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2" r:id="rId41"/>
  </p:sldIdLst>
  <p:sldSz cx="12192000" cy="6858000"/>
  <p:notesSz cx="6858000" cy="9144000"/>
  <p:custDataLst>
    <p:tags r:id="rId4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tags" Target="tags/tag1.xml" /><Relationship Id="rId43" Type="http://schemas.openxmlformats.org/officeDocument/2006/relationships/presProps" Target="presProps.xml" /><Relationship Id="rId44" Type="http://schemas.openxmlformats.org/officeDocument/2006/relationships/viewProps" Target="viewProps.xml" /><Relationship Id="rId45" Type="http://schemas.openxmlformats.org/officeDocument/2006/relationships/theme" Target="theme/theme1.xml" /><Relationship Id="rId46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F4F77-D68A-4BF8-9864-53B7967A8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2FC4E-8A85-4320-94E7-8116D89CE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273B9-C563-4B92-9E1F-A6EFD0B25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F7CB5-6019-4F5B-8DA9-A353CFC76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639F9C-DA05-4DD8-BD94-C03EF8D9C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188741-9896-4B6E-822D-97908DB94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21FD84-2A52-4612-A7C1-917BE8B87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897BF-7606-46ED-8808-70DAE7608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53158-C7D9-4665-9EF9-A4AE9F01A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D6BD4-4B6D-439F-AF21-7D690B02D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BA022-CA5C-499E-8D49-FEDBA3E71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6.5.2.1" TargetMode="Ex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1503120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877696"/>
            <a:ext cx="12192000" cy="36099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/>
          <p:nvPr/>
        </p:nvSpPr>
        <p:spPr>
          <a:xfrm>
            <a:off x="2583827" y="2416881"/>
            <a:ext cx="7084059" cy="1102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80000"/>
              </a:lnSpc>
            </a:pPr>
            <a:r>
              <a:rPr sz="3900" kern="0" spc="70">
                <a:ln w="14516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</a:t>
            </a:r>
            <a:r>
              <a:rPr sz="3900" kern="0" spc="60">
                <a:ln w="14516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</a:t>
            </a:r>
            <a:endParaRPr lang="en-US" altLang="en-US" sz="3900"/>
          </a:p>
          <a:p>
            <a:pPr marL="1279525" algn="l" rtl="0" eaLnBrk="0">
              <a:lnSpc>
                <a:spcPts val="4730"/>
              </a:lnSpc>
            </a:pPr>
            <a:r>
              <a:rPr sz="3900" kern="0" spc="50">
                <a:ln w="14516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问题分析及整改方案</a:t>
            </a:r>
            <a:endParaRPr lang="en-US" altLang="en-US" sz="3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6"/>
          <p:cNvSpPr/>
          <p:nvPr/>
        </p:nvSpPr>
        <p:spPr>
          <a:xfrm>
            <a:off x="654608" y="2316276"/>
            <a:ext cx="10900409" cy="2051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algn="r" rtl="0" eaLnBrk="0">
              <a:lnSpc>
                <a:spcPct val="88000"/>
              </a:lnSpc>
            </a:pP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省公司 4 项工程参加了总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部设计质量监督检查，其中已竣工工程 2项、完</a:t>
            </a:r>
            <a:endParaRPr lang="en-US" altLang="en-US" sz="2300"/>
          </a:p>
          <a:p>
            <a:pPr marL="15875" indent="-3175" algn="l" rtl="0" eaLnBrk="0">
              <a:lnSpc>
                <a:spcPct val="122000"/>
              </a:lnSpc>
              <a:spcBef>
                <a:spcPts val="40"/>
              </a:spcBef>
            </a:pP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成施工图评审工程 1项、完成初设评审工程 1</a:t>
            </a: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项</a:t>
            </a:r>
            <a:r>
              <a:rPr sz="2300" kern="0" spc="4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。检查共发现问题8项，技术标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准执行不到位问题 3项，设计深度不足问题 3项(共5项次)；初设审批文件执行不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到位问题1 项；通用设计、通用设备执行不到位问题 1 项。10项次问题中，涉及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地市设计单位问题7项次、河北省电力设计院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问题3项次。</a:t>
            </a:r>
            <a:endParaRPr lang="en-US" altLang="en-US" sz="2300"/>
          </a:p>
        </p:txBody>
      </p:sp>
      <p:sp>
        <p:nvSpPr>
          <p:cNvPr id="8" name="textbox 8"/>
          <p:cNvSpPr/>
          <p:nvPr/>
        </p:nvSpPr>
        <p:spPr>
          <a:xfrm>
            <a:off x="519200" y="281414"/>
            <a:ext cx="8174990" cy="393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</p:txBody>
      </p:sp>
      <p:sp>
        <p:nvSpPr>
          <p:cNvPr id="10" name="textbox 10"/>
          <p:cNvSpPr/>
          <p:nvPr/>
        </p:nvSpPr>
        <p:spPr>
          <a:xfrm>
            <a:off x="0" y="956627"/>
            <a:ext cx="1889760" cy="580390"/>
          </a:xfrm>
          <a:prstGeom prst="rect">
            <a:avLst/>
          </a:prstGeom>
          <a:solidFill>
            <a:srgbClr val="F3F3F3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en-US" altLang="en-US" sz="1000"/>
          </a:p>
          <a:p>
            <a:pPr marL="111125" algn="l" rtl="0" eaLnBrk="0">
              <a:lnSpc>
                <a:spcPct val="90000"/>
              </a:lnSpc>
              <a:spcBef>
                <a:spcPts val="5"/>
              </a:spcBef>
            </a:pPr>
            <a:r>
              <a:rPr sz="2300" b="1" kern="0" spc="4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2300" kern="0" spc="4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sz="2300" kern="0" spc="-53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4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总体概述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textbox 12"/>
          <p:cNvSpPr/>
          <p:nvPr/>
        </p:nvSpPr>
        <p:spPr>
          <a:xfrm>
            <a:off x="468883" y="1867966"/>
            <a:ext cx="11043919" cy="3083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marL="754380" algn="l" rtl="0" eaLnBrk="0">
              <a:lnSpc>
                <a:spcPct val="88000"/>
              </a:lnSpc>
            </a:pPr>
            <a:r>
              <a:rPr sz="2300" kern="0" spc="1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经分析，本次设计质量</a:t>
            </a: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监督检查发现工程设计质量管理方面存在以下五类问</a:t>
            </a:r>
            <a:endParaRPr lang="en-US" altLang="en-US" sz="2300"/>
          </a:p>
          <a:p>
            <a:pPr marL="138430" algn="l" rtl="0" eaLnBrk="0">
              <a:lnSpc>
                <a:spcPts val="3300"/>
              </a:lnSpc>
            </a:pP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题。</a:t>
            </a:r>
            <a:endParaRPr lang="en-US" altLang="en-US" sz="2300"/>
          </a:p>
          <a:p>
            <a:pPr marL="161925" algn="l" rtl="0" eaLnBrk="0">
              <a:lnSpc>
                <a:spcPct val="99000"/>
              </a:lnSpc>
              <a:spcBef>
                <a:spcPts val="1435"/>
              </a:spcBef>
            </a:pP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（1）技术规范标准执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行存在不到位情况</a:t>
            </a:r>
            <a:endParaRPr lang="en-US" altLang="en-US" sz="2300"/>
          </a:p>
          <a:p>
            <a:pPr marL="751840" algn="l" rtl="0" eaLnBrk="0">
              <a:lnSpc>
                <a:spcPct val="88000"/>
              </a:lnSpc>
              <a:spcBef>
                <a:spcPts val="1535"/>
              </a:spcBef>
            </a:pPr>
            <a:r>
              <a:rPr sz="2300" kern="0" spc="1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设计单位对标准规范收集整</a:t>
            </a: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理、更新工作重视不够，没有定期梳理技术标准</a:t>
            </a:r>
            <a:endParaRPr lang="en-US" altLang="en-US" sz="2300"/>
          </a:p>
          <a:p>
            <a:pPr marL="140335" indent="-635" algn="l" rtl="0" eaLnBrk="0">
              <a:lnSpc>
                <a:spcPct val="123000"/>
              </a:lnSpc>
              <a:spcBef>
                <a:spcPts val="25"/>
              </a:spcBef>
            </a:pP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执行要求，没有规范、有效地开展编、审、批，设计单位在质量体系管理上存在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严重问题。同时，施工图评审单位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在施工图评审工作中存在评审重点缺失等问题，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关键技术把关不到位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。</a:t>
            </a:r>
            <a:endParaRPr lang="en-US" altLang="en-US" sz="2300"/>
          </a:p>
        </p:txBody>
      </p:sp>
      <p:sp>
        <p:nvSpPr>
          <p:cNvPr id="14" name="textbox 14"/>
          <p:cNvSpPr/>
          <p:nvPr/>
        </p:nvSpPr>
        <p:spPr>
          <a:xfrm>
            <a:off x="519200" y="281414"/>
            <a:ext cx="8174990" cy="393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</p:txBody>
      </p:sp>
      <p:sp>
        <p:nvSpPr>
          <p:cNvPr id="16" name="textbox 16"/>
          <p:cNvSpPr/>
          <p:nvPr/>
        </p:nvSpPr>
        <p:spPr>
          <a:xfrm>
            <a:off x="0" y="957262"/>
            <a:ext cx="1889760" cy="581025"/>
          </a:xfrm>
          <a:prstGeom prst="rect">
            <a:avLst/>
          </a:prstGeom>
          <a:solidFill>
            <a:srgbClr val="F3F3F3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marL="98425" algn="l" rtl="0" eaLnBrk="0">
              <a:lnSpc>
                <a:spcPct val="90000"/>
              </a:lnSpc>
              <a:spcBef>
                <a:spcPts val="5"/>
              </a:spcBef>
            </a:pPr>
            <a:r>
              <a:rPr sz="2300" b="1" kern="0" spc="4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kern="0" spc="4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sz="2300" kern="0" spc="-43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4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问题剖析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textbox 18"/>
          <p:cNvSpPr/>
          <p:nvPr/>
        </p:nvSpPr>
        <p:spPr>
          <a:xfrm>
            <a:off x="519048" y="1598091"/>
            <a:ext cx="10923269" cy="4430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163195" algn="l" rtl="0" eaLnBrk="0">
              <a:lnSpc>
                <a:spcPct val="99000"/>
              </a:lnSpc>
            </a:pP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（2）工程设计深度规定落实存在不到位情况</a:t>
            </a:r>
            <a:endParaRPr lang="en-US" altLang="en-US" sz="2300"/>
          </a:p>
          <a:p>
            <a:pPr algn="r" rtl="0" eaLnBrk="0">
              <a:lnSpc>
                <a:spcPct val="88000"/>
              </a:lnSpc>
              <a:spcBef>
                <a:spcPts val="1310"/>
              </a:spcBef>
            </a:pPr>
            <a:r>
              <a:rPr sz="2300" kern="0" spc="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设计单位不掌握输变电工程初步设计、施工图设计内容深度规定，初步设</a:t>
            </a:r>
            <a:endParaRPr lang="en-US" altLang="en-US" sz="2300"/>
          </a:p>
          <a:p>
            <a:pPr marL="249555" indent="6985" algn="l" rtl="0" eaLnBrk="0">
              <a:lnSpc>
                <a:spcPct val="123000"/>
              </a:lnSpc>
              <a:spcBef>
                <a:spcPts val="25"/>
              </a:spcBef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计阶段存在杆塔选型“以大代小”</a:t>
            </a:r>
            <a:r>
              <a:rPr sz="2300" kern="0" spc="-8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，施工图缺少同步时钟的系统配置图等图纸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缺少导线选型、新技术应用专题论述等情况，造成工程设计深度规</a:t>
            </a: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定方面问题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较为突出。</a:t>
            </a:r>
            <a:endParaRPr lang="en-US" altLang="en-US" sz="2300"/>
          </a:p>
          <a:p>
            <a:pPr marL="161925" algn="l" rtl="0" eaLnBrk="0">
              <a:lnSpc>
                <a:spcPct val="96000"/>
              </a:lnSpc>
              <a:spcBef>
                <a:spcPts val="1390"/>
              </a:spcBef>
            </a:pP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（3）通用设备应用管理不到位，反映出对设计单位基础性管理不到位</a:t>
            </a:r>
            <a:endParaRPr lang="en-US" altLang="en-US" sz="2300"/>
          </a:p>
          <a:p>
            <a:pPr marL="854075" algn="l" rtl="0" eaLnBrk="0">
              <a:lnSpc>
                <a:spcPct val="88000"/>
              </a:lnSpc>
              <a:spcBef>
                <a:spcPts val="1420"/>
              </a:spcBef>
            </a:pPr>
            <a:r>
              <a:rPr sz="2300" kern="0" spc="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设计单位对通用设计通用设备管理要求理解、执行不到位，通用设备土建</a:t>
            </a:r>
            <a:endParaRPr lang="en-US" altLang="en-US" sz="2300"/>
          </a:p>
          <a:p>
            <a:pPr marL="239395" indent="1905" algn="l" rtl="0" eaLnBrk="0">
              <a:lnSpc>
                <a:spcPct val="122000"/>
              </a:lnSpc>
              <a:spcBef>
                <a:spcPct val="0"/>
              </a:spcBef>
            </a:pPr>
            <a:r>
              <a:rPr sz="2300" kern="0" spc="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接口等基础性技术要求执行存在问题，反映出对于设计单</a:t>
            </a: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位深层次管理方面存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在不足。省公司、建管单位、项目部管理层面在施工设计阶段</a:t>
            </a: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对通用设备执行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检查、监督不到位，未能及时发现并纠正问题。</a:t>
            </a:r>
            <a:endParaRPr lang="en-US" altLang="en-US" sz="2300"/>
          </a:p>
        </p:txBody>
      </p:sp>
      <p:sp>
        <p:nvSpPr>
          <p:cNvPr id="20" name="textbox 20"/>
          <p:cNvSpPr/>
          <p:nvPr/>
        </p:nvSpPr>
        <p:spPr>
          <a:xfrm>
            <a:off x="519200" y="281414"/>
            <a:ext cx="8174990" cy="393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</p:txBody>
      </p:sp>
      <p:sp>
        <p:nvSpPr>
          <p:cNvPr id="22" name="textbox 22"/>
          <p:cNvSpPr/>
          <p:nvPr/>
        </p:nvSpPr>
        <p:spPr>
          <a:xfrm>
            <a:off x="0" y="919162"/>
            <a:ext cx="1889760" cy="581025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marL="98425" algn="l" rtl="0" eaLnBrk="0">
              <a:lnSpc>
                <a:spcPct val="90000"/>
              </a:lnSpc>
              <a:spcBef>
                <a:spcPts val="5"/>
              </a:spcBef>
            </a:pPr>
            <a:r>
              <a:rPr sz="2300" b="1" kern="0" spc="4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kern="0" spc="4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sz="2300" kern="0" spc="-43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4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问题剖析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textbox 24"/>
          <p:cNvSpPr/>
          <p:nvPr/>
        </p:nvSpPr>
        <p:spPr>
          <a:xfrm>
            <a:off x="520319" y="1598091"/>
            <a:ext cx="10889615" cy="4029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61925" algn="l" rtl="0" eaLnBrk="0">
              <a:lnSpc>
                <a:spcPct val="99000"/>
              </a:lnSpc>
            </a:pP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（4）地市设计院专业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“短板”问题突出</a:t>
            </a:r>
            <a:endParaRPr lang="en-US" altLang="en-US" sz="2300"/>
          </a:p>
          <a:p>
            <a:pPr algn="r" rtl="0" eaLnBrk="0">
              <a:lnSpc>
                <a:spcPct val="88000"/>
              </a:lnSpc>
              <a:spcBef>
                <a:spcPts val="1355"/>
              </a:spcBef>
            </a:pP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设计单位缺少勘测、水文、线路结构等专业设计人员，对技术标准学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习掌</a:t>
            </a:r>
            <a:endParaRPr lang="en-US" altLang="en-US" sz="2300"/>
          </a:p>
          <a:p>
            <a:pPr marL="269875" indent="-3175" algn="l" rtl="0" eaLnBrk="0">
              <a:lnSpc>
                <a:spcPct val="123000"/>
              </a:lnSpc>
              <a:spcBef>
                <a:spcPts val="15"/>
              </a:spcBef>
            </a:pP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握不到位，未能有效发现水文报告编制错误等问题，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未掌握灌注桩、挖孔桩等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基本术语，造成施工图设计文件存在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问题。</a:t>
            </a:r>
            <a:endParaRPr lang="en-US" altLang="en-US" sz="2300"/>
          </a:p>
          <a:p>
            <a:pPr marL="161925" algn="l" rtl="0" eaLnBrk="0">
              <a:lnSpc>
                <a:spcPct val="99000"/>
              </a:lnSpc>
              <a:spcBef>
                <a:spcPts val="1525"/>
              </a:spcBef>
            </a:pP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（5）设计评审存在把关不严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情况</a:t>
            </a:r>
            <a:endParaRPr lang="en-US" altLang="en-US" sz="2300"/>
          </a:p>
          <a:p>
            <a:pPr algn="r" rtl="0" eaLnBrk="0">
              <a:lnSpc>
                <a:spcPct val="88000"/>
              </a:lnSpc>
              <a:spcBef>
                <a:spcPts val="1310"/>
              </a:spcBef>
            </a:pP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本次检查发现了8项设计质量问题中，反映出设计评审在技术标准执行情</a:t>
            </a: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况</a:t>
            </a:r>
            <a:endParaRPr lang="en-US" altLang="en-US" sz="2300"/>
          </a:p>
          <a:p>
            <a:pPr marL="267970" indent="8890" algn="l" rtl="0" eaLnBrk="0">
              <a:lnSpc>
                <a:spcPct val="123000"/>
              </a:lnSpc>
              <a:spcBef>
                <a:spcPts val="15"/>
              </a:spcBef>
            </a:pP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审查、设计深度执行等方面把关不严，特别是在施工图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评审中问题尤为突出，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后续需要加强施工图阶段设计质量问题的分析整理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并纳入施工图评审要点，切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实发挥评审把关作用。</a:t>
            </a:r>
            <a:endParaRPr lang="en-US" altLang="en-US" sz="2300"/>
          </a:p>
        </p:txBody>
      </p:sp>
      <p:sp>
        <p:nvSpPr>
          <p:cNvPr id="26" name="textbox 26"/>
          <p:cNvSpPr/>
          <p:nvPr/>
        </p:nvSpPr>
        <p:spPr>
          <a:xfrm>
            <a:off x="519200" y="281414"/>
            <a:ext cx="8174990" cy="393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</p:txBody>
      </p:sp>
      <p:sp>
        <p:nvSpPr>
          <p:cNvPr id="28" name="textbox 28"/>
          <p:cNvSpPr/>
          <p:nvPr/>
        </p:nvSpPr>
        <p:spPr>
          <a:xfrm>
            <a:off x="0" y="919162"/>
            <a:ext cx="1889760" cy="581025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marL="98425" algn="l" rtl="0" eaLnBrk="0">
              <a:lnSpc>
                <a:spcPct val="90000"/>
              </a:lnSpc>
              <a:spcBef>
                <a:spcPts val="5"/>
              </a:spcBef>
            </a:pPr>
            <a:r>
              <a:rPr sz="2300" b="1" kern="0" spc="4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kern="0" spc="4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sz="2300" kern="0" spc="-43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4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问题剖析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textbox 30"/>
          <p:cNvSpPr/>
          <p:nvPr/>
        </p:nvSpPr>
        <p:spPr>
          <a:xfrm>
            <a:off x="107391" y="281414"/>
            <a:ext cx="11266805" cy="60242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424180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8000"/>
              </a:lnSpc>
            </a:pPr>
            <a:endParaRPr lang="en-US" altLang="en-US" sz="1000"/>
          </a:p>
          <a:p>
            <a:pPr marL="12700" algn="l" rtl="0" eaLnBrk="0">
              <a:lnSpc>
                <a:spcPct val="99000"/>
              </a:lnSpc>
              <a:spcBef>
                <a:spcPts val="695"/>
              </a:spcBef>
            </a:pPr>
            <a:r>
              <a:rPr sz="2300" kern="0" spc="10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问题1：跨河段塔位基础未按技术标</a:t>
            </a:r>
            <a:r>
              <a:rPr sz="2300" kern="0" spc="9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准要求开展设计</a:t>
            </a:r>
            <a:endParaRPr lang="en-US" altLang="en-US" sz="2300"/>
          </a:p>
          <a:p>
            <a:pPr algn="l" rtl="0" eaLnBrk="0">
              <a:lnSpc>
                <a:spcPct val="165000"/>
              </a:lnSpc>
            </a:pPr>
            <a:endParaRPr lang="en-US" altLang="en-US" sz="1000"/>
          </a:p>
          <a:p>
            <a:pPr marL="1285875" algn="l" rtl="0" eaLnBrk="0">
              <a:lnSpc>
                <a:spcPct val="88000"/>
              </a:lnSpc>
              <a:spcBef>
                <a:spcPts val="690"/>
              </a:spcBef>
            </a:pPr>
            <a:r>
              <a:rPr sz="2300" kern="0" spc="5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问题描述：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xx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变电站110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线路工程，施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工图设计文件中，位于跨河段的3基铁塔，基</a:t>
            </a:r>
            <a:endParaRPr lang="en-US" altLang="en-US" sz="2000"/>
          </a:p>
          <a:p>
            <a:pPr marL="743585" algn="l" rtl="0" eaLnBrk="0">
              <a:lnSpc>
                <a:spcPct val="138000"/>
              </a:lnSpc>
              <a:spcBef>
                <a:spcPts val="75"/>
              </a:spcBef>
            </a:pP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础设计未考虑防冲撞相关措施且基础防淹没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深度取值小于水文气象内要求值，不满足《110kV- 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750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架空输电线路设计规范》(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GB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50545-2010)12.0.8“跨越河流或位于洪泛区的基础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应收集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水文地质资料，必要时考虑冲刷作用和漂浮物的撞击影响，并应采取相应的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防护措施”和《架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空输电线路基础设计技术规程》(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DL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/T5219-2014)3.0.10“在河滩上或内涝积水地区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设置塔位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时，除特殊要求外，基础主柱顶面高程不应低于5年一遇洪水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位高程”的要求。</a:t>
            </a:r>
            <a:endParaRPr lang="en-US" altLang="en-US" sz="2000"/>
          </a:p>
          <a:p>
            <a:pPr marL="1285875" algn="l" rtl="0" eaLnBrk="0">
              <a:lnSpc>
                <a:spcPct val="88000"/>
              </a:lnSpc>
              <a:spcBef>
                <a:spcPts val="740"/>
              </a:spcBef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问题剖析：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经过核查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，本工程水文报告存在严重结论性错误。水文报告中仅提及10年、</a:t>
            </a:r>
            <a:endParaRPr lang="en-US" altLang="en-US" sz="2000"/>
          </a:p>
          <a:p>
            <a:pPr marL="743585" indent="635" algn="l" rtl="0" eaLnBrk="0">
              <a:lnSpc>
                <a:spcPct val="139000"/>
              </a:lnSpc>
              <a:spcBef>
                <a:spcPts val="85"/>
              </a:spcBef>
            </a:pP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30年、100年重现期水位，无5年一遇洪水位数据，但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水文报告给出“6.0结论 5年一遇洪水对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拟建和阳-南和线T接东南张变110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线路跨河塔基淹没深度可按1.0m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考虑”无依据，且与报告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其他章节描述存在明显不一致情况。设计单位仅根据防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洪评估报告意见开展工程设计，未发现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水文报告结论性错误。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textbox 32"/>
          <p:cNvSpPr/>
          <p:nvPr/>
        </p:nvSpPr>
        <p:spPr>
          <a:xfrm>
            <a:off x="108026" y="281414"/>
            <a:ext cx="11216640" cy="4047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423545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  <a:p>
            <a:pPr algn="l" rtl="0" eaLnBrk="0">
              <a:lnSpc>
                <a:spcPct val="143000"/>
              </a:lnSpc>
            </a:pPr>
            <a:endParaRPr lang="en-US" altLang="en-US" sz="1000"/>
          </a:p>
          <a:p>
            <a:pPr algn="l" rtl="0" eaLnBrk="0">
              <a:lnSpc>
                <a:spcPct val="143000"/>
              </a:lnSpc>
            </a:pPr>
            <a:endParaRPr lang="en-US" altLang="en-US" sz="1000"/>
          </a:p>
          <a:p>
            <a:pPr marL="12700" algn="l" rtl="0" eaLnBrk="0">
              <a:lnSpc>
                <a:spcPct val="99000"/>
              </a:lnSpc>
              <a:spcBef>
                <a:spcPts val="695"/>
              </a:spcBef>
            </a:pPr>
            <a:r>
              <a:rPr sz="2300" kern="0" spc="10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问题1：跨河段塔位基础未按技术标</a:t>
            </a:r>
            <a:r>
              <a:rPr sz="2300" kern="0" spc="9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准要求开展设计</a:t>
            </a:r>
            <a:endParaRPr lang="en-US" altLang="en-US" sz="2300"/>
          </a:p>
          <a:p>
            <a:pPr algn="l" rtl="0" eaLnBrk="0">
              <a:lnSpc>
                <a:spcPct val="168000"/>
              </a:lnSpc>
            </a:pPr>
            <a:endParaRPr lang="en-US" altLang="en-US" sz="1000"/>
          </a:p>
          <a:p>
            <a:pPr algn="r" rtl="0" eaLnBrk="0">
              <a:lnSpc>
                <a:spcPct val="88000"/>
              </a:lnSpc>
              <a:spcBef>
                <a:spcPts val="695"/>
              </a:spcBef>
            </a:pPr>
            <a:r>
              <a:rPr sz="2300" kern="0" spc="7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整改措施：</a:t>
            </a:r>
            <a:r>
              <a:rPr sz="20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设计人员应充分搜资并核对资料的准确性，以保证设</a:t>
            </a: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计依据的准确性。对</a:t>
            </a:r>
            <a:endParaRPr lang="en-US" altLang="en-US" sz="2000"/>
          </a:p>
          <a:p>
            <a:pPr marL="779780" indent="2540" algn="l" rtl="0" eaLnBrk="0">
              <a:lnSpc>
                <a:spcPct val="139000"/>
              </a:lnSpc>
              <a:spcBef>
                <a:spcPts val="95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于本工程，按照审批的防洪评估审查意见进行施工图设计，满足《架空输电线路基础设计技术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规程》</a:t>
            </a:r>
            <a:r>
              <a:rPr sz="2000" kern="0" spc="-4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(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DL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/T5219-2014)3.0.10“在河滩上或内涝积水地区设置塔位时，除特殊要求外，基础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主柱顶面高程不应低于5年一遇洪水位高程”的要求。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且重新核对水文报告数据，并分别按照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30年一遇漫流区冲刷深度进行验算，原基础设计方案满足安全要求，无需再采取其他防冲撞措</a:t>
            </a: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施。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textbox 34"/>
          <p:cNvSpPr/>
          <p:nvPr/>
        </p:nvSpPr>
        <p:spPr>
          <a:xfrm>
            <a:off x="107391" y="281414"/>
            <a:ext cx="11384280" cy="5730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424180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  <a:p>
            <a:pPr algn="l" rtl="0" eaLnBrk="0">
              <a:lnSpc>
                <a:spcPct val="143000"/>
              </a:lnSpc>
            </a:pPr>
            <a:endParaRPr lang="en-US" altLang="en-US" sz="1000"/>
          </a:p>
          <a:p>
            <a:pPr algn="l" rtl="0" eaLnBrk="0">
              <a:lnSpc>
                <a:spcPct val="143000"/>
              </a:lnSpc>
            </a:pPr>
            <a:endParaRPr lang="en-US" altLang="en-US" sz="1000"/>
          </a:p>
          <a:p>
            <a:pPr marL="12700" algn="l" rtl="0" eaLnBrk="0">
              <a:lnSpc>
                <a:spcPct val="99000"/>
              </a:lnSpc>
              <a:spcBef>
                <a:spcPts val="695"/>
              </a:spcBef>
            </a:pPr>
            <a:r>
              <a:rPr sz="2300" kern="0" spc="9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问题2：杆塔接地装置未采用热镀锌材料</a:t>
            </a:r>
            <a:endParaRPr lang="en-US" altLang="en-US" sz="2300"/>
          </a:p>
          <a:p>
            <a:pPr algn="l" rtl="0" eaLnBrk="0">
              <a:lnSpc>
                <a:spcPct val="177000"/>
              </a:lnSpc>
            </a:pPr>
            <a:endParaRPr lang="en-US" altLang="en-US" sz="1000"/>
          </a:p>
          <a:p>
            <a:pPr marL="1310005" algn="l" rtl="0" eaLnBrk="0">
              <a:lnSpc>
                <a:spcPct val="88000"/>
              </a:lnSpc>
              <a:spcBef>
                <a:spcPts val="695"/>
              </a:spcBef>
            </a:pPr>
            <a:r>
              <a:rPr sz="2300" kern="0" spc="5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问题描述：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xx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变电站110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线路工程，施工图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设计文件中，钢管杆接地装置中接地体采</a:t>
            </a:r>
            <a:endParaRPr lang="en-US" altLang="en-US" sz="2000"/>
          </a:p>
          <a:p>
            <a:pPr marL="767715" indent="5715" algn="l" rtl="0" eaLnBrk="0">
              <a:lnSpc>
                <a:spcPct val="141000"/>
              </a:lnSpc>
              <a:spcBef>
                <a:spcPts val="25"/>
              </a:spcBef>
            </a:pP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用圆钢不满足《电气装置安装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工程接地装置施工及验收规范(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GB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50169-2016)第41.4条第1款“  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除临时接地装置外接地装置采用钢材时均应热镀锌”的要求。经核实现场施工按镀锌圆钢实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施。</a:t>
            </a:r>
            <a:endParaRPr lang="en-US" altLang="en-US" sz="2000"/>
          </a:p>
          <a:p>
            <a:pPr marL="1310005" algn="l" rtl="0" eaLnBrk="0">
              <a:lnSpc>
                <a:spcPct val="88000"/>
              </a:lnSpc>
              <a:spcBef>
                <a:spcPts val="595"/>
              </a:spcBef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问题剖析：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设计单位在设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计成果校审存在漏洞，在本工程施工图设计文件中描述“钢管</a:t>
            </a:r>
            <a:endParaRPr lang="en-US" altLang="en-US" sz="2000"/>
          </a:p>
          <a:p>
            <a:pPr marL="902970" indent="-135255" algn="l" rtl="0" eaLnBrk="0">
              <a:lnSpc>
                <a:spcPct val="140000"/>
              </a:lnSpc>
              <a:spcBef>
                <a:spcPts val="15"/>
              </a:spcBef>
            </a:pP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杆接地装置中接地体采用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圆钢”</a:t>
            </a:r>
            <a:r>
              <a:rPr sz="2000" kern="0" spc="-7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，但在施工图设计说明书中“17施工、运行注意事项”</a:t>
            </a:r>
            <a:r>
              <a:rPr sz="2000" kern="0" spc="-7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中描述  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“接地装置有四个引下线，引下线及其联板应采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用热镀锌”。</a:t>
            </a:r>
            <a:endParaRPr lang="en-US" altLang="en-US" sz="2000"/>
          </a:p>
          <a:p>
            <a:pPr marL="1290955" algn="l" rtl="0" eaLnBrk="0">
              <a:lnSpc>
                <a:spcPct val="88000"/>
              </a:lnSpc>
              <a:spcBef>
                <a:spcPts val="740"/>
              </a:spcBef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整改措施：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在施工过程中，施工单位按照设计说明书中注意事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项采用镀锌圆钢进行了施</a:t>
            </a:r>
            <a:endParaRPr lang="en-US" altLang="en-US" sz="2000"/>
          </a:p>
          <a:p>
            <a:pPr marL="767715" indent="2540" algn="l" rtl="0" eaLnBrk="0">
              <a:lnSpc>
                <a:spcPct val="142000"/>
              </a:lnSpc>
              <a:spcBef>
                <a:spcPts val="5"/>
              </a:spcBef>
            </a:pP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工。后续工作中，督促设计单位加强各技术专业内部的校审，重点关注对规范标准的执行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情况，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保证设计方案正确、设计图纸与说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明书内容一致。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textbox 36"/>
          <p:cNvSpPr/>
          <p:nvPr/>
        </p:nvSpPr>
        <p:spPr>
          <a:xfrm>
            <a:off x="107391" y="281414"/>
            <a:ext cx="11191875" cy="5269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424180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  <a:p>
            <a:pPr algn="l" rtl="0" eaLnBrk="0">
              <a:lnSpc>
                <a:spcPct val="122000"/>
              </a:lnSpc>
            </a:pPr>
            <a:endParaRPr lang="en-US" altLang="en-US" sz="1000"/>
          </a:p>
          <a:p>
            <a:pPr algn="l" rtl="0" eaLnBrk="0">
              <a:lnSpc>
                <a:spcPct val="123000"/>
              </a:lnSpc>
            </a:pPr>
            <a:endParaRPr lang="en-US" altLang="en-US" sz="1000"/>
          </a:p>
          <a:p>
            <a:pPr marL="12700" algn="l" rtl="0" eaLnBrk="0">
              <a:lnSpc>
                <a:spcPct val="99000"/>
              </a:lnSpc>
              <a:spcBef>
                <a:spcPts val="700"/>
              </a:spcBef>
            </a:pPr>
            <a:r>
              <a:rPr sz="2300" kern="0" spc="10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问题3：建筑物二层内走道</a:t>
            </a:r>
            <a:r>
              <a:rPr sz="2300" kern="0" spc="9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机械排烟设计不合理</a:t>
            </a:r>
            <a:endParaRPr lang="en-US" altLang="en-US" sz="2300"/>
          </a:p>
          <a:p>
            <a:pPr algn="l" rtl="0" eaLnBrk="0">
              <a:lnSpc>
                <a:spcPct val="197000"/>
              </a:lnSpc>
            </a:pPr>
            <a:endParaRPr lang="en-US" altLang="en-US" sz="1000"/>
          </a:p>
          <a:p>
            <a:pPr marL="1287145" algn="l" rtl="0" eaLnBrk="0">
              <a:lnSpc>
                <a:spcPct val="88000"/>
              </a:lnSpc>
              <a:spcBef>
                <a:spcPts val="690"/>
              </a:spcBef>
            </a:pPr>
            <a:r>
              <a:rPr sz="2300" kern="0" spc="1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问题描述：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xx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220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变电站新建工程，建筑物二层室内走道长度超过40m，施工图设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计</a:t>
            </a:r>
            <a:endParaRPr lang="en-US" altLang="en-US" sz="2000"/>
          </a:p>
          <a:p>
            <a:pPr marL="805815" indent="5080" algn="l" rtl="0" eaLnBrk="0">
              <a:lnSpc>
                <a:spcPct val="139000"/>
              </a:lnSpc>
              <a:spcBef>
                <a:spcPts val="25"/>
              </a:spcBef>
            </a:pP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文件中，设计方案仅设置一个防烟分区，不满足《建筑防烟排烟系统技术标准》（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GB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51251-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2017）第4.2.4条“室内走道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长度超过36m时，须划分为两个防烟分区”及第4.6.3条“核算排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烟量，按每个防烟分区排烟量不小于13000m/h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计算”的要求。</a:t>
            </a:r>
            <a:endParaRPr lang="en-US" altLang="en-US" sz="2000"/>
          </a:p>
          <a:p>
            <a:pPr marL="1348105" algn="l" rtl="0" eaLnBrk="0">
              <a:lnSpc>
                <a:spcPct val="88000"/>
              </a:lnSpc>
              <a:spcBef>
                <a:spcPts val="740"/>
              </a:spcBef>
            </a:pPr>
            <a:r>
              <a:rPr sz="2300" kern="0" spc="5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问题剖析：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技术人员对规范不熟悉，对一些具体的内容规定理解不到位，在设计方案</a:t>
            </a:r>
            <a:endParaRPr lang="en-US" altLang="en-US" sz="2000"/>
          </a:p>
          <a:p>
            <a:pPr marL="827405" algn="l" rtl="0" eaLnBrk="0">
              <a:lnSpc>
                <a:spcPts val="3260"/>
              </a:lnSpc>
            </a:pP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中未能落实相关要求。</a:t>
            </a:r>
            <a:endParaRPr lang="en-US" altLang="en-US" sz="2000"/>
          </a:p>
          <a:p>
            <a:pPr algn="r" rtl="0" eaLnBrk="0">
              <a:lnSpc>
                <a:spcPct val="88000"/>
              </a:lnSpc>
              <a:spcBef>
                <a:spcPts val="915"/>
              </a:spcBef>
            </a:pPr>
            <a:r>
              <a:rPr sz="2300" kern="0" spc="6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整改措施：</a:t>
            </a: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要求设计单位组织加强规程规范正文及条文说明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的学习。对于本工程，从</a:t>
            </a:r>
            <a:endParaRPr lang="en-US" altLang="en-US" sz="2000"/>
          </a:p>
          <a:p>
            <a:pPr marL="814070" indent="-5080" algn="l" rtl="0" eaLnBrk="0">
              <a:lnSpc>
                <a:spcPct val="140000"/>
              </a:lnSpc>
              <a:spcBef>
                <a:spcPts val="15"/>
              </a:spcBef>
            </a:pP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设计合同质保金中对设计单位进行合同处罚，已要求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设计单位将二层室内走道划分为2个防烟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分区并出具符合规范要求的防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烟分区实施方案，并整改落实。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textbox 38"/>
          <p:cNvSpPr/>
          <p:nvPr/>
        </p:nvSpPr>
        <p:spPr>
          <a:xfrm>
            <a:off x="107391" y="281414"/>
            <a:ext cx="11207115" cy="5687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424180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  <a:p>
            <a:pPr algn="l" rtl="0" eaLnBrk="0">
              <a:lnSpc>
                <a:spcPct val="143000"/>
              </a:lnSpc>
            </a:pPr>
            <a:endParaRPr lang="en-US" altLang="en-US" sz="1000"/>
          </a:p>
          <a:p>
            <a:pPr algn="l" rtl="0" eaLnBrk="0">
              <a:lnSpc>
                <a:spcPct val="144000"/>
              </a:lnSpc>
            </a:pPr>
            <a:endParaRPr lang="en-US" altLang="en-US" sz="1000"/>
          </a:p>
          <a:p>
            <a:pPr marL="12700" algn="l" rtl="0" eaLnBrk="0">
              <a:lnSpc>
                <a:spcPct val="99000"/>
              </a:lnSpc>
              <a:spcBef>
                <a:spcPts val="690"/>
              </a:spcBef>
            </a:pPr>
            <a:r>
              <a:rPr sz="2300" kern="0" spc="9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问题4：通用设计杆塔模块选择不合理</a:t>
            </a:r>
            <a:endParaRPr lang="en-US" altLang="en-US" sz="2300"/>
          </a:p>
          <a:p>
            <a:pPr algn="l" rtl="0" eaLnBrk="0">
              <a:lnSpc>
                <a:spcPct val="170000"/>
              </a:lnSpc>
            </a:pPr>
            <a:endParaRPr lang="en-US" altLang="en-US" sz="1000"/>
          </a:p>
          <a:p>
            <a:pPr marL="1371600" algn="l" rtl="0" eaLnBrk="0">
              <a:lnSpc>
                <a:spcPct val="88000"/>
              </a:lnSpc>
              <a:spcBef>
                <a:spcPts val="690"/>
              </a:spcBef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问题描述：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xx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220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线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路工程，初步设计文件中，在气象条件风速为25m/s区域杆塔选</a:t>
            </a:r>
            <a:endParaRPr lang="en-US" altLang="en-US" sz="2000"/>
          </a:p>
          <a:p>
            <a:pPr marL="787400" indent="9525" algn="l" rtl="0" eaLnBrk="0">
              <a:lnSpc>
                <a:spcPct val="140000"/>
              </a:lnSpc>
              <a:spcBef>
                <a:spcPts val="50"/>
              </a:spcBef>
            </a:pP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用设计风速为27m/s的通用设计杆塔模块(220-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GC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21S)，未进行适应性分析，存在以大代小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</a:t>
            </a:r>
            <a:r>
              <a:rPr sz="20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现象，不满足《输变电工程初步设计内容深度规定第6部分：220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架空</a:t>
            </a:r>
            <a:r>
              <a:rPr sz="2000" kern="0" spc="1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输电线路》（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XQ /GDW10166.6-2016)13.1.1“杆塔使用原则”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的要求。</a:t>
            </a:r>
            <a:endParaRPr lang="en-US" altLang="en-US" sz="2000"/>
          </a:p>
          <a:p>
            <a:pPr marL="1333500" algn="l" rtl="0" eaLnBrk="0">
              <a:lnSpc>
                <a:spcPct val="88000"/>
              </a:lnSpc>
              <a:spcBef>
                <a:spcPts val="645"/>
              </a:spcBef>
            </a:pPr>
            <a:r>
              <a:rPr sz="2300" kern="0" spc="6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问题剖析：</a:t>
            </a: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初步设计阶段，设计单位未按照工程实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际选择合适的通用设计杆塔模块，</a:t>
            </a:r>
            <a:endParaRPr lang="en-US" altLang="en-US" sz="2000"/>
          </a:p>
          <a:p>
            <a:pPr marL="791210" indent="5080" algn="l" rtl="0" eaLnBrk="0">
              <a:lnSpc>
                <a:spcPct val="139000"/>
              </a:lnSpc>
              <a:spcBef>
                <a:spcPts val="25"/>
              </a:spcBef>
            </a:pP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认为本工程仅涉及进站的1基终端塔位于风区图中25m/s的风区（其他塔位处于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27m/s风区</a:t>
            </a:r>
            <a:r>
              <a:rPr sz="20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），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27m/s风速杆塔和25m/s风速杆塔塔重仅相差1.2t，同等呼高基础上拔作用力相差59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kN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，对造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价影响不大，造成“以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大代小”问题。</a:t>
            </a:r>
            <a:endParaRPr lang="en-US" altLang="en-US" sz="2000"/>
          </a:p>
          <a:p>
            <a:pPr marL="1314450" algn="l" rtl="0" eaLnBrk="0">
              <a:lnSpc>
                <a:spcPct val="88000"/>
              </a:lnSpc>
              <a:spcBef>
                <a:spcPts val="740"/>
              </a:spcBef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整改措施：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本工程施工图设计阶段，结合实际选用了设计风速为25m/s的通用设计杆塔</a:t>
            </a:r>
            <a:endParaRPr lang="en-US" altLang="en-US" sz="2000"/>
          </a:p>
          <a:p>
            <a:pPr marL="791210" algn="l" rtl="0" eaLnBrk="0">
              <a:lnSpc>
                <a:spcPts val="3260"/>
              </a:lnSpc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模块220-GB21S-DJ，纠正了通用设计杆塔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模块选择错误。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textbox 40"/>
          <p:cNvSpPr/>
          <p:nvPr/>
        </p:nvSpPr>
        <p:spPr>
          <a:xfrm>
            <a:off x="107391" y="281414"/>
            <a:ext cx="11249659" cy="5653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424180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  <a:p>
            <a:pPr algn="l" rtl="0" eaLnBrk="0">
              <a:lnSpc>
                <a:spcPct val="143000"/>
              </a:lnSpc>
            </a:pPr>
            <a:endParaRPr lang="en-US" altLang="en-US" sz="1000"/>
          </a:p>
          <a:p>
            <a:pPr algn="l" rtl="0" eaLnBrk="0">
              <a:lnSpc>
                <a:spcPct val="144000"/>
              </a:lnSpc>
            </a:pPr>
            <a:endParaRPr lang="en-US" altLang="en-US" sz="1000"/>
          </a:p>
          <a:p>
            <a:pPr marL="12700" algn="l" rtl="0" eaLnBrk="0">
              <a:lnSpc>
                <a:spcPct val="99000"/>
              </a:lnSpc>
              <a:spcBef>
                <a:spcPts val="690"/>
              </a:spcBef>
            </a:pPr>
            <a:r>
              <a:rPr sz="2300" kern="0" spc="9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问题5：接地装置型式选型深度不足</a:t>
            </a:r>
            <a:endParaRPr lang="en-US" altLang="en-US" sz="2300"/>
          </a:p>
          <a:p>
            <a:pPr algn="l" rtl="0" eaLnBrk="0">
              <a:lnSpc>
                <a:spcPct val="147000"/>
              </a:lnSpc>
            </a:pPr>
            <a:endParaRPr lang="en-US" altLang="en-US" sz="1000"/>
          </a:p>
          <a:p>
            <a:pPr marL="1290955" algn="l" rtl="0" eaLnBrk="0">
              <a:lnSpc>
                <a:spcPct val="88000"/>
              </a:lnSpc>
              <a:spcBef>
                <a:spcPts val="700"/>
              </a:spcBef>
            </a:pPr>
            <a:r>
              <a:rPr sz="2300" kern="0" spc="2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问题描述</a:t>
            </a:r>
            <a:r>
              <a:rPr sz="1700" kern="0" spc="20">
                <a:ln w="654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：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xx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变电站110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线路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工程，施工图设计文件中，岩土勘察报告内未提供土壤</a:t>
            </a:r>
            <a:endParaRPr lang="en-US" altLang="en-US" sz="2000"/>
          </a:p>
          <a:p>
            <a:pPr marL="749935" indent="15875" algn="l" rtl="0" eaLnBrk="0">
              <a:lnSpc>
                <a:spcPct val="140000"/>
              </a:lnSpc>
              <a:spcBef>
                <a:spcPts val="55"/>
              </a:spcBef>
            </a:pP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电阻率实测值，接地装置型式选型缺乏依据，不满足《输变电工程施工图设计内容深度规定   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第4部分：110(66)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架空输电线路》(Q/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GDW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10381.4-2017)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第14.1.6条“逐基提供土壤电阻率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”的要求。</a:t>
            </a:r>
            <a:endParaRPr lang="en-US" altLang="en-US" sz="2000"/>
          </a:p>
          <a:p>
            <a:pPr algn="r" rtl="0" eaLnBrk="0">
              <a:lnSpc>
                <a:spcPct val="88000"/>
              </a:lnSpc>
              <a:spcBef>
                <a:spcPts val="635"/>
              </a:spcBef>
            </a:pPr>
            <a:r>
              <a:rPr sz="2300" kern="0" spc="2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问题剖析：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设计人员对施工图设计内容深度规定执行不到位。本工程在初步设计阶段出</a:t>
            </a:r>
            <a:endParaRPr lang="en-US" altLang="en-US" sz="2000"/>
          </a:p>
          <a:p>
            <a:pPr marL="748030" indent="7620" algn="l" rtl="0" eaLnBrk="0">
              <a:lnSpc>
                <a:spcPct val="140000"/>
              </a:lnSpc>
              <a:spcBef>
                <a:spcPts val="40"/>
              </a:spcBef>
            </a:pP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具了土壤电阻率成果报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告，施工图阶段提供了岩土勘察报告，但未体现土壤电阻率相关内容。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设计单位考虑当地地质情况单一，根据初设阶段土壤电阻率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成果报告中杆塔临近的测点结果，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在杆塔明细表中逐基标注土壤电阻率和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接地装置型号。</a:t>
            </a:r>
            <a:endParaRPr lang="en-US" altLang="en-US" sz="2000"/>
          </a:p>
          <a:p>
            <a:pPr algn="r" rtl="0" eaLnBrk="0">
              <a:lnSpc>
                <a:spcPct val="88000"/>
              </a:lnSpc>
              <a:spcBef>
                <a:spcPts val="650"/>
              </a:spcBef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整改措施：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进一步规范施工图设计管理，解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读施工图阶段勘测要求、塔基土壤电阻率等</a:t>
            </a:r>
            <a:endParaRPr lang="en-US" altLang="en-US" sz="2000"/>
          </a:p>
          <a:p>
            <a:pPr marL="748030" algn="l" rtl="0" eaLnBrk="0">
              <a:lnSpc>
                <a:spcPts val="3260"/>
              </a:lnSpc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成果出具要求，科学高效地落实“逐基提供土壤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电阻率”要求。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textbox 42"/>
          <p:cNvSpPr/>
          <p:nvPr/>
        </p:nvSpPr>
        <p:spPr>
          <a:xfrm>
            <a:off x="107391" y="281414"/>
            <a:ext cx="11348084" cy="56318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424180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  <a:p>
            <a:pPr algn="l" rtl="0" eaLnBrk="0">
              <a:lnSpc>
                <a:spcPct val="122000"/>
              </a:lnSpc>
            </a:pPr>
            <a:endParaRPr lang="en-US" altLang="en-US" sz="1000"/>
          </a:p>
          <a:p>
            <a:pPr algn="l" rtl="0" eaLnBrk="0">
              <a:lnSpc>
                <a:spcPct val="122000"/>
              </a:lnSpc>
            </a:pPr>
            <a:endParaRPr lang="en-US" altLang="en-US" sz="1000"/>
          </a:p>
          <a:p>
            <a:pPr marL="12700" algn="l" rtl="0" eaLnBrk="0">
              <a:lnSpc>
                <a:spcPct val="96000"/>
              </a:lnSpc>
              <a:spcBef>
                <a:spcPts val="695"/>
              </a:spcBef>
            </a:pPr>
            <a:r>
              <a:rPr sz="2300" kern="0" spc="10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问题6：卷册内容和图纸不</a:t>
            </a:r>
            <a:r>
              <a:rPr sz="2300" kern="0" spc="9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完整，设计深度不足</a:t>
            </a:r>
            <a:endParaRPr lang="en-US" altLang="en-US" sz="2300"/>
          </a:p>
          <a:p>
            <a:pPr algn="l" rtl="0" eaLnBrk="0">
              <a:lnSpc>
                <a:spcPct val="182000"/>
              </a:lnSpc>
            </a:pPr>
            <a:endParaRPr lang="en-US" altLang="en-US" sz="1000"/>
          </a:p>
          <a:p>
            <a:pPr marL="1282065" algn="l" rtl="0" eaLnBrk="0">
              <a:lnSpc>
                <a:spcPct val="97000"/>
              </a:lnSpc>
              <a:spcBef>
                <a:spcPts val="700"/>
              </a:spcBef>
            </a:pPr>
            <a:r>
              <a:rPr sz="2300" kern="0" spc="2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问题描述</a:t>
            </a:r>
            <a:r>
              <a:rPr sz="2300" kern="0" spc="-11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：</a:t>
            </a:r>
            <a:r>
              <a:rPr sz="2300" kern="0" spc="-10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-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1）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xx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110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变电站新建工程，初步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设计文件中，缺少互感器型式等要求，</a:t>
            </a:r>
            <a:endParaRPr lang="en-US" altLang="en-US" sz="2000"/>
          </a:p>
          <a:p>
            <a:pPr marL="815340" algn="l" rtl="0" eaLnBrk="0">
              <a:lnSpc>
                <a:spcPct val="85000"/>
              </a:lnSpc>
              <a:spcBef>
                <a:spcPts val="970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防雷接地章节未明确变电站土壤电阻率和腐蚀性情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况，不满足《输变电工程初步设计，深度规</a:t>
            </a:r>
            <a:endParaRPr lang="en-US" altLang="en-US" sz="2000"/>
          </a:p>
          <a:p>
            <a:pPr marL="798830" indent="635" algn="l" rtl="0" eaLnBrk="0">
              <a:lnSpc>
                <a:spcPct val="141000"/>
              </a:lnSpc>
              <a:spcBef>
                <a:spcPts val="20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定第2部分：110(66)KV智能变电站》(Q/GDW10166.2-2017)的要求。施工图设计文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件中，缺少同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步时钟的系统配置图和原理图，不满足《输变电工程施工图设计内容深度规定第1部分：1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10(66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)kV智能变电站》(Q/GDW10381.1-2017)第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6.5.2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.1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的要求。</a:t>
            </a:r>
            <a:endParaRPr lang="en-US" altLang="en-US" sz="2000"/>
          </a:p>
          <a:p>
            <a:pPr marL="1227455" algn="l" rtl="0" eaLnBrk="0">
              <a:lnSpc>
                <a:spcPct val="88000"/>
              </a:lnSpc>
              <a:spcBef>
                <a:spcPts val="645"/>
              </a:spcBef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问题剖析：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设计说明中未说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明变电站土壤电阻率和腐蚀性情况且本次审查未报送地勘报</a:t>
            </a:r>
            <a:endParaRPr lang="en-US" altLang="en-US" sz="2000"/>
          </a:p>
          <a:p>
            <a:pPr marL="803910" indent="2540" algn="l" rtl="0" eaLnBrk="0">
              <a:lnSpc>
                <a:spcPct val="142000"/>
              </a:lnSpc>
              <a:spcBef>
                <a:spcPts val="5"/>
              </a:spcBef>
            </a:pP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告。时钟同步系统属于D0209卷册，本工程施工图遗漏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同步时钟的系统配置图和原理图，且施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工图评审未发现此问题。</a:t>
            </a:r>
            <a:endParaRPr lang="en-US" altLang="en-US" sz="2000"/>
          </a:p>
          <a:p>
            <a:pPr marL="1208405" algn="l" rtl="0" eaLnBrk="0">
              <a:lnSpc>
                <a:spcPct val="88000"/>
              </a:lnSpc>
              <a:spcBef>
                <a:spcPts val="650"/>
              </a:spcBef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整改措施：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将上述问题纳入公司设计质量问题库，做好防范。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在初步设计、施工图评审</a:t>
            </a:r>
            <a:endParaRPr lang="en-US" altLang="en-US" sz="2000"/>
          </a:p>
          <a:p>
            <a:pPr marL="802640" algn="l" rtl="0" eaLnBrk="0">
              <a:lnSpc>
                <a:spcPts val="3260"/>
              </a:lnSpc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环节加强设计文件审查把关，对于重复发生问题按照加倍扣分原则进行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设计质量评价打分。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textbox 44"/>
          <p:cNvSpPr/>
          <p:nvPr/>
        </p:nvSpPr>
        <p:spPr>
          <a:xfrm>
            <a:off x="106756" y="281414"/>
            <a:ext cx="11231244" cy="4867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424815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  <a:p>
            <a:pPr algn="l" rtl="0" eaLnBrk="0">
              <a:lnSpc>
                <a:spcPct val="142000"/>
              </a:lnSpc>
            </a:pPr>
            <a:endParaRPr lang="en-US" altLang="en-US" sz="1000"/>
          </a:p>
          <a:p>
            <a:pPr algn="l" rtl="0" eaLnBrk="0">
              <a:lnSpc>
                <a:spcPct val="142000"/>
              </a:lnSpc>
            </a:pPr>
            <a:endParaRPr lang="en-US" altLang="en-US" sz="1000"/>
          </a:p>
          <a:p>
            <a:pPr marL="12700" algn="l" rtl="0" eaLnBrk="0">
              <a:lnSpc>
                <a:spcPct val="96000"/>
              </a:lnSpc>
              <a:spcBef>
                <a:spcPts val="700"/>
              </a:spcBef>
            </a:pPr>
            <a:r>
              <a:rPr sz="2300" kern="0" spc="10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问题6：卷册内容和图纸不</a:t>
            </a:r>
            <a:r>
              <a:rPr sz="2300" kern="0" spc="9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完整，设计深度不足</a:t>
            </a:r>
            <a:endParaRPr lang="en-US" altLang="en-US" sz="2300"/>
          </a:p>
          <a:p>
            <a:pPr algn="l" rtl="0" eaLnBrk="0">
              <a:lnSpc>
                <a:spcPct val="190000"/>
              </a:lnSpc>
            </a:pPr>
            <a:endParaRPr lang="en-US" altLang="en-US" sz="1000"/>
          </a:p>
          <a:p>
            <a:pPr marL="1310640" algn="l" rtl="0" eaLnBrk="0">
              <a:lnSpc>
                <a:spcPct val="97000"/>
              </a:lnSpc>
              <a:spcBef>
                <a:spcPts val="700"/>
              </a:spcBef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问题描述</a:t>
            </a:r>
            <a:r>
              <a:rPr sz="2300" kern="0" spc="-11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：</a:t>
            </a:r>
            <a:r>
              <a:rPr sz="2300" kern="0" spc="-10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-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2）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xx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变电站110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线路工程，初步设计文件中，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导线选型未进行比选，</a:t>
            </a:r>
            <a:endParaRPr lang="en-US" altLang="en-US" sz="2000"/>
          </a:p>
          <a:p>
            <a:pPr marL="772795" algn="l" rtl="0" eaLnBrk="0">
              <a:lnSpc>
                <a:spcPct val="85000"/>
              </a:lnSpc>
              <a:spcBef>
                <a:spcPts val="970"/>
              </a:spcBef>
            </a:pPr>
            <a:r>
              <a:rPr sz="20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不满足《输变电工程初步设计内容深度规定第6部分：10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架空输电线路》(Q/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GDW</a:t>
            </a:r>
            <a:r>
              <a:rPr sz="20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10166.6</a:t>
            </a:r>
            <a:endParaRPr lang="en-US" altLang="en-US" sz="2000"/>
          </a:p>
          <a:p>
            <a:pPr marL="767080" indent="-2540" algn="l" rtl="0" eaLnBrk="0">
              <a:lnSpc>
                <a:spcPct val="142000"/>
              </a:lnSpc>
              <a:spcBef>
                <a:spcPts val="30"/>
              </a:spcBef>
            </a:pP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-2016)的要求。施工图设计文件中，缺少通用设计应用情况一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览表，不满足《输变电工程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施工图设计内容深度规定第4部分：11kV（66kV）架空输电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线路》的要求。</a:t>
            </a:r>
            <a:endParaRPr lang="en-US" altLang="en-US" sz="2000"/>
          </a:p>
          <a:p>
            <a:pPr algn="r" rtl="0" eaLnBrk="0">
              <a:lnSpc>
                <a:spcPct val="88000"/>
              </a:lnSpc>
              <a:spcBef>
                <a:spcPts val="665"/>
              </a:spcBef>
            </a:pPr>
            <a:r>
              <a:rPr sz="2300" kern="0" spc="2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问题剖析：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设计人员对初步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设计及施工图设计的内容深度规定了解、执行不到位，按照</a:t>
            </a:r>
            <a:endParaRPr lang="en-US" altLang="en-US" sz="2000"/>
          </a:p>
          <a:p>
            <a:pPr marL="770890" algn="l" rtl="0" eaLnBrk="0">
              <a:lnSpc>
                <a:spcPts val="3260"/>
              </a:lnSpc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设计经验进行导线选型，缺少技术经济比选的论述，施工图设计中遗漏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了通用设计应用要求。</a:t>
            </a:r>
            <a:endParaRPr lang="en-US" altLang="en-US" sz="2000"/>
          </a:p>
          <a:p>
            <a:pPr algn="r" rtl="0" eaLnBrk="0">
              <a:lnSpc>
                <a:spcPct val="88000"/>
              </a:lnSpc>
              <a:spcBef>
                <a:spcPts val="915"/>
              </a:spcBef>
            </a:pPr>
            <a:r>
              <a:rPr sz="2300" kern="0" spc="2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整改措施：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将上述问题纳入公司设计质量问题库，做好防范。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在初步设计、施工图评审</a:t>
            </a:r>
            <a:endParaRPr lang="en-US" altLang="en-US" sz="2000"/>
          </a:p>
          <a:p>
            <a:pPr marL="769620" algn="l" rtl="0" eaLnBrk="0">
              <a:lnSpc>
                <a:spcPts val="3260"/>
              </a:lnSpc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环节加强设计文件审查把关，对于重复发生问题按照加倍扣分原则进行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设计质量评价打分。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textbox 46"/>
          <p:cNvSpPr/>
          <p:nvPr/>
        </p:nvSpPr>
        <p:spPr>
          <a:xfrm>
            <a:off x="107391" y="281414"/>
            <a:ext cx="11408409" cy="4464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424180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  <a:p>
            <a:pPr algn="l" rtl="0" eaLnBrk="0">
              <a:lnSpc>
                <a:spcPct val="142000"/>
              </a:lnSpc>
            </a:pPr>
            <a:endParaRPr lang="en-US" altLang="en-US" sz="1000"/>
          </a:p>
          <a:p>
            <a:pPr algn="l" rtl="0" eaLnBrk="0">
              <a:lnSpc>
                <a:spcPct val="142000"/>
              </a:lnSpc>
            </a:pPr>
            <a:endParaRPr lang="en-US" altLang="en-US" sz="1000"/>
          </a:p>
          <a:p>
            <a:pPr marL="12700" algn="l" rtl="0" eaLnBrk="0">
              <a:lnSpc>
                <a:spcPct val="96000"/>
              </a:lnSpc>
              <a:spcBef>
                <a:spcPts val="700"/>
              </a:spcBef>
            </a:pPr>
            <a:r>
              <a:rPr sz="2300" kern="0" spc="10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问题6：卷册内容和图纸不</a:t>
            </a:r>
            <a:r>
              <a:rPr sz="2300" kern="0" spc="9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完整，设计深度不足</a:t>
            </a:r>
            <a:endParaRPr lang="en-US" altLang="en-US" sz="23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101000"/>
              </a:lnSpc>
            </a:pPr>
            <a:endParaRPr lang="en-US" altLang="en-US" sz="1000"/>
          </a:p>
          <a:p>
            <a:pPr marL="1292225" algn="l" rtl="0" eaLnBrk="0">
              <a:lnSpc>
                <a:spcPct val="88000"/>
              </a:lnSpc>
              <a:spcBef>
                <a:spcPts val="700"/>
              </a:spcBef>
            </a:pPr>
            <a:r>
              <a:rPr sz="2300" kern="0" spc="1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问题描述</a:t>
            </a:r>
            <a:r>
              <a:rPr sz="2300" kern="0" spc="-8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：</a:t>
            </a:r>
            <a:r>
              <a:rPr sz="2300" kern="0" spc="-10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3）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xx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220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线路工程，初步设计文件中，无特殊塔型的相关说明，工程采</a:t>
            </a:r>
            <a:endParaRPr lang="en-US" altLang="en-US" sz="2000"/>
          </a:p>
          <a:p>
            <a:pPr marL="751205" indent="-33655" algn="l" rtl="0" eaLnBrk="0">
              <a:lnSpc>
                <a:spcPct val="141000"/>
              </a:lnSpc>
              <a:spcBef>
                <a:spcPts val="35"/>
              </a:spcBef>
            </a:pP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用螺旋锚基础（新技术）未进行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专题论述，不满足《输变电工程初步设计内容深度规定第6部分  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：220kV架空输电线路》(Q/GDW10166.6-2016)的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要求。</a:t>
            </a:r>
            <a:endParaRPr lang="en-US" altLang="en-US" sz="2000"/>
          </a:p>
          <a:p>
            <a:pPr marL="1254125" algn="l" rtl="0" eaLnBrk="0">
              <a:lnSpc>
                <a:spcPct val="88000"/>
              </a:lnSpc>
              <a:spcBef>
                <a:spcPts val="665"/>
              </a:spcBef>
            </a:pPr>
            <a:r>
              <a:rPr sz="2300" kern="0" spc="1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问题剖析：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设计人员对初步设计及施工图设计的内容深度规定了解、执行不到位，导致</a:t>
            </a:r>
            <a:endParaRPr lang="en-US" altLang="en-US" sz="2000"/>
          </a:p>
          <a:p>
            <a:pPr marL="711835" algn="l" rtl="0" eaLnBrk="0">
              <a:lnSpc>
                <a:spcPts val="3260"/>
              </a:lnSpc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在施工图设计中遗漏了应有了内容，设计方案不完整。且在施工图评审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未发现此问题。</a:t>
            </a:r>
            <a:endParaRPr lang="en-US" altLang="en-US" sz="2000"/>
          </a:p>
          <a:p>
            <a:pPr algn="r" rtl="0" eaLnBrk="0">
              <a:lnSpc>
                <a:spcPct val="88000"/>
              </a:lnSpc>
              <a:spcBef>
                <a:spcPts val="915"/>
              </a:spcBef>
            </a:pPr>
            <a:r>
              <a:rPr sz="2300" kern="0" spc="-2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整改措施：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将上述问题纳入公司设计质量问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题库，做好防范。考虑本工程暂未开展施工，</a:t>
            </a:r>
            <a:endParaRPr lang="en-US" altLang="en-US" sz="2000"/>
          </a:p>
          <a:p>
            <a:pPr marL="711835" algn="l" rtl="0" eaLnBrk="0">
              <a:lnSpc>
                <a:spcPts val="3260"/>
              </a:lnSpc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在施工图中补充螺旋锚基础专题论述，并协同施工单位做好现场施工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方案编制审查。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" name="textbox 48"/>
          <p:cNvSpPr/>
          <p:nvPr/>
        </p:nvSpPr>
        <p:spPr>
          <a:xfrm>
            <a:off x="107391" y="281414"/>
            <a:ext cx="11193144" cy="5654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424180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  <a:p>
            <a:pPr algn="l" rtl="0" eaLnBrk="0">
              <a:lnSpc>
                <a:spcPct val="142000"/>
              </a:lnSpc>
            </a:pPr>
            <a:endParaRPr lang="en-US" altLang="en-US" sz="1000"/>
          </a:p>
          <a:p>
            <a:pPr algn="l" rtl="0" eaLnBrk="0">
              <a:lnSpc>
                <a:spcPct val="142000"/>
              </a:lnSpc>
            </a:pPr>
            <a:endParaRPr lang="en-US" altLang="en-US" sz="1000"/>
          </a:p>
          <a:p>
            <a:pPr marL="12700" algn="l" rtl="0" eaLnBrk="0">
              <a:lnSpc>
                <a:spcPct val="99000"/>
              </a:lnSpc>
              <a:spcBef>
                <a:spcPts val="700"/>
              </a:spcBef>
            </a:pPr>
            <a:r>
              <a:rPr sz="2300" kern="0" spc="9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问题7：基础选型未执行初设评审意见</a:t>
            </a:r>
            <a:endParaRPr lang="en-US" altLang="en-US" sz="2300"/>
          </a:p>
          <a:p>
            <a:pPr algn="l" rtl="0" eaLnBrk="0">
              <a:lnSpc>
                <a:spcPct val="150000"/>
              </a:lnSpc>
            </a:pPr>
            <a:endParaRPr lang="en-US" altLang="en-US" sz="1000"/>
          </a:p>
          <a:p>
            <a:pPr marL="1356360" algn="l" rtl="0" eaLnBrk="0">
              <a:lnSpc>
                <a:spcPct val="88000"/>
              </a:lnSpc>
              <a:spcBef>
                <a:spcPts val="700"/>
              </a:spcBef>
            </a:pPr>
            <a:r>
              <a:rPr sz="2300" kern="0" spc="4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问题描述：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xx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变电站110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线路工程，施工图设计文件中，相较于初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步设计阶段增加</a:t>
            </a:r>
            <a:endParaRPr lang="en-US" altLang="en-US" sz="2000"/>
          </a:p>
          <a:p>
            <a:pPr marL="805180" algn="l" rtl="0" eaLnBrk="0">
              <a:lnSpc>
                <a:spcPts val="3260"/>
              </a:lnSpc>
            </a:pPr>
            <a:r>
              <a:rPr sz="20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了灌注桩基础型式，未执行河北汇智电力</a:t>
            </a:r>
            <a:r>
              <a:rPr sz="20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工程设计有限公司初设评审意见（汇智评审</a:t>
            </a:r>
            <a:endParaRPr lang="en-US" altLang="en-US" sz="2000"/>
          </a:p>
          <a:p>
            <a:pPr marL="817880" algn="l" rtl="0" eaLnBrk="0">
              <a:lnSpc>
                <a:spcPct val="85000"/>
              </a:lnSpc>
              <a:spcBef>
                <a:spcPts val="1260"/>
              </a:spcBef>
            </a:pP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[2020]50号）中“工程采用挖孔桩基础型式和直柱柔性基础型式”的要求，施工设计中对相</a:t>
            </a:r>
            <a:endParaRPr lang="en-US" altLang="en-US" sz="2000"/>
          </a:p>
          <a:p>
            <a:pPr marL="788035" algn="l" rtl="0" eaLnBrk="0">
              <a:lnSpc>
                <a:spcPts val="3300"/>
              </a:lnSpc>
            </a:pP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关变化未说明原因，未履行相关手续。</a:t>
            </a:r>
            <a:endParaRPr lang="en-US" altLang="en-US" sz="2000"/>
          </a:p>
          <a:p>
            <a:pPr marL="1318260" algn="l" rtl="0" eaLnBrk="0">
              <a:lnSpc>
                <a:spcPct val="88000"/>
              </a:lnSpc>
              <a:spcBef>
                <a:spcPts val="915"/>
              </a:spcBef>
            </a:pPr>
            <a:r>
              <a:rPr sz="2300" kern="0" spc="6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问题剖析：</a:t>
            </a: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设计单位对基础基本术语不掌握，存在理解错误，错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误地认为灌注桩基础</a:t>
            </a:r>
            <a:endParaRPr lang="en-US" altLang="en-US" sz="2000"/>
          </a:p>
          <a:p>
            <a:pPr marL="779145" indent="3810" algn="l" rtl="0" eaLnBrk="0">
              <a:lnSpc>
                <a:spcPct val="140000"/>
              </a:lnSpc>
              <a:spcBef>
                <a:spcPts val="40"/>
              </a:spcBef>
            </a:pP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是挖孔桩基础型式中的一种，在施工图纸中错误表述“本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工程勘察范围内未发现地下水，灌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注桩采用干式成孔作业，如现场实际地质情况与设计不符……”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，造成施工图设计文件与初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设评审意见不一致情况。</a:t>
            </a:r>
            <a:endParaRPr lang="en-US" altLang="en-US" sz="2000"/>
          </a:p>
          <a:p>
            <a:pPr marL="1299210" algn="l" rtl="0" eaLnBrk="0">
              <a:lnSpc>
                <a:spcPct val="88000"/>
              </a:lnSpc>
              <a:spcBef>
                <a:spcPts val="650"/>
              </a:spcBef>
            </a:pPr>
            <a:r>
              <a:rPr sz="2300" kern="0" spc="6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整改措施：</a:t>
            </a: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在施工图图纸说明中明确了干式成孔作业方式，未造成投资浪费，不需进</a:t>
            </a:r>
            <a:endParaRPr lang="en-US" altLang="en-US" sz="2000"/>
          </a:p>
          <a:p>
            <a:pPr marL="777875" algn="l" rtl="0" eaLnBrk="0">
              <a:lnSpc>
                <a:spcPts val="3260"/>
              </a:lnSpc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行技术方案整改。但督促建管单位约谈设计单位，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加强规程规范学习。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textbox 50"/>
          <p:cNvSpPr/>
          <p:nvPr/>
        </p:nvSpPr>
        <p:spPr>
          <a:xfrm>
            <a:off x="107391" y="281414"/>
            <a:ext cx="11245850" cy="4855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424180" algn="l" rtl="0" eaLnBrk="0">
              <a:lnSpc>
                <a:spcPct val="89000"/>
              </a:lnSpc>
            </a:pPr>
            <a:r>
              <a:rPr sz="2700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一、关于总部设计质量监督检查问题分析及整改</a:t>
            </a:r>
            <a:r>
              <a:rPr sz="2700" kern="0" spc="8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</a:t>
            </a:r>
            <a:endParaRPr lang="en-US" altLang="en-US" sz="2700"/>
          </a:p>
          <a:p>
            <a:pPr algn="l" rtl="0" eaLnBrk="0">
              <a:lnSpc>
                <a:spcPct val="143000"/>
              </a:lnSpc>
            </a:pPr>
            <a:endParaRPr lang="en-US" altLang="en-US" sz="1000"/>
          </a:p>
          <a:p>
            <a:pPr algn="l" rtl="0" eaLnBrk="0">
              <a:lnSpc>
                <a:spcPct val="143000"/>
              </a:lnSpc>
            </a:pPr>
            <a:endParaRPr lang="en-US" altLang="en-US" sz="1000"/>
          </a:p>
          <a:p>
            <a:pPr marL="12700" algn="l" rtl="0" eaLnBrk="0">
              <a:lnSpc>
                <a:spcPct val="99000"/>
              </a:lnSpc>
              <a:spcBef>
                <a:spcPts val="695"/>
              </a:spcBef>
            </a:pPr>
            <a:r>
              <a:rPr sz="2300" kern="0" spc="10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问题8：主变油池、主变基础支墩尺寸与通用设</a:t>
            </a:r>
            <a:r>
              <a:rPr sz="2300" kern="0" spc="9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备不一致</a:t>
            </a:r>
            <a:endParaRPr lang="en-US" altLang="en-US" sz="2300"/>
          </a:p>
          <a:p>
            <a:pPr algn="l" rtl="0" eaLnBrk="0">
              <a:lnSpc>
                <a:spcPct val="160000"/>
              </a:lnSpc>
            </a:pPr>
            <a:endParaRPr lang="en-US" altLang="en-US" sz="1000"/>
          </a:p>
          <a:p>
            <a:pPr marL="1332865" algn="l" rtl="0" eaLnBrk="0">
              <a:lnSpc>
                <a:spcPct val="88000"/>
              </a:lnSpc>
              <a:spcBef>
                <a:spcPts val="695"/>
              </a:spcBef>
            </a:pPr>
            <a:r>
              <a:rPr sz="2300" kern="0" spc="4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问题描述：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xx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110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变电站新建工程，施工图设计文件中，主变油池、主变基础支墩</a:t>
            </a:r>
            <a:endParaRPr lang="en-US" altLang="en-US" sz="2000"/>
          </a:p>
          <a:p>
            <a:pPr marL="753110" algn="l" rtl="0" eaLnBrk="0">
              <a:lnSpc>
                <a:spcPts val="3260"/>
              </a:lnSpc>
            </a:pP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尺寸与通用设备不一致。主变油池尺寸9460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mm</a:t>
            </a: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大于通用设备9200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mm</a:t>
            </a: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，主变基础支墩宽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度</a:t>
            </a:r>
            <a:endParaRPr lang="en-US" altLang="en-US" sz="2000"/>
          </a:p>
          <a:p>
            <a:pPr marL="755650" algn="l" rtl="0" eaLnBrk="0">
              <a:lnSpc>
                <a:spcPct val="92000"/>
              </a:lnSpc>
              <a:spcBef>
                <a:spcPts val="1265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700mm小于通用设备800mm，未见相关变化的说明，且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未履行沟通汇报手续。</a:t>
            </a:r>
            <a:endParaRPr lang="en-US" altLang="en-US" sz="2000"/>
          </a:p>
          <a:p>
            <a:pPr algn="r" rtl="0" eaLnBrk="0">
              <a:lnSpc>
                <a:spcPct val="88000"/>
              </a:lnSpc>
              <a:spcBef>
                <a:spcPts val="740"/>
              </a:spcBef>
            </a:pPr>
            <a:r>
              <a:rPr sz="2300" kern="0" spc="5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问题剖析：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设计单位未严格执行主变基础支墩宽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度800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mm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的要求，主变油池尺寸未严格</a:t>
            </a:r>
            <a:endParaRPr lang="en-US" altLang="en-US" sz="2000"/>
          </a:p>
          <a:p>
            <a:pPr marL="753110" algn="l" rtl="0" eaLnBrk="0">
              <a:lnSpc>
                <a:spcPts val="3260"/>
              </a:lnSpc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执行9200mm的要求。且全口径施工图评审单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位未发现此问题。</a:t>
            </a:r>
            <a:endParaRPr lang="en-US" altLang="en-US" sz="2000"/>
          </a:p>
          <a:p>
            <a:pPr algn="r" rtl="0" eaLnBrk="0">
              <a:lnSpc>
                <a:spcPct val="88000"/>
              </a:lnSpc>
              <a:spcBef>
                <a:spcPts val="915"/>
              </a:spcBef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整改措施：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严格按照合同条款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对设计单位及施工图评审单位予以合同考核，省公司组织</a:t>
            </a:r>
            <a:endParaRPr lang="en-US" altLang="en-US" sz="2000"/>
          </a:p>
          <a:p>
            <a:pPr marL="755650" indent="3810" algn="l" rtl="0" eaLnBrk="0">
              <a:lnSpc>
                <a:spcPct val="140000"/>
              </a:lnSpc>
              <a:spcBef>
                <a:spcPts val="15"/>
              </a:spcBef>
            </a:pP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约谈设计单位，并在省公司范围内予以通报批评。同时针对该设计单位该项问题开展近三年设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计工程专项检查，全面查找管理链条中存在的深层次问题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，并制定针对性措施。</a:t>
            </a:r>
            <a:endParaRPr lang="en-US" altLang="en-US" sz="20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textbox 52"/>
          <p:cNvSpPr/>
          <p:nvPr/>
        </p:nvSpPr>
        <p:spPr>
          <a:xfrm>
            <a:off x="853376" y="2301527"/>
            <a:ext cx="10655300" cy="1663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en-US" altLang="en-US" sz="100"/>
          </a:p>
          <a:p>
            <a:pPr marL="12700" algn="l" rtl="0" eaLnBrk="0">
              <a:lnSpc>
                <a:spcPct val="88000"/>
              </a:lnSpc>
            </a:pPr>
            <a:r>
              <a:rPr sz="3900" kern="0" spc="60">
                <a:ln w="14516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3900" kern="0" spc="-63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900" kern="0" spc="60">
                <a:ln w="14516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</a:t>
            </a:r>
            <a:r>
              <a:rPr sz="3900" kern="0" spc="50">
                <a:ln w="14516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况</a:t>
            </a:r>
            <a:endParaRPr lang="en-US" altLang="en-US" sz="3900"/>
          </a:p>
          <a:p>
            <a:pPr marL="2973070" algn="l" rtl="0" eaLnBrk="0">
              <a:lnSpc>
                <a:spcPct val="88000"/>
              </a:lnSpc>
              <a:spcBef>
                <a:spcPts val="1135"/>
              </a:spcBef>
            </a:pPr>
            <a:r>
              <a:rPr sz="3200" kern="0" spc="-100">
                <a:ln w="11645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3200" kern="0" spc="-10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200" kern="0" spc="-100">
                <a:ln w="11645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）省公司检查情况通报</a:t>
            </a:r>
            <a:endParaRPr lang="en-US" altLang="en-US" sz="3200"/>
          </a:p>
          <a:p>
            <a:pPr marL="2952115" algn="l" rtl="0" eaLnBrk="0">
              <a:lnSpc>
                <a:spcPts val="4245"/>
              </a:lnSpc>
            </a:pPr>
            <a:r>
              <a:rPr sz="3200" kern="0" spc="-30">
                <a:ln w="11645" cap="flat" cmpd="sng">
                  <a:solidFill>
                    <a:srgbClr val="11584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二）总公司检查情况通报</a:t>
            </a:r>
            <a:endParaRPr lang="en-US" altLang="en-US" sz="32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textbox 54"/>
          <p:cNvSpPr/>
          <p:nvPr/>
        </p:nvSpPr>
        <p:spPr>
          <a:xfrm>
            <a:off x="519683" y="2219756"/>
            <a:ext cx="10894694" cy="3580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marL="889000" algn="l" rtl="0" eaLnBrk="0">
              <a:lnSpc>
                <a:spcPct val="88000"/>
              </a:lnSpc>
            </a:pPr>
            <a:r>
              <a:rPr sz="2300" kern="0" spc="2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截至 2023 年</a:t>
            </a:r>
            <a:r>
              <a:rPr sz="2300" kern="0" spc="3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2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4</a:t>
            </a:r>
            <a:r>
              <a:rPr sz="2300" kern="0" spc="4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2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月底，已完成施工图设计</a:t>
            </a:r>
            <a:r>
              <a:rPr sz="2300" kern="0" spc="-6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2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、正在施工建设的全部</a:t>
            </a:r>
            <a:r>
              <a:rPr sz="2300" kern="0" spc="4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35~</a:t>
            </a:r>
            <a:endParaRPr lang="en-US" altLang="en-US" sz="2300"/>
          </a:p>
          <a:p>
            <a:pPr marL="274955" algn="l" rtl="0" eaLnBrk="0">
              <a:lnSpc>
                <a:spcPts val="3300"/>
              </a:lnSpc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500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输变电工程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；2022年4月后竣工投产的全部35～500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输变电工程。</a:t>
            </a:r>
            <a:endParaRPr lang="en-US" altLang="en-US" sz="2300"/>
          </a:p>
          <a:p>
            <a:pPr algn="r" rtl="0" eaLnBrk="0">
              <a:lnSpc>
                <a:spcPct val="88000"/>
              </a:lnSpc>
              <a:spcBef>
                <a:spcPts val="870"/>
              </a:spcBef>
            </a:pPr>
            <a:r>
              <a:rPr sz="2300" kern="0" spc="1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合计35～750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300" kern="0" spc="1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输变电工程128项，其中正在施工建设的工程73项，已竣工</a:t>
            </a:r>
            <a:endParaRPr lang="en-US" altLang="en-US" sz="2300"/>
          </a:p>
          <a:p>
            <a:pPr marL="279400" algn="l" rtl="0" eaLnBrk="0">
              <a:lnSpc>
                <a:spcPts val="3300"/>
              </a:lnSpc>
            </a:pP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投产的工程55项。</a:t>
            </a:r>
            <a:endParaRPr lang="en-US" altLang="en-US" sz="2300"/>
          </a:p>
          <a:p>
            <a:pPr algn="l" rtl="0" eaLnBrk="0">
              <a:lnSpc>
                <a:spcPct val="156000"/>
              </a:lnSpc>
            </a:pPr>
            <a:endParaRPr lang="en-US" altLang="en-US" sz="1000"/>
          </a:p>
          <a:p>
            <a:pPr marL="161925" algn="l" rtl="0" eaLnBrk="0">
              <a:lnSpc>
                <a:spcPct val="99000"/>
              </a:lnSpc>
              <a:spcBef>
                <a:spcPts val="700"/>
              </a:spcBef>
            </a:pPr>
            <a:r>
              <a:rPr sz="2300" kern="0" spc="-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（2）工作安排</a:t>
            </a:r>
            <a:endParaRPr lang="en-US" altLang="en-US" sz="2300"/>
          </a:p>
          <a:p>
            <a:pPr marL="891540" algn="l" rtl="0" eaLnBrk="0">
              <a:lnSpc>
                <a:spcPct val="96000"/>
              </a:lnSpc>
              <a:spcBef>
                <a:spcPts val="995"/>
              </a:spcBef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第一阶段：建管单位自查；</a:t>
            </a:r>
            <a:endParaRPr lang="en-US" altLang="en-US" sz="2300"/>
          </a:p>
          <a:p>
            <a:pPr marL="891540" algn="l" rtl="0" eaLnBrk="0">
              <a:lnSpc>
                <a:spcPct val="96000"/>
              </a:lnSpc>
              <a:spcBef>
                <a:spcPts val="650"/>
              </a:spcBef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第二阶段：省公司检查。包括电子资料检查、现场抽查；</a:t>
            </a:r>
            <a:endParaRPr lang="en-US" altLang="en-US" sz="2300"/>
          </a:p>
          <a:p>
            <a:pPr marL="891540" algn="l" rtl="0" eaLnBrk="0">
              <a:lnSpc>
                <a:spcPct val="99000"/>
              </a:lnSpc>
              <a:spcBef>
                <a:spcPts val="675"/>
              </a:spcBef>
            </a:pP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第三阶段：重点针对总部梳理的9项国标的26条强制性条款进行二次复查。</a:t>
            </a:r>
            <a:endParaRPr lang="en-US" altLang="en-US" sz="2300"/>
          </a:p>
        </p:txBody>
      </p:sp>
      <p:sp>
        <p:nvSpPr>
          <p:cNvPr id="56" name="textbox 56"/>
          <p:cNvSpPr/>
          <p:nvPr/>
        </p:nvSpPr>
        <p:spPr>
          <a:xfrm>
            <a:off x="867981" y="71864"/>
            <a:ext cx="7470140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</p:txBody>
      </p:sp>
      <p:sp>
        <p:nvSpPr>
          <p:cNvPr id="58" name="textbox 58"/>
          <p:cNvSpPr/>
          <p:nvPr/>
        </p:nvSpPr>
        <p:spPr>
          <a:xfrm>
            <a:off x="0" y="956627"/>
            <a:ext cx="2482850" cy="5803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en-US" altLang="en-US" sz="1000"/>
          </a:p>
          <a:p>
            <a:pPr marL="111125" algn="l" rtl="0" eaLnBrk="0">
              <a:lnSpc>
                <a:spcPct val="91000"/>
              </a:lnSpc>
              <a:spcBef>
                <a:spcPts val="5"/>
              </a:spcBef>
            </a:pPr>
            <a:r>
              <a:rPr sz="2300" b="1" kern="0" spc="4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2300" kern="0" spc="4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sz="2300" kern="0" spc="-40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4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工作开展情况</a:t>
            </a:r>
            <a:endParaRPr lang="en-US" altLang="en-US" sz="2300"/>
          </a:p>
        </p:txBody>
      </p:sp>
      <p:sp>
        <p:nvSpPr>
          <p:cNvPr id="60" name="textbox 60"/>
          <p:cNvSpPr/>
          <p:nvPr/>
        </p:nvSpPr>
        <p:spPr>
          <a:xfrm>
            <a:off x="2777540" y="624840"/>
            <a:ext cx="3653154" cy="36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）省公司检查情况通报</a:t>
            </a:r>
            <a:endParaRPr lang="en-US" altLang="en-US" sz="2300"/>
          </a:p>
        </p:txBody>
      </p:sp>
      <p:sp>
        <p:nvSpPr>
          <p:cNvPr id="62" name="textbox 62"/>
          <p:cNvSpPr/>
          <p:nvPr/>
        </p:nvSpPr>
        <p:spPr>
          <a:xfrm>
            <a:off x="520319" y="1743506"/>
            <a:ext cx="1971675" cy="376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algn="r" rtl="0" eaLnBrk="0">
              <a:lnSpc>
                <a:spcPct val="100000"/>
              </a:lnSpc>
            </a:pPr>
            <a:r>
              <a:rPr sz="2300" kern="0" spc="-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（1）检查范围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textbox 64"/>
          <p:cNvSpPr/>
          <p:nvPr/>
        </p:nvSpPr>
        <p:spPr>
          <a:xfrm>
            <a:off x="520319" y="1985441"/>
            <a:ext cx="10894059" cy="3634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algn="r" rtl="0" eaLnBrk="0">
              <a:lnSpc>
                <a:spcPct val="88000"/>
              </a:lnSpc>
            </a:pP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检查发现未执行强条问题3</a:t>
            </a: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个，涉及31项工程；说明书或图纸深度不足、标</a:t>
            </a:r>
            <a:endParaRPr lang="en-US" altLang="en-US" sz="2300"/>
          </a:p>
          <a:p>
            <a:pPr marL="294005" algn="l" rtl="0" eaLnBrk="0">
              <a:lnSpc>
                <a:spcPts val="3300"/>
              </a:lnSpc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注错误，影响强条判断问题4个，涉及17项工程。</a:t>
            </a:r>
            <a:endParaRPr lang="en-US" altLang="en-US" sz="2300"/>
          </a:p>
          <a:p>
            <a:pPr marL="897255" algn="l" rtl="0" eaLnBrk="0">
              <a:lnSpc>
                <a:spcPct val="88000"/>
              </a:lnSpc>
              <a:spcBef>
                <a:spcPts val="870"/>
              </a:spcBef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线路专业未发现强条问题。</a:t>
            </a:r>
            <a:endParaRPr lang="en-US" altLang="en-US" sz="2300"/>
          </a:p>
          <a:p>
            <a:pPr marL="161925" algn="l" rtl="0" eaLnBrk="0">
              <a:lnSpc>
                <a:spcPts val="4965"/>
              </a:lnSpc>
            </a:pPr>
            <a:r>
              <a:rPr sz="2300" kern="0" spc="-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（1）未执行强条</a:t>
            </a:r>
            <a:endParaRPr lang="en-US" altLang="en-US" sz="2300"/>
          </a:p>
          <a:p>
            <a:pPr marL="918210" algn="l" rtl="0" eaLnBrk="0">
              <a:lnSpc>
                <a:spcPct val="100000"/>
              </a:lnSpc>
              <a:spcBef>
                <a:spcPts val="1790"/>
              </a:spcBef>
            </a:pPr>
            <a:r>
              <a:rPr sz="2300" kern="0" spc="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问题1：</a:t>
            </a:r>
            <a:endParaRPr lang="en-US" altLang="en-US" sz="2300"/>
          </a:p>
          <a:p>
            <a:pPr marL="901700" algn="l" rtl="0" eaLnBrk="0">
              <a:lnSpc>
                <a:spcPct val="88000"/>
              </a:lnSpc>
              <a:spcBef>
                <a:spcPts val="555"/>
              </a:spcBef>
            </a:pP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火灾自动报警系统的供电线路、消防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联动控制线路采用阻燃电缆，不满足</a:t>
            </a:r>
            <a:endParaRPr lang="en-US" altLang="en-US" sz="2300"/>
          </a:p>
          <a:p>
            <a:pPr marL="292100" indent="6985" algn="l" rtl="0" eaLnBrk="0">
              <a:lnSpc>
                <a:spcPct val="124000"/>
              </a:lnSpc>
              <a:spcBef>
                <a:spcPts val="40"/>
              </a:spcBef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强条要求《火灾自动报警系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统设计规范》</a:t>
            </a:r>
            <a:r>
              <a:rPr sz="2300" kern="0" spc="-9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sz="2300" kern="0" spc="4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GB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50116-2013</a:t>
            </a:r>
            <a:r>
              <a:rPr sz="2300" kern="0" spc="3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）第11.2.2 火灾自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动报警系统的供电线路、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消防联动控制线路未采用耐火铜芯电线电缆要求。</a:t>
            </a:r>
            <a:endParaRPr lang="en-US" altLang="en-US" sz="2300"/>
          </a:p>
        </p:txBody>
      </p:sp>
      <p:sp>
        <p:nvSpPr>
          <p:cNvPr id="66" name="textbox 66"/>
          <p:cNvSpPr/>
          <p:nvPr/>
        </p:nvSpPr>
        <p:spPr>
          <a:xfrm>
            <a:off x="867981" y="71864"/>
            <a:ext cx="7470140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</p:txBody>
      </p:sp>
      <p:sp>
        <p:nvSpPr>
          <p:cNvPr id="68" name="textbox 68"/>
          <p:cNvSpPr/>
          <p:nvPr/>
        </p:nvSpPr>
        <p:spPr>
          <a:xfrm>
            <a:off x="0" y="956627"/>
            <a:ext cx="2482850" cy="5803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98425" algn="l" rtl="0" eaLnBrk="0">
              <a:lnSpc>
                <a:spcPct val="90000"/>
              </a:lnSpc>
            </a:pPr>
            <a:r>
              <a:rPr sz="2300" b="1" kern="0" spc="8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、情况通报</a:t>
            </a:r>
            <a:endParaRPr lang="en-US" altLang="en-US" sz="2300"/>
          </a:p>
        </p:txBody>
      </p:sp>
      <p:sp>
        <p:nvSpPr>
          <p:cNvPr id="70" name="textbox 70"/>
          <p:cNvSpPr/>
          <p:nvPr/>
        </p:nvSpPr>
        <p:spPr>
          <a:xfrm>
            <a:off x="2777540" y="624840"/>
            <a:ext cx="3653154" cy="36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）省公司检查情况通报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2" name="table 72"/>
          <p:cNvGraphicFramePr>
            <a:graphicFrameLocks noGrp="1"/>
          </p:cNvGraphicFramePr>
          <p:nvPr/>
        </p:nvGraphicFramePr>
        <p:xfrm>
          <a:off x="1075372" y="2294255"/>
          <a:ext cx="10041254" cy="4253865"/>
        </p:xfrm>
        <a:graphic>
          <a:graphicData uri="http://schemas.openxmlformats.org/drawingml/2006/table">
            <a:tbl>
              <a:tblPr/>
              <a:tblGrid>
                <a:gridCol w="4735829"/>
                <a:gridCol w="2264410"/>
                <a:gridCol w="1671320"/>
                <a:gridCol w="1369695"/>
              </a:tblGrid>
              <a:tr h="4298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77165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工程名称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200"/>
                    </a:p>
                    <a:p>
                      <a:pPr marL="531495" algn="l" rtl="0" eaLnBrk="0">
                        <a:lnSpc>
                          <a:spcPct val="100000"/>
                        </a:lnSpc>
                      </a:pP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建管单位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23622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8191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设计阶段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  <a:tr h="4241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00"/>
                    </a:p>
                    <a:p>
                      <a:pPr marL="385445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00"/>
                    </a:p>
                    <a:p>
                      <a:pPr marL="385445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241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00"/>
                    </a:p>
                    <a:p>
                      <a:pPr marL="385445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00"/>
                    </a:p>
                    <a:p>
                      <a:pPr marL="385445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00"/>
                    </a:p>
                    <a:p>
                      <a:pPr marL="385445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00"/>
                    </a:p>
                    <a:p>
                      <a:pPr marL="385445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00"/>
                    </a:p>
                    <a:p>
                      <a:pPr marL="385445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241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00"/>
                    </a:p>
                    <a:p>
                      <a:pPr marL="385445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305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00"/>
                    </a:p>
                    <a:p>
                      <a:pPr marL="385445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  <p:sp>
        <p:nvSpPr>
          <p:cNvPr id="74" name="textbox 74"/>
          <p:cNvSpPr/>
          <p:nvPr/>
        </p:nvSpPr>
        <p:spPr>
          <a:xfrm>
            <a:off x="867981" y="71864"/>
            <a:ext cx="7470140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</p:txBody>
      </p:sp>
      <p:sp>
        <p:nvSpPr>
          <p:cNvPr id="76" name="textbox 76"/>
          <p:cNvSpPr/>
          <p:nvPr/>
        </p:nvSpPr>
        <p:spPr>
          <a:xfrm>
            <a:off x="0" y="956627"/>
            <a:ext cx="2482850" cy="5803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98425" algn="l" rtl="0" eaLnBrk="0">
              <a:lnSpc>
                <a:spcPct val="90000"/>
              </a:lnSpc>
            </a:pPr>
            <a:r>
              <a:rPr sz="2300" b="1" kern="0" spc="8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、情况通报</a:t>
            </a:r>
            <a:endParaRPr lang="en-US" altLang="en-US" sz="2300"/>
          </a:p>
        </p:txBody>
      </p:sp>
      <p:sp>
        <p:nvSpPr>
          <p:cNvPr id="78" name="textbox 78"/>
          <p:cNvSpPr/>
          <p:nvPr/>
        </p:nvSpPr>
        <p:spPr>
          <a:xfrm>
            <a:off x="2777540" y="624840"/>
            <a:ext cx="3653154" cy="36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）省公司检查情况通报</a:t>
            </a:r>
            <a:endParaRPr lang="en-US" altLang="en-US" sz="2300"/>
          </a:p>
        </p:txBody>
      </p:sp>
      <p:sp>
        <p:nvSpPr>
          <p:cNvPr id="80" name="textbox 80"/>
          <p:cNvSpPr/>
          <p:nvPr/>
        </p:nvSpPr>
        <p:spPr>
          <a:xfrm>
            <a:off x="520319" y="1743506"/>
            <a:ext cx="2276475" cy="370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algn="r" rtl="0" eaLnBrk="0">
              <a:lnSpc>
                <a:spcPct val="99000"/>
              </a:lnSpc>
            </a:pPr>
            <a:r>
              <a:rPr sz="2300" kern="0" spc="-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（1）未执行强条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2" name="table 82"/>
          <p:cNvGraphicFramePr>
            <a:graphicFrameLocks noGrp="1"/>
          </p:cNvGraphicFramePr>
          <p:nvPr/>
        </p:nvGraphicFramePr>
        <p:xfrm>
          <a:off x="1142682" y="2255837"/>
          <a:ext cx="9906634" cy="4253865"/>
        </p:xfrm>
        <a:graphic>
          <a:graphicData uri="http://schemas.openxmlformats.org/drawingml/2006/table">
            <a:tbl>
              <a:tblPr/>
              <a:tblGrid>
                <a:gridCol w="4955540"/>
                <a:gridCol w="1871979"/>
                <a:gridCol w="1628775"/>
                <a:gridCol w="1450339"/>
              </a:tblGrid>
              <a:tr h="4305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88150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工程名称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200"/>
                    </a:p>
                    <a:p>
                      <a:pPr marL="335280" algn="l" rtl="0" eaLnBrk="0">
                        <a:lnSpc>
                          <a:spcPct val="100000"/>
                        </a:lnSpc>
                      </a:pP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建管单位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21463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2255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设计阶段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  <a:tr h="4235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00"/>
                    </a:p>
                    <a:p>
                      <a:pPr marL="426085" algn="l" rtl="0" eaLnBrk="0">
                        <a:lnSpc>
                          <a:spcPct val="99000"/>
                        </a:lnSpc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2608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241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2608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2608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2608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2608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2608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241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2608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305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2608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sp>
        <p:nvSpPr>
          <p:cNvPr id="84" name="textbox 84"/>
          <p:cNvSpPr/>
          <p:nvPr/>
        </p:nvSpPr>
        <p:spPr>
          <a:xfrm>
            <a:off x="867981" y="71864"/>
            <a:ext cx="7470140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</p:txBody>
      </p:sp>
      <p:sp>
        <p:nvSpPr>
          <p:cNvPr id="86" name="textbox 86"/>
          <p:cNvSpPr/>
          <p:nvPr/>
        </p:nvSpPr>
        <p:spPr>
          <a:xfrm>
            <a:off x="0" y="956627"/>
            <a:ext cx="2482850" cy="5803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98425" algn="l" rtl="0" eaLnBrk="0">
              <a:lnSpc>
                <a:spcPct val="90000"/>
              </a:lnSpc>
            </a:pPr>
            <a:r>
              <a:rPr sz="2300" b="1" kern="0" spc="8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、情况通报</a:t>
            </a:r>
            <a:endParaRPr lang="en-US" altLang="en-US" sz="2300"/>
          </a:p>
        </p:txBody>
      </p:sp>
      <p:sp>
        <p:nvSpPr>
          <p:cNvPr id="88" name="textbox 88"/>
          <p:cNvSpPr/>
          <p:nvPr/>
        </p:nvSpPr>
        <p:spPr>
          <a:xfrm>
            <a:off x="2777540" y="624840"/>
            <a:ext cx="3653154" cy="36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）省公司检查情况通报</a:t>
            </a:r>
            <a:endParaRPr lang="en-US" altLang="en-US" sz="2300"/>
          </a:p>
        </p:txBody>
      </p:sp>
      <p:sp>
        <p:nvSpPr>
          <p:cNvPr id="90" name="textbox 90"/>
          <p:cNvSpPr/>
          <p:nvPr/>
        </p:nvSpPr>
        <p:spPr>
          <a:xfrm>
            <a:off x="520319" y="1743506"/>
            <a:ext cx="2276475" cy="370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algn="r" rtl="0" eaLnBrk="0">
              <a:lnSpc>
                <a:spcPct val="99000"/>
              </a:lnSpc>
            </a:pPr>
            <a:r>
              <a:rPr sz="2300" kern="0" spc="-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（1）未执行强条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2" name="table 92"/>
          <p:cNvGraphicFramePr>
            <a:graphicFrameLocks noGrp="1"/>
          </p:cNvGraphicFramePr>
          <p:nvPr/>
        </p:nvGraphicFramePr>
        <p:xfrm>
          <a:off x="878522" y="2236470"/>
          <a:ext cx="10433684" cy="4253865"/>
        </p:xfrm>
        <a:graphic>
          <a:graphicData uri="http://schemas.openxmlformats.org/drawingml/2006/table">
            <a:tbl>
              <a:tblPr/>
              <a:tblGrid>
                <a:gridCol w="5320665"/>
                <a:gridCol w="2014854"/>
                <a:gridCol w="1670685"/>
                <a:gridCol w="1427480"/>
              </a:tblGrid>
              <a:tr h="4298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206375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工程名称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200"/>
                    </a:p>
                    <a:p>
                      <a:pPr marL="406400" algn="l" rtl="0" eaLnBrk="0">
                        <a:lnSpc>
                          <a:spcPct val="100000"/>
                        </a:lnSpc>
                      </a:pP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建管单位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23558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1112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设计阶段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1465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1465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241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1465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1465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1465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1465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1465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241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1465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305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1465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  <p:sp>
        <p:nvSpPr>
          <p:cNvPr id="94" name="textbox 94"/>
          <p:cNvSpPr/>
          <p:nvPr/>
        </p:nvSpPr>
        <p:spPr>
          <a:xfrm>
            <a:off x="867981" y="71864"/>
            <a:ext cx="7470140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</p:txBody>
      </p:sp>
      <p:sp>
        <p:nvSpPr>
          <p:cNvPr id="96" name="textbox 96"/>
          <p:cNvSpPr/>
          <p:nvPr/>
        </p:nvSpPr>
        <p:spPr>
          <a:xfrm>
            <a:off x="0" y="956627"/>
            <a:ext cx="2482850" cy="5803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98425" algn="l" rtl="0" eaLnBrk="0">
              <a:lnSpc>
                <a:spcPct val="90000"/>
              </a:lnSpc>
            </a:pPr>
            <a:r>
              <a:rPr sz="2300" b="1" kern="0" spc="8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、情况通报</a:t>
            </a:r>
            <a:endParaRPr lang="en-US" altLang="en-US" sz="2300"/>
          </a:p>
        </p:txBody>
      </p:sp>
      <p:sp>
        <p:nvSpPr>
          <p:cNvPr id="98" name="textbox 98"/>
          <p:cNvSpPr/>
          <p:nvPr/>
        </p:nvSpPr>
        <p:spPr>
          <a:xfrm>
            <a:off x="2777540" y="624840"/>
            <a:ext cx="3653154" cy="36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）省公司检查情况通报</a:t>
            </a:r>
            <a:endParaRPr lang="en-US" altLang="en-US" sz="2300"/>
          </a:p>
        </p:txBody>
      </p:sp>
      <p:sp>
        <p:nvSpPr>
          <p:cNvPr id="100" name="textbox 100"/>
          <p:cNvSpPr/>
          <p:nvPr/>
        </p:nvSpPr>
        <p:spPr>
          <a:xfrm>
            <a:off x="520319" y="1743506"/>
            <a:ext cx="2276475" cy="370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algn="r" rtl="0" eaLnBrk="0">
              <a:lnSpc>
                <a:spcPct val="99000"/>
              </a:lnSpc>
            </a:pPr>
            <a:r>
              <a:rPr sz="2300" kern="0" spc="-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（1）未执行强条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textbox 102"/>
          <p:cNvSpPr/>
          <p:nvPr/>
        </p:nvSpPr>
        <p:spPr>
          <a:xfrm>
            <a:off x="520319" y="1743506"/>
            <a:ext cx="10903584" cy="21551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marL="161925" algn="l" rtl="0" eaLnBrk="0">
              <a:lnSpc>
                <a:spcPct val="99000"/>
              </a:lnSpc>
            </a:pPr>
            <a:r>
              <a:rPr sz="2300" kern="0" spc="-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（1）未执行强条</a:t>
            </a:r>
            <a:endParaRPr lang="en-US" altLang="en-US" sz="2300"/>
          </a:p>
          <a:p>
            <a:pPr marL="908685" algn="l" rtl="0" eaLnBrk="0">
              <a:lnSpc>
                <a:spcPct val="100000"/>
              </a:lnSpc>
              <a:spcBef>
                <a:spcPts val="1505"/>
              </a:spcBef>
            </a:pPr>
            <a:r>
              <a:rPr sz="2300" kern="0" spc="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问题2：</a:t>
            </a:r>
            <a:endParaRPr lang="en-US" altLang="en-US" sz="2300"/>
          </a:p>
          <a:p>
            <a:pPr algn="r" rtl="0" eaLnBrk="0">
              <a:lnSpc>
                <a:spcPct val="88000"/>
              </a:lnSpc>
              <a:spcBef>
                <a:spcPts val="555"/>
              </a:spcBef>
            </a:pP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不同电容器10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隔离开关接线端子安全距离不</a:t>
            </a: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满足《3-110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kV</a:t>
            </a: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高压配电装置</a:t>
            </a:r>
            <a:endParaRPr lang="en-US" altLang="en-US" sz="2300"/>
          </a:p>
          <a:p>
            <a:pPr marL="282575" algn="l" rtl="0" eaLnBrk="0">
              <a:lnSpc>
                <a:spcPts val="3300"/>
              </a:lnSpc>
            </a:pP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设计规范》</a:t>
            </a:r>
            <a:r>
              <a:rPr sz="2300" kern="0" spc="-9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GB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50060-2008 ）中 5.1.1 关于屋外配电装置的安全净距要求。</a:t>
            </a:r>
            <a:endParaRPr lang="en-US" altLang="en-US" sz="2300"/>
          </a:p>
          <a:p>
            <a:pPr algn="l" rtl="0" eaLnBrk="0">
              <a:lnSpc>
                <a:spcPct val="101000"/>
              </a:lnSpc>
            </a:pPr>
            <a:endParaRPr lang="en-US" altLang="en-US" sz="700"/>
          </a:p>
          <a:p>
            <a:pPr marL="894715" algn="l" rtl="0" eaLnBrk="0">
              <a:lnSpc>
                <a:spcPct val="96000"/>
              </a:lnSpc>
              <a:spcBef>
                <a:spcPts val="5"/>
              </a:spcBef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共计2项，其中施工阶段1项，竣工阶段1项。</a:t>
            </a:r>
            <a:endParaRPr lang="en-US" altLang="en-US" sz="2300"/>
          </a:p>
        </p:txBody>
      </p:sp>
      <p:graphicFrame>
        <p:nvGraphicFramePr>
          <p:cNvPr id="104" name="table 104"/>
          <p:cNvGraphicFramePr>
            <a:graphicFrameLocks noGrp="1"/>
          </p:cNvGraphicFramePr>
          <p:nvPr/>
        </p:nvGraphicFramePr>
        <p:xfrm>
          <a:off x="1626552" y="4281804"/>
          <a:ext cx="8938894" cy="1350644"/>
        </p:xfrm>
        <a:graphic>
          <a:graphicData uri="http://schemas.openxmlformats.org/drawingml/2006/table">
            <a:tbl>
              <a:tblPr/>
              <a:tblGrid>
                <a:gridCol w="3892550"/>
                <a:gridCol w="2062479"/>
                <a:gridCol w="1719580"/>
                <a:gridCol w="1264285"/>
              </a:tblGrid>
              <a:tr h="4298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35001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工程名称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200"/>
                    </a:p>
                    <a:p>
                      <a:pPr marL="430530" algn="l" rtl="0" eaLnBrk="0">
                        <a:lnSpc>
                          <a:spcPct val="100000"/>
                        </a:lnSpc>
                      </a:pP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建管单位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26035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2921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设计阶段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400"/>
                    </a:p>
                    <a:p>
                      <a:pPr marL="332740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63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17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en-US" altLang="en-US" sz="400"/>
                    </a:p>
                    <a:p>
                      <a:pPr marL="33274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sp>
        <p:nvSpPr>
          <p:cNvPr id="106" name="textbox 106"/>
          <p:cNvSpPr/>
          <p:nvPr/>
        </p:nvSpPr>
        <p:spPr>
          <a:xfrm>
            <a:off x="867981" y="71864"/>
            <a:ext cx="7470140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</p:txBody>
      </p:sp>
      <p:sp>
        <p:nvSpPr>
          <p:cNvPr id="108" name="textbox 108"/>
          <p:cNvSpPr/>
          <p:nvPr/>
        </p:nvSpPr>
        <p:spPr>
          <a:xfrm>
            <a:off x="0" y="956627"/>
            <a:ext cx="2482850" cy="5803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98425" algn="l" rtl="0" eaLnBrk="0">
              <a:lnSpc>
                <a:spcPct val="90000"/>
              </a:lnSpc>
            </a:pPr>
            <a:r>
              <a:rPr sz="2300" b="1" kern="0" spc="8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、情况通报</a:t>
            </a:r>
            <a:endParaRPr lang="en-US" altLang="en-US" sz="2300"/>
          </a:p>
        </p:txBody>
      </p:sp>
      <p:sp>
        <p:nvSpPr>
          <p:cNvPr id="110" name="textbox 110"/>
          <p:cNvSpPr/>
          <p:nvPr/>
        </p:nvSpPr>
        <p:spPr>
          <a:xfrm>
            <a:off x="2777540" y="624840"/>
            <a:ext cx="3653154" cy="36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）省公司检查情况通报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textbox 112"/>
          <p:cNvSpPr/>
          <p:nvPr/>
        </p:nvSpPr>
        <p:spPr>
          <a:xfrm>
            <a:off x="520319" y="1743506"/>
            <a:ext cx="10894059" cy="2929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marL="161925" algn="l" rtl="0" eaLnBrk="0">
              <a:lnSpc>
                <a:spcPct val="99000"/>
              </a:lnSpc>
            </a:pPr>
            <a:r>
              <a:rPr sz="2300" kern="0" spc="-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（1）未执行强条</a:t>
            </a:r>
            <a:endParaRPr lang="en-US" altLang="en-US" sz="2300"/>
          </a:p>
          <a:p>
            <a:pPr marL="899795" algn="l" rtl="0" eaLnBrk="0">
              <a:lnSpc>
                <a:spcPct val="100000"/>
              </a:lnSpc>
              <a:spcBef>
                <a:spcPts val="1005"/>
              </a:spcBef>
            </a:pPr>
            <a:r>
              <a:rPr sz="2300" kern="0" spc="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问题3：</a:t>
            </a:r>
            <a:endParaRPr lang="en-US" altLang="en-US" sz="2300"/>
          </a:p>
          <a:p>
            <a:pPr algn="r" rtl="0" eaLnBrk="0">
              <a:lnSpc>
                <a:spcPct val="88000"/>
              </a:lnSpc>
              <a:spcBef>
                <a:spcPts val="555"/>
              </a:spcBef>
            </a:pP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变电站站址主要土层原状土试样或原位测试数量不足6件，不满足</a:t>
            </a: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《岩土工</a:t>
            </a:r>
            <a:endParaRPr lang="en-US" altLang="en-US" sz="2300"/>
          </a:p>
          <a:p>
            <a:pPr marL="271780" indent="-635" algn="l" rtl="0" eaLnBrk="0">
              <a:lnSpc>
                <a:spcPct val="123000"/>
              </a:lnSpc>
              <a:spcBef>
                <a:spcPts val="15"/>
              </a:spcBef>
            </a:pP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程勘察规范（200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9年版）》</a:t>
            </a:r>
            <a:r>
              <a:rPr sz="2300" kern="0" spc="-10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GB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50021-2001）4.1.20 详细勘察采取土试样和进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行原位测试应满足岩土工程评价要求，每个场地每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一主要土层的原状土试样或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原位测试数据不应少于6件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(组)。</a:t>
            </a:r>
            <a:endParaRPr lang="en-US" altLang="en-US" sz="2300"/>
          </a:p>
          <a:p>
            <a:pPr marL="885825" algn="l" rtl="0" eaLnBrk="0">
              <a:lnSpc>
                <a:spcPct val="96000"/>
              </a:lnSpc>
              <a:spcBef>
                <a:spcPts val="550"/>
              </a:spcBef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共计2项，其中施工阶段2项，竣工阶段0项。</a:t>
            </a:r>
            <a:endParaRPr lang="en-US" altLang="en-US" sz="2300"/>
          </a:p>
        </p:txBody>
      </p:sp>
      <p:graphicFrame>
        <p:nvGraphicFramePr>
          <p:cNvPr id="114" name="table 114"/>
          <p:cNvGraphicFramePr>
            <a:graphicFrameLocks noGrp="1"/>
          </p:cNvGraphicFramePr>
          <p:nvPr/>
        </p:nvGraphicFramePr>
        <p:xfrm>
          <a:off x="992822" y="4960620"/>
          <a:ext cx="10205720" cy="1350644"/>
        </p:xfrm>
        <a:graphic>
          <a:graphicData uri="http://schemas.openxmlformats.org/drawingml/2006/table">
            <a:tbl>
              <a:tblPr/>
              <a:tblGrid>
                <a:gridCol w="4900295"/>
                <a:gridCol w="2206625"/>
                <a:gridCol w="1527175"/>
                <a:gridCol w="1571625"/>
              </a:tblGrid>
              <a:tr h="4298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85356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工程名称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200"/>
                    </a:p>
                    <a:p>
                      <a:pPr marL="502285" algn="l" rtl="0" eaLnBrk="0">
                        <a:lnSpc>
                          <a:spcPct val="100000"/>
                        </a:lnSpc>
                      </a:pP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建管单位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6383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8288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设计阶段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300"/>
                    </a:p>
                    <a:p>
                      <a:pPr marL="41211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沧州任丘军营110</a:t>
                      </a:r>
                      <a:r>
                        <a:rPr sz="2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kV</a:t>
                      </a:r>
                      <a:r>
                        <a:rPr sz="23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输变电工程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en-US" altLang="en-US" sz="300"/>
                    </a:p>
                    <a:p>
                      <a:pPr marL="205105" algn="l" rtl="0" eaLnBrk="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沧州供电公司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300"/>
                    </a:p>
                    <a:p>
                      <a:pPr marL="16510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河北省院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400"/>
                    </a:p>
                    <a:p>
                      <a:pPr marL="486410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63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300"/>
                    </a:p>
                    <a:p>
                      <a:pPr marL="9969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石家庄循环化工110</a:t>
                      </a:r>
                      <a:r>
                        <a:rPr sz="23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千伏输变电工程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300"/>
                    </a:p>
                    <a:p>
                      <a:pPr marL="4508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石家庄供电公司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300"/>
                    </a:p>
                    <a:p>
                      <a:pPr marL="16256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石家庄院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400"/>
                    </a:p>
                    <a:p>
                      <a:pPr marL="486410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sp>
        <p:nvSpPr>
          <p:cNvPr id="116" name="textbox 116"/>
          <p:cNvSpPr/>
          <p:nvPr/>
        </p:nvSpPr>
        <p:spPr>
          <a:xfrm>
            <a:off x="867981" y="71864"/>
            <a:ext cx="7470140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</p:txBody>
      </p:sp>
      <p:sp>
        <p:nvSpPr>
          <p:cNvPr id="118" name="textbox 118"/>
          <p:cNvSpPr/>
          <p:nvPr/>
        </p:nvSpPr>
        <p:spPr>
          <a:xfrm>
            <a:off x="0" y="956627"/>
            <a:ext cx="2482850" cy="5803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98425" algn="l" rtl="0" eaLnBrk="0">
              <a:lnSpc>
                <a:spcPct val="90000"/>
              </a:lnSpc>
            </a:pPr>
            <a:r>
              <a:rPr sz="2300" b="1" kern="0" spc="8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、情况通报</a:t>
            </a:r>
            <a:endParaRPr lang="en-US" altLang="en-US" sz="2300"/>
          </a:p>
        </p:txBody>
      </p:sp>
      <p:sp>
        <p:nvSpPr>
          <p:cNvPr id="120" name="textbox 120"/>
          <p:cNvSpPr/>
          <p:nvPr/>
        </p:nvSpPr>
        <p:spPr>
          <a:xfrm>
            <a:off x="2777540" y="624840"/>
            <a:ext cx="3653154" cy="36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）省公司检查情况通报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textbox 122"/>
          <p:cNvSpPr/>
          <p:nvPr/>
        </p:nvSpPr>
        <p:spPr>
          <a:xfrm>
            <a:off x="520319" y="1743506"/>
            <a:ext cx="10873740" cy="2993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0"/>
              </a:lnSpc>
            </a:pPr>
            <a:endParaRPr lang="en-US" altLang="en-US" sz="100"/>
          </a:p>
          <a:p>
            <a:pPr marL="161925" algn="l" rtl="0" eaLnBrk="0">
              <a:lnSpc>
                <a:spcPct val="96000"/>
              </a:lnSpc>
            </a:pP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（2）说明书或图纸深度不足、标注错误，影响强条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判断</a:t>
            </a:r>
            <a:endParaRPr lang="en-US" altLang="en-US" sz="2300"/>
          </a:p>
          <a:p>
            <a:pPr algn="r" rtl="0" eaLnBrk="0">
              <a:lnSpc>
                <a:spcPct val="88000"/>
              </a:lnSpc>
              <a:spcBef>
                <a:spcPts val="1600"/>
              </a:spcBef>
            </a:pPr>
            <a:r>
              <a:rPr sz="2300" kern="0" spc="11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问题1：</a:t>
            </a: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图纸标注缺失。二次设备室设置了二氧化碳灭火器，但未注明“不</a:t>
            </a:r>
            <a:endParaRPr lang="en-US" altLang="en-US" sz="2300"/>
          </a:p>
          <a:p>
            <a:pPr marL="269240" indent="3175" algn="l" rtl="0" eaLnBrk="0">
              <a:lnSpc>
                <a:spcPct val="122000"/>
              </a:lnSpc>
              <a:spcBef>
                <a:spcPts val="25"/>
              </a:spcBef>
            </a:pP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得选用装有金属喇叭喷筒的二氧化碳灭火器”未执行“《建筑灭火器配置设计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规范》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GB</a:t>
            </a: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50140-2005</a:t>
            </a: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中4.2.5 E类火灾场所应选择磷酸铵盐干粉灭火器、碳酸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氢钠干粉灭火器、卤代烷灭火器或二氧化碳灭火器，但不得选用装有金属喇叭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喷筒的二氧化碳灭火器。</a:t>
            </a:r>
            <a:r>
              <a:rPr sz="2300" kern="0" spc="-8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</a:t>
            </a:r>
            <a:endParaRPr lang="en-US" altLang="en-US" sz="2300"/>
          </a:p>
          <a:p>
            <a:pPr marL="885190" algn="l" rtl="0" eaLnBrk="0">
              <a:lnSpc>
                <a:spcPct val="96000"/>
              </a:lnSpc>
              <a:spcBef>
                <a:spcPts val="560"/>
              </a:spcBef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共计12项，其中施工阶段7项，竣工阶段5项。</a:t>
            </a:r>
            <a:endParaRPr lang="en-US" altLang="en-US" sz="2300"/>
          </a:p>
        </p:txBody>
      </p:sp>
      <p:graphicFrame>
        <p:nvGraphicFramePr>
          <p:cNvPr id="124" name="table 124"/>
          <p:cNvGraphicFramePr>
            <a:graphicFrameLocks noGrp="1"/>
          </p:cNvGraphicFramePr>
          <p:nvPr/>
        </p:nvGraphicFramePr>
        <p:xfrm>
          <a:off x="782954" y="4850129"/>
          <a:ext cx="10624819" cy="1709419"/>
        </p:xfrm>
        <a:graphic>
          <a:graphicData uri="http://schemas.openxmlformats.org/drawingml/2006/table">
            <a:tbl>
              <a:tblPr/>
              <a:tblGrid>
                <a:gridCol w="5157469"/>
                <a:gridCol w="2025014"/>
                <a:gridCol w="1785620"/>
                <a:gridCol w="1656714"/>
              </a:tblGrid>
              <a:tr h="4305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98247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工程名称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200"/>
                    </a:p>
                    <a:p>
                      <a:pPr marL="411480" algn="l" rtl="0" eaLnBrk="0">
                        <a:lnSpc>
                          <a:spcPct val="100000"/>
                        </a:lnSpc>
                      </a:pP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建管单位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29337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22606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设计阶段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  <a:tr h="4241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00"/>
                    </a:p>
                    <a:p>
                      <a:pPr marL="529590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00"/>
                    </a:p>
                    <a:p>
                      <a:pPr marL="529590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305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00"/>
                    </a:p>
                    <a:p>
                      <a:pPr marL="529590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</a:tr>
            </a:tbl>
          </a:graphicData>
        </a:graphic>
      </p:graphicFrame>
      <p:sp>
        <p:nvSpPr>
          <p:cNvPr id="126" name="textbox 126"/>
          <p:cNvSpPr/>
          <p:nvPr/>
        </p:nvSpPr>
        <p:spPr>
          <a:xfrm>
            <a:off x="867981" y="71864"/>
            <a:ext cx="7470140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</p:txBody>
      </p:sp>
      <p:sp>
        <p:nvSpPr>
          <p:cNvPr id="128" name="textbox 128"/>
          <p:cNvSpPr/>
          <p:nvPr/>
        </p:nvSpPr>
        <p:spPr>
          <a:xfrm>
            <a:off x="0" y="956627"/>
            <a:ext cx="2482850" cy="5803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98425" algn="l" rtl="0" eaLnBrk="0">
              <a:lnSpc>
                <a:spcPct val="90000"/>
              </a:lnSpc>
            </a:pPr>
            <a:r>
              <a:rPr sz="2300" b="1" kern="0" spc="8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、情况通报</a:t>
            </a:r>
            <a:endParaRPr lang="en-US" altLang="en-US" sz="2300"/>
          </a:p>
        </p:txBody>
      </p:sp>
      <p:sp>
        <p:nvSpPr>
          <p:cNvPr id="130" name="textbox 130"/>
          <p:cNvSpPr/>
          <p:nvPr/>
        </p:nvSpPr>
        <p:spPr>
          <a:xfrm>
            <a:off x="2777540" y="624840"/>
            <a:ext cx="3653154" cy="36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）省公司检查情况通报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2" name="table 132"/>
          <p:cNvGraphicFramePr>
            <a:graphicFrameLocks noGrp="1"/>
          </p:cNvGraphicFramePr>
          <p:nvPr/>
        </p:nvGraphicFramePr>
        <p:xfrm>
          <a:off x="836295" y="2306942"/>
          <a:ext cx="10931525" cy="4267200"/>
        </p:xfrm>
        <a:graphic>
          <a:graphicData uri="http://schemas.openxmlformats.org/drawingml/2006/table">
            <a:tbl>
              <a:tblPr/>
              <a:tblGrid>
                <a:gridCol w="5415915"/>
                <a:gridCol w="2321560"/>
                <a:gridCol w="1835150"/>
                <a:gridCol w="1358900"/>
              </a:tblGrid>
              <a:tr h="4432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300"/>
                    </a:p>
                    <a:p>
                      <a:pPr marL="211201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工程名称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300"/>
                    </a:p>
                    <a:p>
                      <a:pPr marL="560705" algn="l" rtl="0" eaLnBrk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建管单位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300"/>
                    </a:p>
                    <a:p>
                      <a:pPr marL="31877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300"/>
                    </a:p>
                    <a:p>
                      <a:pPr marL="7747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设计阶段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200"/>
                    </a:p>
                    <a:p>
                      <a:pPr marL="381000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200"/>
                    </a:p>
                    <a:p>
                      <a:pPr marL="381000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241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200"/>
                    </a:p>
                    <a:p>
                      <a:pPr marL="381000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en-US" altLang="en-US" sz="200"/>
                    </a:p>
                    <a:p>
                      <a:pPr marL="381000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200"/>
                    </a:p>
                    <a:p>
                      <a:pPr marL="38100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200"/>
                    </a:p>
                    <a:p>
                      <a:pPr marL="38100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200"/>
                    </a:p>
                    <a:p>
                      <a:pPr marL="38100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</a:tr>
              <a:tr h="4241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200"/>
                    </a:p>
                    <a:p>
                      <a:pPr marL="38100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305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en-US" altLang="en-US" sz="200"/>
                    </a:p>
                    <a:p>
                      <a:pPr marL="38100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4F3"/>
                    </a:solidFill>
                  </a:tcPr>
                </a:tc>
              </a:tr>
            </a:tbl>
          </a:graphicData>
        </a:graphic>
      </p:graphicFrame>
      <p:sp>
        <p:nvSpPr>
          <p:cNvPr id="134" name="textbox 134"/>
          <p:cNvSpPr/>
          <p:nvPr/>
        </p:nvSpPr>
        <p:spPr>
          <a:xfrm>
            <a:off x="867981" y="71864"/>
            <a:ext cx="7470140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</p:txBody>
      </p:sp>
      <p:sp>
        <p:nvSpPr>
          <p:cNvPr id="136" name="textbox 136"/>
          <p:cNvSpPr/>
          <p:nvPr/>
        </p:nvSpPr>
        <p:spPr>
          <a:xfrm>
            <a:off x="520319" y="1743506"/>
            <a:ext cx="7458075" cy="360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0"/>
              </a:lnSpc>
            </a:pPr>
            <a:endParaRPr lang="en-US" altLang="en-US" sz="100"/>
          </a:p>
          <a:p>
            <a:pPr algn="r" rtl="0" eaLnBrk="0">
              <a:lnSpc>
                <a:spcPct val="96000"/>
              </a:lnSpc>
            </a:pP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（2）说明书或图纸深度不足、标注错误，影响强条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判断</a:t>
            </a:r>
            <a:endParaRPr lang="en-US" altLang="en-US" sz="2300"/>
          </a:p>
        </p:txBody>
      </p:sp>
      <p:sp>
        <p:nvSpPr>
          <p:cNvPr id="138" name="textbox 138"/>
          <p:cNvSpPr/>
          <p:nvPr/>
        </p:nvSpPr>
        <p:spPr>
          <a:xfrm>
            <a:off x="0" y="956627"/>
            <a:ext cx="2482850" cy="5803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98425" algn="l" rtl="0" eaLnBrk="0">
              <a:lnSpc>
                <a:spcPct val="90000"/>
              </a:lnSpc>
            </a:pPr>
            <a:r>
              <a:rPr sz="2300" b="1" kern="0" spc="8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、情况通报</a:t>
            </a:r>
            <a:endParaRPr lang="en-US" altLang="en-US" sz="2300"/>
          </a:p>
        </p:txBody>
      </p:sp>
      <p:sp>
        <p:nvSpPr>
          <p:cNvPr id="140" name="textbox 140"/>
          <p:cNvSpPr/>
          <p:nvPr/>
        </p:nvSpPr>
        <p:spPr>
          <a:xfrm>
            <a:off x="2777540" y="624840"/>
            <a:ext cx="3653154" cy="36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）省公司检查情况通报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textbox 142"/>
          <p:cNvSpPr/>
          <p:nvPr/>
        </p:nvSpPr>
        <p:spPr>
          <a:xfrm>
            <a:off x="520319" y="1743506"/>
            <a:ext cx="10893425" cy="2123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0"/>
              </a:lnSpc>
            </a:pPr>
            <a:endParaRPr lang="en-US" altLang="en-US" sz="100"/>
          </a:p>
          <a:p>
            <a:pPr marL="161925" algn="l" rtl="0" eaLnBrk="0">
              <a:lnSpc>
                <a:spcPct val="96000"/>
              </a:lnSpc>
            </a:pP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（2）说明书或图纸深度不足、标注错误，影响强条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判断</a:t>
            </a:r>
            <a:endParaRPr lang="en-US" altLang="en-US" sz="2300"/>
          </a:p>
          <a:p>
            <a:pPr algn="r" rtl="0" eaLnBrk="0">
              <a:lnSpc>
                <a:spcPct val="88000"/>
              </a:lnSpc>
              <a:spcBef>
                <a:spcPts val="1350"/>
              </a:spcBef>
            </a:pPr>
            <a:r>
              <a:rPr sz="2300" kern="0" spc="11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问题2：</a:t>
            </a: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岩土工程勘察报告深度不足。报告未根据数据明确结论，即报告未</a:t>
            </a:r>
            <a:endParaRPr lang="en-US" altLang="en-US" sz="2300"/>
          </a:p>
          <a:p>
            <a:pPr marL="291465" indent="-635" algn="l" rtl="0" eaLnBrk="0">
              <a:lnSpc>
                <a:spcPct val="125000"/>
              </a:lnSpc>
              <a:spcBef>
                <a:spcPct val="0"/>
              </a:spcBef>
            </a:pP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体现抗震地段的划分，不满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足《电力设施抗震设计规范》</a:t>
            </a:r>
            <a:r>
              <a:rPr sz="2300" kern="0" spc="-8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GB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50260-2013）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3.0.9 场地地质勘察应划分对电力设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施有利、一般、不利和危险的地段。</a:t>
            </a:r>
            <a:endParaRPr lang="en-US" altLang="en-US" sz="2300"/>
          </a:p>
          <a:p>
            <a:pPr marL="905510" algn="l" rtl="0" eaLnBrk="0">
              <a:lnSpc>
                <a:spcPct val="96000"/>
              </a:lnSpc>
              <a:spcBef>
                <a:spcPts val="550"/>
              </a:spcBef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共计4项，其中施工阶段4项，竣工阶段0项。</a:t>
            </a:r>
            <a:endParaRPr lang="en-US" altLang="en-US" sz="2300"/>
          </a:p>
        </p:txBody>
      </p:sp>
      <p:graphicFrame>
        <p:nvGraphicFramePr>
          <p:cNvPr id="144" name="table 144"/>
          <p:cNvGraphicFramePr>
            <a:graphicFrameLocks noGrp="1"/>
          </p:cNvGraphicFramePr>
          <p:nvPr/>
        </p:nvGraphicFramePr>
        <p:xfrm>
          <a:off x="993457" y="4040822"/>
          <a:ext cx="10204450" cy="2133599"/>
        </p:xfrm>
        <a:graphic>
          <a:graphicData uri="http://schemas.openxmlformats.org/drawingml/2006/table">
            <a:tbl>
              <a:tblPr/>
              <a:tblGrid>
                <a:gridCol w="5356225"/>
                <a:gridCol w="1960245"/>
                <a:gridCol w="1450975"/>
                <a:gridCol w="1437005"/>
              </a:tblGrid>
              <a:tr h="4305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208153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工程名称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200"/>
                    </a:p>
                    <a:p>
                      <a:pPr marL="379095" algn="l" rtl="0" eaLnBrk="0">
                        <a:lnSpc>
                          <a:spcPct val="100000"/>
                        </a:lnSpc>
                      </a:pP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建管单位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2573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1557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设计阶段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200"/>
                    </a:p>
                    <a:p>
                      <a:pPr marL="17653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xx</a:t>
                      </a: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500</a:t>
                      </a:r>
                      <a:r>
                        <a:rPr sz="2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kV</a:t>
                      </a: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变电站2号3号主变增容工程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00"/>
                    </a:p>
                    <a:p>
                      <a:pPr marL="419100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24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200"/>
                    </a:p>
                    <a:p>
                      <a:pPr marL="109093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xx</a:t>
                      </a: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220</a:t>
                      </a:r>
                      <a:r>
                        <a:rPr sz="2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kV</a:t>
                      </a: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输变电工程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00"/>
                    </a:p>
                    <a:p>
                      <a:pPr marL="419100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241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200"/>
                    </a:p>
                    <a:p>
                      <a:pPr marL="63373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xx</a:t>
                      </a: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110</a:t>
                      </a:r>
                      <a:r>
                        <a:rPr sz="2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kV</a:t>
                      </a: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输变电工程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00"/>
                    </a:p>
                    <a:p>
                      <a:pPr marL="419100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305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200"/>
                    </a:p>
                    <a:p>
                      <a:pPr marL="93853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xx</a:t>
                      </a: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110</a:t>
                      </a:r>
                      <a:r>
                        <a:rPr sz="2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kV</a:t>
                      </a: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输变电工程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200"/>
                    </a:p>
                    <a:p>
                      <a:pPr marL="419100" algn="l" rtl="0" eaLnBrk="0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施工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  <p:sp>
        <p:nvSpPr>
          <p:cNvPr id="146" name="textbox 146"/>
          <p:cNvSpPr/>
          <p:nvPr/>
        </p:nvSpPr>
        <p:spPr>
          <a:xfrm>
            <a:off x="867981" y="71864"/>
            <a:ext cx="7470140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</p:txBody>
      </p:sp>
      <p:sp>
        <p:nvSpPr>
          <p:cNvPr id="148" name="textbox 148"/>
          <p:cNvSpPr/>
          <p:nvPr/>
        </p:nvSpPr>
        <p:spPr>
          <a:xfrm>
            <a:off x="0" y="956627"/>
            <a:ext cx="2482850" cy="5803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98425" algn="l" rtl="0" eaLnBrk="0">
              <a:lnSpc>
                <a:spcPct val="90000"/>
              </a:lnSpc>
            </a:pPr>
            <a:r>
              <a:rPr sz="2300" b="1" kern="0" spc="8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、情况通报</a:t>
            </a:r>
            <a:endParaRPr lang="en-US" altLang="en-US" sz="2300"/>
          </a:p>
        </p:txBody>
      </p:sp>
      <p:sp>
        <p:nvSpPr>
          <p:cNvPr id="150" name="textbox 150"/>
          <p:cNvSpPr/>
          <p:nvPr/>
        </p:nvSpPr>
        <p:spPr>
          <a:xfrm>
            <a:off x="2777540" y="624840"/>
            <a:ext cx="3653154" cy="36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）省公司检查情况通报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textbox 152"/>
          <p:cNvSpPr/>
          <p:nvPr/>
        </p:nvSpPr>
        <p:spPr>
          <a:xfrm>
            <a:off x="520319" y="1743506"/>
            <a:ext cx="10893425" cy="2993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0"/>
              </a:lnSpc>
            </a:pPr>
            <a:endParaRPr lang="en-US" altLang="en-US" sz="100"/>
          </a:p>
          <a:p>
            <a:pPr marL="161925" algn="l" rtl="0" eaLnBrk="0">
              <a:lnSpc>
                <a:spcPct val="96000"/>
              </a:lnSpc>
            </a:pP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（2）说明书或图纸深度不足、标注错误，影响强条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判断</a:t>
            </a:r>
            <a:endParaRPr lang="en-US" altLang="en-US" sz="2300"/>
          </a:p>
          <a:p>
            <a:pPr marL="908685" algn="l" rtl="0" eaLnBrk="0">
              <a:lnSpc>
                <a:spcPct val="88000"/>
              </a:lnSpc>
              <a:spcBef>
                <a:spcPts val="1600"/>
              </a:spcBef>
            </a:pPr>
            <a:r>
              <a:rPr sz="2300" kern="0" spc="1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问题3：</a:t>
            </a:r>
            <a:r>
              <a:rPr sz="2300" kern="0" spc="-6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图纸错误。图纸上消防水池补水管与溢流口空气间隙小于15</a:t>
            </a: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0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mm</a:t>
            </a: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</a:t>
            </a:r>
            <a:endParaRPr lang="en-US" altLang="en-US" sz="2300"/>
          </a:p>
          <a:p>
            <a:pPr marL="285750" indent="-5715" algn="l" rtl="0" eaLnBrk="0">
              <a:lnSpc>
                <a:spcPct val="122000"/>
              </a:lnSpc>
              <a:spcBef>
                <a:spcPts val="50"/>
              </a:spcBef>
            </a:pP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未执行“《建筑给水排水与节水通用规范》</a:t>
            </a:r>
            <a:r>
              <a:rPr sz="2300" kern="0" spc="-8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GB</a:t>
            </a: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55020-2021）3.2.8从生活饮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用水管网向消防、中水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和雨水回用等其他非生活饮用贮水池（箱）充水或补水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时，补水管应从水池（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箱）上部或顶部接入，其出水口最低点高出溢流边缘的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空气空隙不应小于150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mm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。</a:t>
            </a:r>
            <a:r>
              <a:rPr sz="2300" kern="0" spc="-8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</a:t>
            </a:r>
            <a:endParaRPr lang="en-US" altLang="en-US" sz="2300"/>
          </a:p>
          <a:p>
            <a:pPr marL="894715" algn="l" rtl="0" eaLnBrk="0">
              <a:lnSpc>
                <a:spcPct val="96000"/>
              </a:lnSpc>
              <a:spcBef>
                <a:spcPts val="535"/>
              </a:spcBef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共计1项，其中施工阶段0项，竣工阶段1项。</a:t>
            </a:r>
            <a:endParaRPr lang="en-US" altLang="en-US" sz="2300"/>
          </a:p>
        </p:txBody>
      </p:sp>
      <p:graphicFrame>
        <p:nvGraphicFramePr>
          <p:cNvPr id="154" name="table 154"/>
          <p:cNvGraphicFramePr>
            <a:graphicFrameLocks noGrp="1"/>
          </p:cNvGraphicFramePr>
          <p:nvPr/>
        </p:nvGraphicFramePr>
        <p:xfrm>
          <a:off x="1582102" y="4904740"/>
          <a:ext cx="9025890" cy="860425"/>
        </p:xfrm>
        <a:graphic>
          <a:graphicData uri="http://schemas.openxmlformats.org/drawingml/2006/table">
            <a:tbl>
              <a:tblPr/>
              <a:tblGrid>
                <a:gridCol w="3892550"/>
                <a:gridCol w="2264410"/>
                <a:gridCol w="1431289"/>
                <a:gridCol w="1437639"/>
              </a:tblGrid>
              <a:tr h="4298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35001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工程名称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200"/>
                    </a:p>
                    <a:p>
                      <a:pPr marL="531495" algn="l" rtl="0" eaLnBrk="0">
                        <a:lnSpc>
                          <a:spcPct val="100000"/>
                        </a:lnSpc>
                      </a:pP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建管单位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1620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1620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设计阶段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  <a:tr h="4305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00"/>
                    </a:p>
                    <a:p>
                      <a:pPr marL="359410" algn="l" rtl="0" eaLnBrk="0">
                        <a:lnSpc>
                          <a:spcPct val="99000"/>
                        </a:lnSpc>
                      </a:pPr>
                      <a:r>
                        <a:rPr sz="2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xx</a:t>
                      </a: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220</a:t>
                      </a:r>
                      <a:r>
                        <a:rPr sz="2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kV</a:t>
                      </a: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输变电工程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200"/>
                    </a:p>
                    <a:p>
                      <a:pPr marL="41973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  <p:sp>
        <p:nvSpPr>
          <p:cNvPr id="156" name="textbox 156"/>
          <p:cNvSpPr/>
          <p:nvPr/>
        </p:nvSpPr>
        <p:spPr>
          <a:xfrm>
            <a:off x="867981" y="71864"/>
            <a:ext cx="7470140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</p:txBody>
      </p:sp>
      <p:sp>
        <p:nvSpPr>
          <p:cNvPr id="158" name="textbox 158"/>
          <p:cNvSpPr/>
          <p:nvPr/>
        </p:nvSpPr>
        <p:spPr>
          <a:xfrm>
            <a:off x="0" y="956627"/>
            <a:ext cx="2482850" cy="5803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98425" algn="l" rtl="0" eaLnBrk="0">
              <a:lnSpc>
                <a:spcPct val="90000"/>
              </a:lnSpc>
            </a:pPr>
            <a:r>
              <a:rPr sz="2300" b="1" kern="0" spc="8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、情况通报</a:t>
            </a:r>
            <a:endParaRPr lang="en-US" altLang="en-US" sz="2300"/>
          </a:p>
        </p:txBody>
      </p:sp>
      <p:sp>
        <p:nvSpPr>
          <p:cNvPr id="160" name="textbox 160"/>
          <p:cNvSpPr/>
          <p:nvPr/>
        </p:nvSpPr>
        <p:spPr>
          <a:xfrm>
            <a:off x="2777540" y="624840"/>
            <a:ext cx="3653154" cy="36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）省公司检查情况通报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textbox 162"/>
          <p:cNvSpPr/>
          <p:nvPr/>
        </p:nvSpPr>
        <p:spPr>
          <a:xfrm>
            <a:off x="520319" y="1743506"/>
            <a:ext cx="10854055" cy="2574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0"/>
              </a:lnSpc>
            </a:pPr>
            <a:endParaRPr lang="en-US" altLang="en-US" sz="100"/>
          </a:p>
          <a:p>
            <a:pPr marL="161925" algn="l" rtl="0" eaLnBrk="0">
              <a:lnSpc>
                <a:spcPct val="96000"/>
              </a:lnSpc>
            </a:pP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（2）说明书或图纸深度不足、标注错误，影响强条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判断</a:t>
            </a:r>
            <a:endParaRPr lang="en-US" altLang="en-US" sz="2300"/>
          </a:p>
          <a:p>
            <a:pPr algn="r" rtl="0" eaLnBrk="0">
              <a:lnSpc>
                <a:spcPct val="88000"/>
              </a:lnSpc>
              <a:spcBef>
                <a:spcPts val="1600"/>
              </a:spcBef>
            </a:pPr>
            <a:r>
              <a:rPr sz="2300" kern="0" spc="16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问题4：</a:t>
            </a:r>
            <a:r>
              <a:rPr sz="2300" kern="0" spc="-5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图纸错误。图纸中供给强度和持续供给时间不满足规定，未执行</a:t>
            </a:r>
            <a:endParaRPr lang="en-US" altLang="en-US" sz="2300"/>
          </a:p>
          <a:p>
            <a:pPr marL="283845" indent="136525" algn="l" rtl="0" eaLnBrk="0">
              <a:lnSpc>
                <a:spcPct val="122000"/>
              </a:lnSpc>
              <a:spcBef>
                <a:spcPct val="0"/>
              </a:spcBef>
            </a:pP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《水喷雾灭火系统技术规范》</a:t>
            </a:r>
            <a:r>
              <a:rPr sz="2300" kern="0" spc="-9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GB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50219-2014）3.1.2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表3.1.2要求的系统的供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给强度、持续供给时间、响应时间</a:t>
            </a:r>
            <a:r>
              <a:rPr sz="2300" kern="0" spc="1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。仅考虑了油浸式变压器的用水量，未考虑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集油坑的供水强度，不满足要求。</a:t>
            </a:r>
            <a:endParaRPr lang="en-US" altLang="en-US" sz="2300"/>
          </a:p>
          <a:p>
            <a:pPr marL="894715" algn="l" rtl="0" eaLnBrk="0">
              <a:lnSpc>
                <a:spcPct val="96000"/>
              </a:lnSpc>
              <a:spcBef>
                <a:spcPts val="650"/>
              </a:spcBef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共计1项，其中施工阶段0项，竣工阶段1项。</a:t>
            </a:r>
            <a:endParaRPr lang="en-US" altLang="en-US" sz="2300"/>
          </a:p>
        </p:txBody>
      </p:sp>
      <p:graphicFrame>
        <p:nvGraphicFramePr>
          <p:cNvPr id="164" name="table 164"/>
          <p:cNvGraphicFramePr>
            <a:graphicFrameLocks noGrp="1"/>
          </p:cNvGraphicFramePr>
          <p:nvPr/>
        </p:nvGraphicFramePr>
        <p:xfrm>
          <a:off x="1290002" y="4648200"/>
          <a:ext cx="9610725" cy="893444"/>
        </p:xfrm>
        <a:graphic>
          <a:graphicData uri="http://schemas.openxmlformats.org/drawingml/2006/table">
            <a:tbl>
              <a:tblPr/>
              <a:tblGrid>
                <a:gridCol w="3843654"/>
                <a:gridCol w="2505075"/>
                <a:gridCol w="1642110"/>
                <a:gridCol w="1619885"/>
              </a:tblGrid>
              <a:tr h="4298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132524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工程名称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en-US" altLang="en-US" sz="200"/>
                    </a:p>
                    <a:p>
                      <a:pPr marL="651510" algn="l" rtl="0" eaLnBrk="0">
                        <a:lnSpc>
                          <a:spcPct val="100000"/>
                        </a:lnSpc>
                      </a:pP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建管单位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22161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设计单位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en-US" altLang="en-US" sz="300"/>
                    </a:p>
                    <a:p>
                      <a:pPr marL="20701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7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设计阶段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  <a:tr h="463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400"/>
                    </a:p>
                    <a:p>
                      <a:pPr marL="33464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xx</a:t>
                      </a: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220</a:t>
                      </a:r>
                      <a:r>
                        <a:rPr sz="2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kV</a:t>
                      </a: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输变电工程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400"/>
                    </a:p>
                    <a:p>
                      <a:pPr marL="19431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400"/>
                    </a:p>
                    <a:p>
                      <a:pPr marL="22034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en-US" altLang="en-US" sz="400"/>
                    </a:p>
                    <a:p>
                      <a:pPr marL="51054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竣工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  <p:sp>
        <p:nvSpPr>
          <p:cNvPr id="166" name="textbox 166"/>
          <p:cNvSpPr/>
          <p:nvPr/>
        </p:nvSpPr>
        <p:spPr>
          <a:xfrm>
            <a:off x="867981" y="71864"/>
            <a:ext cx="7470140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</p:txBody>
      </p:sp>
      <p:sp>
        <p:nvSpPr>
          <p:cNvPr id="168" name="textbox 168"/>
          <p:cNvSpPr/>
          <p:nvPr/>
        </p:nvSpPr>
        <p:spPr>
          <a:xfrm>
            <a:off x="0" y="956627"/>
            <a:ext cx="2482850" cy="58039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marL="98425" algn="l" rtl="0" eaLnBrk="0">
              <a:lnSpc>
                <a:spcPct val="90000"/>
              </a:lnSpc>
            </a:pPr>
            <a:r>
              <a:rPr sz="2300" b="1" kern="0" spc="8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、情况通报</a:t>
            </a:r>
            <a:endParaRPr lang="en-US" altLang="en-US" sz="2300"/>
          </a:p>
        </p:txBody>
      </p:sp>
      <p:sp>
        <p:nvSpPr>
          <p:cNvPr id="170" name="textbox 170"/>
          <p:cNvSpPr/>
          <p:nvPr/>
        </p:nvSpPr>
        <p:spPr>
          <a:xfrm>
            <a:off x="2777540" y="624840"/>
            <a:ext cx="3653154" cy="36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）省公司检查情况通报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rect"/>
          <p:cNvSpPr/>
          <p:nvPr/>
        </p:nvSpPr>
        <p:spPr>
          <a:xfrm>
            <a:off x="0" y="961644"/>
            <a:ext cx="2907791" cy="569975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4" name="rect"/>
          <p:cNvSpPr/>
          <p:nvPr/>
        </p:nvSpPr>
        <p:spPr>
          <a:xfrm>
            <a:off x="0" y="956627"/>
            <a:ext cx="2913062" cy="580389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6" name="textbox 176"/>
          <p:cNvSpPr/>
          <p:nvPr/>
        </p:nvSpPr>
        <p:spPr>
          <a:xfrm>
            <a:off x="83616" y="71864"/>
            <a:ext cx="11341100" cy="459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796925" algn="l" rtl="0" eaLnBrk="0">
              <a:lnSpc>
                <a:spcPct val="89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  <a:p>
            <a:pPr marL="2706370" algn="l" rtl="0" eaLnBrk="0">
              <a:lnSpc>
                <a:spcPct val="92000"/>
              </a:lnSpc>
              <a:spcBef>
                <a:spcPts val="1465"/>
              </a:spcBef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）省公司检查情况通报</a:t>
            </a:r>
            <a:endParaRPr lang="en-US" altLang="en-US" sz="2300"/>
          </a:p>
          <a:p>
            <a:pPr marL="12700" algn="l" rtl="0" eaLnBrk="0">
              <a:lnSpc>
                <a:spcPts val="3625"/>
              </a:lnSpc>
            </a:pPr>
            <a:r>
              <a:rPr sz="2300" b="1" kern="0" spc="3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2300" kern="0" spc="3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sz="2300" kern="0" spc="-4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3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</a:t>
            </a:r>
            <a:r>
              <a:rPr sz="2300" kern="0" spc="-38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3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一步工作计划</a:t>
            </a:r>
            <a:r>
              <a:rPr sz="2300" kern="0" spc="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</a:t>
            </a:r>
            <a:endParaRPr lang="en-US" altLang="en-US" sz="2300"/>
          </a:p>
          <a:p>
            <a:pPr algn="l" rtl="0" eaLnBrk="0">
              <a:lnSpc>
                <a:spcPct val="192000"/>
              </a:lnSpc>
            </a:pPr>
            <a:endParaRPr lang="en-US" altLang="en-US" sz="1000"/>
          </a:p>
          <a:p>
            <a:pPr algn="r" rtl="0" eaLnBrk="0">
              <a:lnSpc>
                <a:spcPct val="88000"/>
              </a:lnSpc>
              <a:spcBef>
                <a:spcPts val="695"/>
              </a:spcBef>
            </a:pP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（1）设计单位加强强条学习，从源头提高设计单位设计水平，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有执行困惑</a:t>
            </a:r>
            <a:endParaRPr lang="en-US" altLang="en-US" sz="2300"/>
          </a:p>
          <a:p>
            <a:pPr marL="748665" algn="l" rtl="0" eaLnBrk="0">
              <a:lnSpc>
                <a:spcPts val="3300"/>
              </a:lnSpc>
            </a:pP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及时反馈沟通；</a:t>
            </a:r>
            <a:endParaRPr lang="en-US" altLang="en-US" sz="2300"/>
          </a:p>
          <a:p>
            <a:pPr marL="1377950" algn="l" rtl="0" eaLnBrk="0">
              <a:lnSpc>
                <a:spcPct val="88000"/>
              </a:lnSpc>
              <a:spcBef>
                <a:spcPts val="870"/>
              </a:spcBef>
            </a:pP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（2）加强强条在图纸落实管理，提高施工图质量</a:t>
            </a: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；</a:t>
            </a:r>
            <a:endParaRPr lang="en-US" altLang="en-US" sz="2300"/>
          </a:p>
          <a:p>
            <a:pPr marL="1377950" algn="l" rtl="0" eaLnBrk="0">
              <a:lnSpc>
                <a:spcPts val="3300"/>
              </a:lnSpc>
            </a:pP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（3）加强过程管控，提高评审单位把关能力；</a:t>
            </a:r>
            <a:endParaRPr lang="en-US" altLang="en-US" sz="2300"/>
          </a:p>
          <a:p>
            <a:pPr algn="r" rtl="0" eaLnBrk="0">
              <a:lnSpc>
                <a:spcPct val="88000"/>
              </a:lnSpc>
              <a:spcBef>
                <a:spcPts val="870"/>
              </a:spcBef>
            </a:pP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（4）加强强条管理，严格执行公司相关制度，对今后工程再次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出现未执行</a:t>
            </a:r>
            <a:endParaRPr lang="en-US" altLang="en-US" sz="2300"/>
          </a:p>
          <a:p>
            <a:pPr marL="756285" algn="l" rtl="0" eaLnBrk="0">
              <a:lnSpc>
                <a:spcPct val="123000"/>
              </a:lnSpc>
              <a:spcBef>
                <a:spcPts val="15"/>
              </a:spcBef>
            </a:pP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强条等新问题，将对各建管单位同业对标及业绩考核指标予</a:t>
            </a:r>
            <a:r>
              <a:rPr sz="2300" kern="0" spc="1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以严格考核，建管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单位对设计单位严肃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考核；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rect"/>
          <p:cNvSpPr/>
          <p:nvPr/>
        </p:nvSpPr>
        <p:spPr>
          <a:xfrm>
            <a:off x="0" y="956627"/>
            <a:ext cx="3420427" cy="580389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80" name="table 180"/>
          <p:cNvGraphicFramePr>
            <a:graphicFrameLocks noGrp="1"/>
          </p:cNvGraphicFramePr>
          <p:nvPr/>
        </p:nvGraphicFramePr>
        <p:xfrm>
          <a:off x="510540" y="1526184"/>
          <a:ext cx="11112500" cy="5291454"/>
        </p:xfrm>
        <a:graphic>
          <a:graphicData uri="http://schemas.openxmlformats.org/drawingml/2006/table">
            <a:tbl>
              <a:tblPr/>
              <a:tblGrid>
                <a:gridCol w="3150235"/>
                <a:gridCol w="2877185"/>
                <a:gridCol w="1626870"/>
                <a:gridCol w="3458209"/>
              </a:tblGrid>
              <a:tr h="10325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en-US" altLang="en-US" sz="1000"/>
                    </a:p>
                    <a:p>
                      <a:pPr marL="67119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9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涉及标准名称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marL="1144270" algn="l" rtl="0" eaLnBrk="0">
                        <a:lnSpc>
                          <a:spcPct val="88000"/>
                        </a:lnSpc>
                        <a:spcBef>
                          <a:spcPts val="5"/>
                        </a:spcBef>
                      </a:pPr>
                      <a:r>
                        <a:rPr sz="2300" kern="0" spc="5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涉及</a:t>
                      </a:r>
                      <a:endParaRPr lang="en-US" altLang="en-US" sz="2300"/>
                    </a:p>
                    <a:p>
                      <a:pPr marL="985520" algn="l" rtl="0" eaLnBrk="0">
                        <a:lnSpc>
                          <a:spcPts val="2880"/>
                        </a:lnSpc>
                      </a:pP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标准号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marL="520065" indent="-306705" algn="l" rtl="0" eaLnBrk="0">
                        <a:lnSpc>
                          <a:spcPct val="102000"/>
                        </a:lnSpc>
                        <a:spcBef>
                          <a:spcPct val="0"/>
                        </a:spcBef>
                      </a:pP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涉及条款</a:t>
                      </a:r>
                      <a:r>
                        <a:rPr sz="2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 </a:t>
                      </a:r>
                      <a:r>
                        <a:rPr sz="2300" kern="0" spc="4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数量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en-US" altLang="en-US" sz="1000"/>
                    </a:p>
                    <a:p>
                      <a:pPr marL="1125855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涉及条款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91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367030" algn="l" rtl="0" eaLnBrk="0">
                        <a:lnSpc>
                          <a:spcPts val="1815"/>
                        </a:lnSpc>
                      </a:pP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火灾自动报警系统设计规范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en-US" altLang="en-US" sz="1000"/>
                    </a:p>
                    <a:p>
                      <a:pPr marL="78549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GB</a:t>
                      </a: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50116-2013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770255" algn="l" rtl="0" eaLnBrk="0">
                        <a:lnSpc>
                          <a:spcPct val="82000"/>
                        </a:lnSpc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6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600"/>
                    </a:p>
                    <a:p>
                      <a:pPr marL="31178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3.1.6、4.1.4、4.8.7、6.7.5、</a:t>
                      </a:r>
                      <a:endParaRPr lang="en-US" altLang="en-US" sz="1500"/>
                    </a:p>
                    <a:p>
                      <a:pPr marL="1073150" algn="l" rtl="0" eaLnBrk="0">
                        <a:lnSpc>
                          <a:spcPct val="83000"/>
                        </a:lnSpc>
                        <a:spcBef>
                          <a:spcPts val="425"/>
                        </a:spcBef>
                      </a:pP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6.8.2、11.2</a:t>
                      </a:r>
                      <a:r>
                        <a:rPr sz="15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.2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91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163195" algn="l" rtl="0" eaLnBrk="0">
                        <a:lnSpc>
                          <a:spcPts val="1815"/>
                        </a:lnSpc>
                      </a:pP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建筑设计防火规范（2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018年版）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175895" algn="l" rtl="0" eaLnBrk="0">
                        <a:lnSpc>
                          <a:spcPts val="1820"/>
                        </a:lnSpc>
                      </a:pP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GB</a:t>
                      </a:r>
                      <a:r>
                        <a:rPr sz="15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50016-2014（</a:t>
                      </a: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2018年版）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en-US" altLang="en-US" sz="1000"/>
                    </a:p>
                    <a:p>
                      <a:pPr marL="766445" algn="l" rtl="0" eaLnBrk="0">
                        <a:lnSpc>
                          <a:spcPct val="81000"/>
                        </a:lnSpc>
                        <a:spcBef>
                          <a:spcPts val="5"/>
                        </a:spcBef>
                      </a:pP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5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400"/>
                    </a:p>
                    <a:p>
                      <a:pPr marL="104140" algn="l" rtl="0" eaLnBrk="0">
                        <a:lnSpc>
                          <a:spcPts val="1865"/>
                        </a:lnSpc>
                        <a:spcBef>
                          <a:spcPct val="0"/>
                        </a:spcBef>
                      </a:pP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5.4.12(3)、6.2.5、6.4.4、6.4.5、</a:t>
                      </a:r>
                      <a:endParaRPr lang="en-US" altLang="en-US" sz="1500"/>
                    </a:p>
                    <a:p>
                      <a:pPr marL="1276350" algn="l" rtl="0" eaLnBrk="0">
                        <a:lnSpc>
                          <a:spcPts val="1865"/>
                        </a:lnSpc>
                        <a:spcBef>
                          <a:spcPts val="50"/>
                        </a:spcBef>
                      </a:pPr>
                      <a:r>
                        <a:rPr sz="15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6.4.11(3)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91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400"/>
                    </a:p>
                    <a:p>
                      <a:pPr marL="1483995" indent="-1320165" algn="l" rtl="0" eaLnBrk="0">
                        <a:lnSpc>
                          <a:spcPct val="104000"/>
                        </a:lnSpc>
                        <a:spcBef>
                          <a:spcPct val="0"/>
                        </a:spcBef>
                      </a:pP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火力发电厂与变电站设计防火标</a:t>
                      </a:r>
                      <a:r>
                        <a:rPr sz="1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 </a:t>
                      </a: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准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en-US" altLang="en-US" sz="1000"/>
                    </a:p>
                    <a:p>
                      <a:pPr marL="78549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GB</a:t>
                      </a: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50229-2019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en-US" altLang="en-US" sz="1000"/>
                    </a:p>
                    <a:p>
                      <a:pPr marL="770890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3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en-US" altLang="en-US" sz="1000"/>
                    </a:p>
                    <a:p>
                      <a:pPr marL="57594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11.1.5、11.5.17、</a:t>
                      </a:r>
                      <a:r>
                        <a:rPr sz="15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11.7.1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56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700"/>
                    </a:p>
                    <a:p>
                      <a:pPr marL="163195" algn="l" rtl="0" eaLnBrk="0">
                        <a:lnSpc>
                          <a:spcPts val="1815"/>
                        </a:lnSpc>
                        <a:spcBef>
                          <a:spcPts val="5"/>
                        </a:spcBef>
                      </a:pP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消防给水及消火栓系统技术规范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/>
                    </a:p>
                    <a:p>
                      <a:pPr marL="78549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GB</a:t>
                      </a: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50974-2014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/>
                    </a:p>
                    <a:p>
                      <a:pPr marL="770890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3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612140" algn="l" rtl="0" eaLnBrk="0">
                        <a:lnSpc>
                          <a:spcPct val="83000"/>
                        </a:lnSpc>
                      </a:pP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5.1.13、5.5.12、7.3.10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2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400"/>
                    </a:p>
                    <a:p>
                      <a:pPr marL="467360" algn="l" rtl="0" eaLnBrk="0">
                        <a:lnSpc>
                          <a:spcPts val="1815"/>
                        </a:lnSpc>
                        <a:spcBef>
                          <a:spcPct val="0"/>
                        </a:spcBef>
                      </a:pP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水喷雾灭火系统技术规范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600"/>
                    </a:p>
                    <a:p>
                      <a:pPr marL="785495" algn="l" rtl="0" eaLnBrk="0">
                        <a:lnSpc>
                          <a:spcPct val="83000"/>
                        </a:lnSpc>
                        <a:spcBef>
                          <a:spcPct val="0"/>
                        </a:spcBef>
                      </a:pP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GB</a:t>
                      </a: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50219-2014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600"/>
                    </a:p>
                    <a:p>
                      <a:pPr marL="78105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1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600"/>
                    </a:p>
                    <a:p>
                      <a:pPr marL="1480185" algn="l" rtl="0" eaLnBrk="0">
                        <a:lnSpc>
                          <a:spcPct val="83000"/>
                        </a:lnSpc>
                      </a:pPr>
                      <a:r>
                        <a:rPr sz="15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3.1.2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62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700"/>
                    </a:p>
                    <a:p>
                      <a:pPr marL="264795" algn="l" rtl="0" eaLnBrk="0">
                        <a:lnSpc>
                          <a:spcPts val="1820"/>
                        </a:lnSpc>
                        <a:spcBef>
                          <a:spcPts val="5"/>
                        </a:spcBef>
                      </a:pP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建筑给水排水与节水通用规范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/>
                    </a:p>
                    <a:p>
                      <a:pPr marL="78549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GB</a:t>
                      </a: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55020-2021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/>
                    </a:p>
                    <a:p>
                      <a:pPr marL="76898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2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1124585" algn="l" rtl="0" eaLnBrk="0">
                        <a:lnSpc>
                          <a:spcPct val="83000"/>
                        </a:lnSpc>
                      </a:pPr>
                      <a:r>
                        <a:rPr sz="15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3.2.8、4.4.7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56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700"/>
                    </a:p>
                    <a:p>
                      <a:pPr marL="162560" algn="l" rtl="0" eaLnBrk="0">
                        <a:lnSpc>
                          <a:spcPts val="1820"/>
                        </a:lnSpc>
                        <a:spcBef>
                          <a:spcPts val="5"/>
                        </a:spcBef>
                      </a:pP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岩土工程勘察规范（2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009年版）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700"/>
                    </a:p>
                    <a:p>
                      <a:pPr marL="175895" algn="l" rtl="0" eaLnBrk="0">
                        <a:lnSpc>
                          <a:spcPts val="1820"/>
                        </a:lnSpc>
                        <a:spcBef>
                          <a:spcPts val="5"/>
                        </a:spcBef>
                      </a:pP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GB</a:t>
                      </a:r>
                      <a:r>
                        <a:rPr sz="15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50021-2001（</a:t>
                      </a: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2009年版）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/>
                    </a:p>
                    <a:p>
                      <a:pPr marL="76898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2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1017270" algn="l" rtl="0" eaLnBrk="0">
                        <a:lnSpc>
                          <a:spcPct val="83000"/>
                        </a:lnSpc>
                      </a:pP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4.1.18、4.1.20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62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700"/>
                    </a:p>
                    <a:p>
                      <a:pPr marL="264795" algn="l" rtl="0" eaLnBrk="0">
                        <a:lnSpc>
                          <a:spcPts val="1815"/>
                        </a:lnSpc>
                        <a:spcBef>
                          <a:spcPts val="5"/>
                        </a:spcBef>
                      </a:pP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建筑与市政地基基础通用规范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/>
                    </a:p>
                    <a:p>
                      <a:pPr marL="78549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GB</a:t>
                      </a: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55003-2021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900"/>
                    </a:p>
                    <a:p>
                      <a:pPr marL="78105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1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/>
                    </a:p>
                    <a:p>
                      <a:pPr marL="1479550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6.2.4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5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700"/>
                    </a:p>
                    <a:p>
                      <a:pPr marL="163195" algn="l" rtl="0" eaLnBrk="0">
                        <a:lnSpc>
                          <a:spcPts val="1820"/>
                        </a:lnSpc>
                        <a:spcBef>
                          <a:spcPts val="5"/>
                        </a:spcBef>
                      </a:pP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3～110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kV</a:t>
                      </a: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高压配电装置设</a:t>
                      </a: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计规范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/>
                    </a:p>
                    <a:p>
                      <a:pPr marL="78549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GB</a:t>
                      </a: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50060-2008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/>
                    </a:p>
                    <a:p>
                      <a:pPr marL="76898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2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/>
                    </a:p>
                    <a:p>
                      <a:pPr algn="l" rtl="0" eaLnBrk="0">
                        <a:lnSpc>
                          <a:spcPct val="9000"/>
                        </a:lnSpc>
                      </a:pPr>
                      <a:endParaRPr lang="en-US" altLang="en-US" sz="100"/>
                    </a:p>
                    <a:p>
                      <a:pPr marL="1120140" algn="l" rtl="0" eaLnBrk="0">
                        <a:lnSpc>
                          <a:spcPct val="83000"/>
                        </a:lnSpc>
                      </a:pP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5.1.1、5.1.7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2" name="textbox 182"/>
          <p:cNvSpPr/>
          <p:nvPr/>
        </p:nvSpPr>
        <p:spPr>
          <a:xfrm>
            <a:off x="867981" y="69324"/>
            <a:ext cx="7470140" cy="825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  <a:p>
            <a:pPr marL="1915795" algn="l" rtl="0" eaLnBrk="0">
              <a:lnSpc>
                <a:spcPts val="3675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）国网公司检查情况通报</a:t>
            </a:r>
            <a:endParaRPr lang="en-US" altLang="en-US" sz="2300"/>
          </a:p>
        </p:txBody>
      </p:sp>
      <p:sp>
        <p:nvSpPr>
          <p:cNvPr id="184" name="textbox 184"/>
          <p:cNvSpPr/>
          <p:nvPr/>
        </p:nvSpPr>
        <p:spPr>
          <a:xfrm>
            <a:off x="101600" y="1123924"/>
            <a:ext cx="1986914" cy="333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/>
          </a:p>
          <a:p>
            <a:pPr marL="12700" algn="l" rtl="0" eaLnBrk="0">
              <a:lnSpc>
                <a:spcPct val="88000"/>
              </a:lnSpc>
            </a:pPr>
            <a:r>
              <a:rPr sz="2300" kern="0" spc="6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共涉及</a:t>
            </a:r>
            <a:r>
              <a:rPr sz="2300" b="1" kern="0" spc="6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9</a:t>
            </a:r>
            <a:r>
              <a:rPr sz="2300" kern="0" spc="6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项标准</a:t>
            </a:r>
            <a:endParaRPr lang="en-US" altLang="en-US" sz="2300"/>
          </a:p>
        </p:txBody>
      </p:sp>
      <p:sp>
        <p:nvSpPr>
          <p:cNvPr id="186" name="textbox 186"/>
          <p:cNvSpPr/>
          <p:nvPr/>
        </p:nvSpPr>
        <p:spPr>
          <a:xfrm>
            <a:off x="2376500" y="1123924"/>
            <a:ext cx="933450" cy="33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2300" b="1" kern="0" spc="5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25</a:t>
            </a:r>
            <a:r>
              <a:rPr sz="2300" kern="0" spc="5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条款</a:t>
            </a:r>
            <a:endParaRPr lang="en-US" altLang="en-US" sz="2300"/>
          </a:p>
        </p:txBody>
      </p:sp>
      <p:sp>
        <p:nvSpPr>
          <p:cNvPr id="188" name="textbox 188"/>
          <p:cNvSpPr/>
          <p:nvPr/>
        </p:nvSpPr>
        <p:spPr>
          <a:xfrm>
            <a:off x="2199995" y="1351610"/>
            <a:ext cx="57785" cy="1054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630"/>
              </a:lnSpc>
            </a:pPr>
            <a:r>
              <a:rPr sz="500" kern="0" spc="11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,</a:t>
            </a:r>
            <a:endParaRPr lang="en-US" altLang="en-US" sz="500"/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textbox 190"/>
          <p:cNvSpPr/>
          <p:nvPr/>
        </p:nvSpPr>
        <p:spPr>
          <a:xfrm>
            <a:off x="702030" y="69324"/>
            <a:ext cx="10608309" cy="3550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78435" algn="l" rtl="0" eaLnBrk="0">
              <a:lnSpc>
                <a:spcPct val="81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  <a:p>
            <a:pPr marL="2081530" algn="l" rtl="0" eaLnBrk="0">
              <a:lnSpc>
                <a:spcPts val="3675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）国网公司检查情况通报</a:t>
            </a:r>
            <a:endParaRPr lang="en-US" altLang="en-US" sz="23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marL="464820" algn="l" rtl="0" eaLnBrk="0">
              <a:lnSpc>
                <a:spcPct val="96000"/>
              </a:lnSpc>
              <a:spcBef>
                <a:spcPts val="690"/>
              </a:spcBef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通过本次专项检查，暴露出以下问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题：</a:t>
            </a:r>
            <a:endParaRPr lang="en-US" altLang="en-US" sz="2300"/>
          </a:p>
          <a:p>
            <a:pPr algn="r" rtl="0" eaLnBrk="0">
              <a:lnSpc>
                <a:spcPct val="88000"/>
              </a:lnSpc>
              <a:spcBef>
                <a:spcPts val="670"/>
              </a:spcBef>
            </a:pP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1. 省公司对强条执行重视不足，特别是消防类问题，缺乏严格的管控措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施，</a:t>
            </a:r>
            <a:endParaRPr lang="en-US" altLang="en-US" sz="2300"/>
          </a:p>
          <a:p>
            <a:pPr marL="12700" algn="l" rtl="0" eaLnBrk="0">
              <a:lnSpc>
                <a:spcPts val="3300"/>
              </a:lnSpc>
            </a:pP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管理存在漏洞。</a:t>
            </a:r>
            <a:endParaRPr lang="en-US" altLang="en-US" sz="2300"/>
          </a:p>
          <a:p>
            <a:pPr marL="464820" algn="l" rtl="0" eaLnBrk="0">
              <a:lnSpc>
                <a:spcPct val="88000"/>
              </a:lnSpc>
              <a:spcBef>
                <a:spcPts val="870"/>
              </a:spcBef>
            </a:pP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2. 设计单位能力不足。设计人员未切实掌</a:t>
            </a:r>
            <a:r>
              <a:rPr sz="2300" kern="0" spc="1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握技术标准强制性条款；专业配</a:t>
            </a:r>
            <a:endParaRPr lang="en-US" altLang="en-US" sz="2300"/>
          </a:p>
          <a:p>
            <a:pPr marL="17145" algn="l" rtl="0" eaLnBrk="0">
              <a:lnSpc>
                <a:spcPts val="3300"/>
              </a:lnSpc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置不齐全，给排水专业、勘测专业设计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力量薄弱。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92" name="table 192"/>
          <p:cNvGraphicFramePr>
            <a:graphicFrameLocks noGrp="1"/>
          </p:cNvGraphicFramePr>
          <p:nvPr/>
        </p:nvGraphicFramePr>
        <p:xfrm>
          <a:off x="689648" y="1173175"/>
          <a:ext cx="10841354" cy="5595620"/>
        </p:xfrm>
        <a:graphic>
          <a:graphicData uri="http://schemas.openxmlformats.org/drawingml/2006/table">
            <a:tbl>
              <a:tblPr/>
              <a:tblGrid>
                <a:gridCol w="869314"/>
                <a:gridCol w="1096644"/>
                <a:gridCol w="8875394"/>
              </a:tblGrid>
              <a:tr h="4946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900"/>
                    </a:p>
                    <a:p>
                      <a:pPr algn="l" rtl="0" eaLnBrk="0">
                        <a:lnSpc>
                          <a:spcPct val="7000"/>
                        </a:lnSpc>
                      </a:pPr>
                      <a:endParaRPr lang="en-US" altLang="en-US" sz="100"/>
                    </a:p>
                    <a:p>
                      <a:pPr marL="387985" algn="l" rtl="0" eaLnBrk="0">
                        <a:lnSpc>
                          <a:spcPct val="81000"/>
                        </a:lnSpc>
                      </a:pPr>
                      <a:r>
                        <a:rPr sz="2300" kern="0" spc="-1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1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600"/>
                    </a:p>
                    <a:p>
                      <a:pPr marL="8128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2300" kern="0" spc="9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火灾自动报警系统设计规范</a:t>
                      </a:r>
                      <a:r>
                        <a:rPr sz="2300" kern="0" spc="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GB</a:t>
                      </a: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 </a:t>
                      </a: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50116-2013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759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3000"/>
                        </a:lnSpc>
                      </a:pPr>
                      <a:endParaRPr lang="en-US" altLang="en-US" sz="100"/>
                    </a:p>
                    <a:p>
                      <a:pPr marL="4667885" algn="l" rtl="0" eaLnBrk="0">
                        <a:lnSpc>
                          <a:spcPct val="95000"/>
                        </a:lnSpc>
                        <a:spcBef>
                          <a:spcPct val="0"/>
                        </a:spcBef>
                      </a:pPr>
                      <a:r>
                        <a:rPr sz="2300" kern="0" spc="80">
                          <a:ln w="8712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条款及内容</a:t>
                      </a:r>
                      <a:endParaRPr lang="en-US" altLang="en-US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293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marL="328930" algn="l" rtl="0" eaLnBrk="0">
                        <a:lnSpc>
                          <a:spcPts val="1865"/>
                        </a:lnSpc>
                      </a:pPr>
                      <a:r>
                        <a:rPr sz="1500" kern="0" spc="-70">
                          <a:ln w="5791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(1)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en-US" altLang="en-US" sz="1000"/>
                    </a:p>
                    <a:p>
                      <a:pPr marL="26098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1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11.2.2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en-US" altLang="en-US" sz="1000"/>
                    </a:p>
                    <a:p>
                      <a:pPr marL="77470" indent="-635" algn="l" rtl="0" eaLnBrk="0">
                        <a:lnSpc>
                          <a:spcPct val="103000"/>
                        </a:lnSpc>
                        <a:spcBef>
                          <a:spcPts val="5"/>
                        </a:spcBef>
                      </a:pPr>
                      <a:r>
                        <a:rPr sz="15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火灾自动报警系统的供电线路、消防联动控制线路应采用耐火铜芯电线电缆，报警总线、消防应 </a:t>
                      </a:r>
                      <a:r>
                        <a:rPr sz="15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急广播和消防专用电话等</a:t>
                      </a: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传输线路应采用阻燃或阻燃耐火电线电缆。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156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en-US" altLang="en-US" sz="1000"/>
                    </a:p>
                    <a:p>
                      <a:pPr marL="328930" algn="l" rtl="0" eaLnBrk="0">
                        <a:lnSpc>
                          <a:spcPts val="1865"/>
                        </a:lnSpc>
                        <a:spcBef>
                          <a:spcPts val="5"/>
                        </a:spcBef>
                      </a:pPr>
                      <a:r>
                        <a:rPr sz="1500" kern="0" spc="-70">
                          <a:ln w="5791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(2)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1000"/>
                    </a:p>
                    <a:p>
                      <a:pPr marL="301625" algn="l" rtl="0" eaLnBrk="0">
                        <a:lnSpc>
                          <a:spcPct val="83000"/>
                        </a:lnSpc>
                        <a:spcBef>
                          <a:spcPct val="0"/>
                        </a:spcBef>
                      </a:pPr>
                      <a:r>
                        <a:rPr sz="15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3.1.6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marL="76835" indent="3175" algn="l" rtl="0" eaLnBrk="0">
                        <a:lnSpc>
                          <a:spcPct val="102000"/>
                        </a:lnSpc>
                        <a:spcBef>
                          <a:spcPts val="5"/>
                        </a:spcBef>
                      </a:pPr>
                      <a:r>
                        <a:rPr sz="15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系统总线上应设置总线短路隔离器，每只总线短路隔离器保护的火灾探测器、手动火灾报警按钮 </a:t>
                      </a:r>
                      <a:r>
                        <a:rPr sz="15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和模块等消防设备的总数不应超过</a:t>
                      </a: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32点；总线穿越防火分区时，应在穿越处设置总线短路隔离器。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94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marL="328930" algn="l" rtl="0" eaLnBrk="0">
                        <a:lnSpc>
                          <a:spcPts val="1865"/>
                        </a:lnSpc>
                        <a:spcBef>
                          <a:spcPct val="0"/>
                        </a:spcBef>
                      </a:pPr>
                      <a:r>
                        <a:rPr sz="1500" kern="0" spc="-70">
                          <a:ln w="5791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(3)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en-US" altLang="en-US" sz="1000"/>
                    </a:p>
                    <a:p>
                      <a:pPr marL="295910" algn="l" rtl="0" eaLnBrk="0">
                        <a:lnSpc>
                          <a:spcPct val="82000"/>
                        </a:lnSpc>
                        <a:spcBef>
                          <a:spcPct val="0"/>
                        </a:spcBef>
                      </a:pPr>
                      <a:r>
                        <a:rPr sz="15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4.8.7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marL="77470" algn="l" rtl="0" eaLnBrk="0">
                        <a:lnSpc>
                          <a:spcPts val="1815"/>
                        </a:lnSpc>
                        <a:spcBef>
                          <a:spcPct val="0"/>
                        </a:spcBef>
                      </a:pP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集中报警系统和控制中心报警系统应设置消防应急广播。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83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marL="328930" algn="l" rtl="0" eaLnBrk="0">
                        <a:lnSpc>
                          <a:spcPts val="1865"/>
                        </a:lnSpc>
                      </a:pPr>
                      <a:r>
                        <a:rPr sz="1500" kern="0" spc="-70">
                          <a:ln w="5791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(4)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300990" algn="l" rtl="0" eaLnBrk="0">
                        <a:lnSpc>
                          <a:spcPct val="83000"/>
                        </a:lnSpc>
                      </a:pPr>
                      <a:r>
                        <a:rPr sz="15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6.8.2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marL="74295" algn="l" rtl="0" eaLnBrk="0">
                        <a:lnSpc>
                          <a:spcPts val="1820"/>
                        </a:lnSpc>
                      </a:pP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模块严禁设置在配电（控制）柜（箱）内。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80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en-US" altLang="en-US" sz="1000"/>
                    </a:p>
                    <a:p>
                      <a:pPr marL="328930" algn="l" rtl="0" eaLnBrk="0">
                        <a:lnSpc>
                          <a:spcPts val="1865"/>
                        </a:lnSpc>
                        <a:spcBef>
                          <a:spcPts val="5"/>
                        </a:spcBef>
                      </a:pPr>
                      <a:r>
                        <a:rPr sz="1500" kern="0" spc="-70">
                          <a:ln w="5791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(5)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en-US" altLang="en-US" sz="1000"/>
                    </a:p>
                    <a:p>
                      <a:pPr marL="29591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15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4.1.4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700"/>
                    </a:p>
                    <a:p>
                      <a:pPr marL="78105" indent="-1905" algn="l" rtl="0" eaLnBrk="0">
                        <a:lnSpc>
                          <a:spcPct val="104000"/>
                        </a:lnSpc>
                        <a:spcBef>
                          <a:spcPct val="0"/>
                        </a:spcBef>
                      </a:pPr>
                      <a:r>
                        <a:rPr sz="15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消防水泵、防烟和排烟风机的控制设备，除应采用联动控制方式外，还应在消防控制室设置手动 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直接控制装置。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43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en-US" altLang="en-US" sz="1000"/>
                    </a:p>
                    <a:p>
                      <a:pPr marL="328930" algn="l" rtl="0" eaLnBrk="0">
                        <a:lnSpc>
                          <a:spcPts val="1865"/>
                        </a:lnSpc>
                        <a:spcBef>
                          <a:spcPts val="5"/>
                        </a:spcBef>
                      </a:pPr>
                      <a:r>
                        <a:rPr sz="1500" kern="0" spc="-70">
                          <a:ln w="5791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(6)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en-US" altLang="en-US" sz="1000"/>
                    </a:p>
                    <a:p>
                      <a:pPr marL="30099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15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6.7.5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76200" algn="l" rtl="0" eaLnBrk="0">
                        <a:lnSpc>
                          <a:spcPct val="97000"/>
                        </a:lnSpc>
                      </a:pPr>
                      <a:r>
                        <a:rPr sz="15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消防控制室、消防值班室或企业消防</a:t>
                      </a: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黑体" panose="02010609060101010101" charset="-122"/>
                          <a:ea typeface="黑体" panose="02010609060101010101" charset="-122"/>
                          <a:cs typeface="黑体" panose="02010609060101010101" charset="-122"/>
                        </a:rPr>
                        <a:t>站等处，应设置可直接报警的外线电话。</a:t>
                      </a:r>
                      <a:endParaRPr lang="en-US" altLang="en-US" sz="1500"/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94" name="textbox 194"/>
          <p:cNvSpPr/>
          <p:nvPr/>
        </p:nvSpPr>
        <p:spPr>
          <a:xfrm>
            <a:off x="867981" y="69324"/>
            <a:ext cx="7470140" cy="825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</a:pP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kern="0" spc="-37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电网工程设计技术标准强制性条文检查情况</a:t>
            </a:r>
            <a:endParaRPr lang="en-US" altLang="en-US" sz="2700"/>
          </a:p>
          <a:p>
            <a:pPr marL="1915795" algn="l" rtl="0" eaLnBrk="0">
              <a:lnSpc>
                <a:spcPts val="3675"/>
              </a:lnSpc>
            </a:pP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</a:t>
            </a:r>
            <a:r>
              <a:rPr sz="2300" kern="0" spc="2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300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）国网公司检查情况通报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textbox 196"/>
          <p:cNvSpPr/>
          <p:nvPr/>
        </p:nvSpPr>
        <p:spPr>
          <a:xfrm>
            <a:off x="751478" y="2406447"/>
            <a:ext cx="10786744" cy="3300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algn="r" rtl="0" eaLnBrk="0">
              <a:lnSpc>
                <a:spcPct val="88000"/>
              </a:lnSpc>
            </a:pPr>
            <a:r>
              <a:rPr sz="2300" kern="0" spc="-2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标准原文：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火灾自动报警系统的供电线路、消防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联动控制线路应采用耐火铜芯电线电缆，</a:t>
            </a:r>
            <a:endParaRPr lang="en-US" altLang="en-US" sz="2000"/>
          </a:p>
          <a:p>
            <a:pPr marL="12700" algn="l" rtl="0" eaLnBrk="0">
              <a:lnSpc>
                <a:spcPts val="3260"/>
              </a:lnSpc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报警总线、消防应急广播和消防专用电话等传输线路应采用阻燃或阻燃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耐火电线电缆。</a:t>
            </a:r>
            <a:endParaRPr lang="en-US" altLang="en-US" sz="2000"/>
          </a:p>
          <a:p>
            <a:pPr marL="620395" algn="l" rtl="0" eaLnBrk="0">
              <a:lnSpc>
                <a:spcPct val="88000"/>
              </a:lnSpc>
              <a:spcBef>
                <a:spcPts val="915"/>
              </a:spcBef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标准解读：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由于火灾自动报警系统的供电线路、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消防联动控制线路需要再火灾时继续工</a:t>
            </a:r>
            <a:endParaRPr lang="en-US" altLang="en-US" sz="2000"/>
          </a:p>
          <a:p>
            <a:pPr marL="12700" algn="l" rtl="0" eaLnBrk="0">
              <a:lnSpc>
                <a:spcPct val="140000"/>
              </a:lnSpc>
              <a:spcBef>
                <a:spcPts val="55"/>
              </a:spcBef>
            </a:pP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作，需要采用耐火电缆，对于传输线等要求阻燃，以避免其在火灾中发生延燃。主要是为保证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火灾自动报警系统运行稳定性、可靠性，及其对其他建筑消防设施联动控制可靠性的基本技术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要求。</a:t>
            </a:r>
            <a:endParaRPr lang="en-US" altLang="en-US" sz="2000"/>
          </a:p>
          <a:p>
            <a:pPr marL="627380" algn="l" rtl="0" eaLnBrk="0">
              <a:lnSpc>
                <a:spcPct val="97000"/>
              </a:lnSpc>
              <a:spcBef>
                <a:spcPts val="635"/>
              </a:spcBef>
            </a:pPr>
            <a:r>
              <a:rPr sz="2300" kern="0" spc="2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原因分析：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对于厂家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供货，设计在技术联络阶段，未核对厂家提供的电缆型号。</a:t>
            </a:r>
            <a:endParaRPr lang="en-US" altLang="en-US" sz="2000"/>
          </a:p>
          <a:p>
            <a:pPr marL="626110" algn="l" rtl="0" eaLnBrk="0">
              <a:lnSpc>
                <a:spcPct val="97000"/>
              </a:lnSpc>
              <a:spcBef>
                <a:spcPts val="625"/>
              </a:spcBef>
            </a:pPr>
            <a:r>
              <a:rPr sz="2300" kern="0" spc="1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建议：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加强对厂家的管控，提出认真正确电缆型号要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求，加强核实。</a:t>
            </a:r>
            <a:endParaRPr lang="en-US" altLang="en-US" sz="2000"/>
          </a:p>
        </p:txBody>
      </p:sp>
      <p:sp>
        <p:nvSpPr>
          <p:cNvPr id="198" name="textbox 198"/>
          <p:cNvSpPr/>
          <p:nvPr/>
        </p:nvSpPr>
        <p:spPr>
          <a:xfrm>
            <a:off x="112877" y="546100"/>
            <a:ext cx="8585834" cy="1667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/>
          </a:p>
          <a:p>
            <a:pPr marL="2975610" algn="l" rtl="0" eaLnBrk="0">
              <a:lnSpc>
                <a:spcPct val="98000"/>
              </a:lnSpc>
            </a:pPr>
            <a:r>
              <a:rPr sz="2300" b="1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二）公司检查情况通</a:t>
            </a:r>
            <a:r>
              <a:rPr sz="2300" b="1" kern="0" spc="7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</a:t>
            </a:r>
            <a:endParaRPr lang="en-US" altLang="en-US" sz="2300"/>
          </a:p>
          <a:p>
            <a:pPr algn="l" rtl="0" eaLnBrk="0">
              <a:lnSpc>
                <a:spcPct val="198000"/>
              </a:lnSpc>
            </a:pPr>
            <a:endParaRPr lang="en-US" altLang="en-US" sz="1000"/>
          </a:p>
          <a:p>
            <a:pPr marL="12700" algn="l" rtl="0" eaLnBrk="0">
              <a:lnSpc>
                <a:spcPct val="89000"/>
              </a:lnSpc>
              <a:spcBef>
                <a:spcPts val="695"/>
              </a:spcBef>
            </a:pPr>
            <a:r>
              <a:rPr sz="2300" b="1" kern="0" spc="9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</a:t>
            </a:r>
            <a:r>
              <a:rPr sz="2300" b="1" kern="0" spc="9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</a:t>
            </a:r>
            <a:r>
              <a:rPr sz="2300" b="1" kern="0" spc="9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：关于火灾报警系统的电缆选</a:t>
            </a:r>
            <a:r>
              <a:rPr sz="2300" b="1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型的要求</a:t>
            </a:r>
            <a:endParaRPr lang="en-US" altLang="en-US" sz="2300"/>
          </a:p>
          <a:p>
            <a:pPr algn="l" rtl="0" eaLnBrk="0">
              <a:lnSpc>
                <a:spcPct val="100000"/>
              </a:lnSpc>
            </a:pPr>
            <a:endParaRPr lang="en-US" altLang="en-US" sz="1100"/>
          </a:p>
          <a:p>
            <a:pPr algn="r" rtl="0" eaLnBrk="0">
              <a:lnSpc>
                <a:spcPts val="3375"/>
              </a:lnSpc>
              <a:spcBef>
                <a:spcPts val="5"/>
              </a:spcBef>
            </a:pPr>
            <a:r>
              <a:rPr sz="2300" b="1" kern="0" spc="3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《火灾自动报警系统设计规范》</a:t>
            </a:r>
            <a:r>
              <a:rPr sz="2300" b="1" kern="0" spc="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GB</a:t>
            </a:r>
            <a:r>
              <a:rPr sz="2300" b="1" kern="0" spc="3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50116-2013</a:t>
            </a:r>
            <a:r>
              <a:rPr sz="2300" b="1" kern="0" spc="17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b="1" kern="0" spc="3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</a:t>
            </a:r>
            <a:r>
              <a:rPr sz="2300" b="1" kern="0" spc="3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11</a:t>
            </a:r>
            <a:r>
              <a:rPr sz="2300" b="1" kern="0" spc="2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.2.2</a:t>
            </a:r>
            <a:r>
              <a:rPr sz="2300" b="1" kern="0" spc="2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</a:t>
            </a:r>
            <a:endParaRPr lang="en-US" altLang="en-US" sz="2300"/>
          </a:p>
        </p:txBody>
      </p:sp>
      <p:sp>
        <p:nvSpPr>
          <p:cNvPr id="200" name="textbox 200"/>
          <p:cNvSpPr/>
          <p:nvPr/>
        </p:nvSpPr>
        <p:spPr>
          <a:xfrm>
            <a:off x="867981" y="69324"/>
            <a:ext cx="7470140" cy="394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2700" b="1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二、电网工程设计技术标准强制性条文检查情况</a:t>
            </a:r>
            <a:endParaRPr lang="en-US" altLang="en-US" sz="27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9966959" y="868679"/>
            <a:ext cx="2148840" cy="640079"/>
            <a:chExt cx="2148840" cy="640079"/>
          </a:xfrm>
        </p:grpSpPr>
        <p:pic>
          <p:nvPicPr>
            <p:cNvPr id="202" name="picture 20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148840" cy="640079"/>
            </a:xfrm>
            <a:prstGeom prst="rect">
              <a:avLst/>
            </a:prstGeom>
          </p:spPr>
        </p:pic>
        <p:sp>
          <p:nvSpPr>
            <p:cNvPr id="204" name="textbox 204"/>
            <p:cNvSpPr/>
            <p:nvPr/>
          </p:nvSpPr>
          <p:spPr>
            <a:xfrm>
              <a:off x="-12700" y="-12700"/>
              <a:ext cx="2174875" cy="7061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7000"/>
                </a:lnSpc>
              </a:pPr>
              <a:endParaRPr lang="en-US" altLang="en-US" sz="100"/>
            </a:p>
            <a:p>
              <a:pPr marL="337185" algn="l" rtl="0" eaLnBrk="0">
                <a:lnSpc>
                  <a:spcPct val="99000"/>
                </a:lnSpc>
              </a:pPr>
              <a:r>
                <a:rPr sz="2300" kern="0" spc="70">
                  <a:ln w="8712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FF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共</a:t>
              </a:r>
              <a:r>
                <a:rPr sz="2300" b="1" kern="0" spc="70">
                  <a:solidFill>
                    <a:srgbClr val="FF0000">
                      <a:alpha val="100000"/>
                    </a:srgbClr>
                  </a:solidFill>
                  <a:latin typeface="Calibri"/>
                  <a:ea typeface="Calibri"/>
                  <a:cs typeface="Calibri" panose="020f05020202040a0204"/>
                </a:rPr>
                <a:t>75</a:t>
              </a:r>
              <a:r>
                <a:rPr sz="2300" kern="0" spc="70">
                  <a:ln w="8712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FF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项工程</a:t>
              </a:r>
              <a:endParaRPr lang="en-US" altLang="en-US" sz="2300"/>
            </a:p>
          </p:txBody>
        </p:sp>
      </p:grp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textbox 206"/>
          <p:cNvSpPr/>
          <p:nvPr/>
        </p:nvSpPr>
        <p:spPr>
          <a:xfrm>
            <a:off x="737508" y="2435021"/>
            <a:ext cx="10793094" cy="3719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algn="r" rtl="0" eaLnBrk="0">
              <a:lnSpc>
                <a:spcPct val="88000"/>
              </a:lnSpc>
            </a:pPr>
            <a:r>
              <a:rPr sz="2300" kern="0" spc="-2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标准原文：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系统总线上应设置总线短路隔离器，每只总线短路隔离器保护的火灾探测器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</a:t>
            </a:r>
            <a:endParaRPr lang="en-US" altLang="en-US" sz="2000"/>
          </a:p>
          <a:p>
            <a:pPr marL="15240" indent="3810" algn="l" rtl="0" eaLnBrk="0">
              <a:lnSpc>
                <a:spcPct val="141000"/>
              </a:lnSpc>
              <a:spcBef>
                <a:spcPts val="35"/>
              </a:spcBef>
            </a:pP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手动火灾报警按钮和模块等消防设备的总数</a:t>
            </a:r>
            <a:r>
              <a:rPr sz="2000" kern="0" spc="40">
                <a:solidFill>
                  <a:srgbClr val="FF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不应超过32点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；总线穿越防火分区时，应在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穿越处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设置总线短路隔离器。</a:t>
            </a:r>
            <a:endParaRPr lang="en-US" altLang="en-US" sz="2000"/>
          </a:p>
          <a:p>
            <a:pPr marL="621665" algn="l" rtl="0" eaLnBrk="0">
              <a:lnSpc>
                <a:spcPct val="88000"/>
              </a:lnSpc>
              <a:spcBef>
                <a:spcPts val="665"/>
              </a:spcBef>
            </a:pPr>
            <a:r>
              <a:rPr sz="2300" kern="0" spc="4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标准解读：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1.规定数量不超过32点是考虑到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一旦某个现场部件出现故障，短路隔离器在</a:t>
            </a:r>
            <a:endParaRPr lang="en-US" altLang="en-US" sz="2000"/>
          </a:p>
          <a:p>
            <a:pPr marL="19050" indent="-6985" algn="l" rtl="0" eaLnBrk="0">
              <a:lnSpc>
                <a:spcPct val="139000"/>
              </a:lnSpc>
              <a:spcBef>
                <a:spcPts val="25"/>
              </a:spcBef>
            </a:pP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对故障部件进行隔离时，可以最大限度保证系统整体功能不受故障部件的影响；32点是指设备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总数而不是地址编码数，即多输入输出模块的算1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个设备。2.总线只是穿过防火分区，而在防火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分区内不接任何设备时，在该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防火分区可不设短路隔离器。</a:t>
            </a:r>
            <a:endParaRPr lang="en-US" altLang="en-US" sz="2000"/>
          </a:p>
          <a:p>
            <a:pPr marL="628650" algn="l" rtl="0" eaLnBrk="0">
              <a:lnSpc>
                <a:spcPct val="100000"/>
              </a:lnSpc>
              <a:spcBef>
                <a:spcPts val="725"/>
              </a:spcBef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原因分析：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未切实掌握强条。</a:t>
            </a:r>
            <a:endParaRPr lang="en-US" altLang="en-US" sz="2000"/>
          </a:p>
          <a:p>
            <a:pPr marL="627380" algn="l" rtl="0" eaLnBrk="0">
              <a:lnSpc>
                <a:spcPct val="97000"/>
              </a:lnSpc>
              <a:spcBef>
                <a:spcPts val="550"/>
              </a:spcBef>
            </a:pPr>
            <a:r>
              <a:rPr sz="2300" kern="0" spc="1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建议：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强化执行，加强评审把关。</a:t>
            </a:r>
            <a:endParaRPr lang="en-US" altLang="en-US" sz="2000"/>
          </a:p>
        </p:txBody>
      </p:sp>
      <p:sp>
        <p:nvSpPr>
          <p:cNvPr id="208" name="textbox 208"/>
          <p:cNvSpPr/>
          <p:nvPr/>
        </p:nvSpPr>
        <p:spPr>
          <a:xfrm>
            <a:off x="112877" y="546100"/>
            <a:ext cx="8450580" cy="1696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/>
          </a:p>
          <a:p>
            <a:pPr marL="2975610" algn="l" rtl="0" eaLnBrk="0">
              <a:lnSpc>
                <a:spcPct val="98000"/>
              </a:lnSpc>
            </a:pPr>
            <a:r>
              <a:rPr sz="2300" b="1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二）公司检查情况通</a:t>
            </a:r>
            <a:r>
              <a:rPr sz="2300" b="1" kern="0" spc="7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</a:t>
            </a:r>
            <a:endParaRPr lang="en-US" altLang="en-US" sz="2300"/>
          </a:p>
          <a:p>
            <a:pPr algn="l" rtl="0" eaLnBrk="0">
              <a:lnSpc>
                <a:spcPct val="108000"/>
              </a:lnSpc>
            </a:pPr>
            <a:endParaRPr lang="en-US" altLang="en-US" sz="1000"/>
          </a:p>
          <a:p>
            <a:pPr algn="l" rtl="0" eaLnBrk="0">
              <a:lnSpc>
                <a:spcPct val="108000"/>
              </a:lnSpc>
            </a:pPr>
            <a:endParaRPr lang="en-US" altLang="en-US" sz="1000"/>
          </a:p>
          <a:p>
            <a:pPr marL="12700" algn="l" rtl="0" eaLnBrk="0">
              <a:lnSpc>
                <a:spcPct val="89000"/>
              </a:lnSpc>
              <a:spcBef>
                <a:spcPts val="700"/>
              </a:spcBef>
            </a:pPr>
            <a:r>
              <a:rPr sz="2300" b="1" kern="0" spc="9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</a:t>
            </a:r>
            <a:r>
              <a:rPr sz="2300" b="1" kern="0" spc="9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</a:t>
            </a:r>
            <a:r>
              <a:rPr sz="2300" b="1" kern="0" spc="9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：关于火灾报警系统总线短路隔离器设置的要求</a:t>
            </a:r>
            <a:endParaRPr lang="en-US" altLang="en-US" sz="2300"/>
          </a:p>
          <a:p>
            <a:pPr algn="l" rtl="0" eaLnBrk="0">
              <a:lnSpc>
                <a:spcPct val="100000"/>
              </a:lnSpc>
            </a:pPr>
            <a:endParaRPr lang="en-US" altLang="en-US" sz="1100"/>
          </a:p>
          <a:p>
            <a:pPr algn="r" rtl="0" eaLnBrk="0">
              <a:lnSpc>
                <a:spcPts val="3375"/>
              </a:lnSpc>
              <a:spcBef>
                <a:spcPts val="5"/>
              </a:spcBef>
            </a:pPr>
            <a:r>
              <a:rPr sz="2300" b="1" kern="0" spc="3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《火灾自动报警系统设计规范》</a:t>
            </a:r>
            <a:r>
              <a:rPr sz="2300" b="1" kern="0" spc="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GB</a:t>
            </a:r>
            <a:r>
              <a:rPr sz="2300" b="1" kern="0" spc="3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50116-2013</a:t>
            </a:r>
            <a:r>
              <a:rPr sz="2300" b="1" kern="0" spc="23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b="1" kern="0" spc="3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</a:t>
            </a:r>
            <a:r>
              <a:rPr sz="2300" b="1" kern="0" spc="3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3.1.6</a:t>
            </a:r>
            <a:r>
              <a:rPr sz="2300" b="1" kern="0" spc="3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</a:t>
            </a:r>
            <a:endParaRPr lang="en-US" altLang="en-US" sz="2300"/>
          </a:p>
        </p:txBody>
      </p:sp>
      <p:sp>
        <p:nvSpPr>
          <p:cNvPr id="210" name="textbox 210"/>
          <p:cNvSpPr/>
          <p:nvPr/>
        </p:nvSpPr>
        <p:spPr>
          <a:xfrm>
            <a:off x="867981" y="69324"/>
            <a:ext cx="7470140" cy="394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2700" b="1" kern="0" spc="9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二、电网工程设计技术标准强制性条文检查情况</a:t>
            </a:r>
            <a:endParaRPr lang="en-US" altLang="en-US" sz="27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9966959" y="960120"/>
            <a:ext cx="2148840" cy="685800"/>
            <a:chExt cx="2148840" cy="685800"/>
          </a:xfrm>
        </p:grpSpPr>
        <p:pic>
          <p:nvPicPr>
            <p:cNvPr id="212" name="picture 21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148840" cy="685800"/>
            </a:xfrm>
            <a:prstGeom prst="rect">
              <a:avLst/>
            </a:prstGeom>
          </p:spPr>
        </p:pic>
        <p:sp>
          <p:nvSpPr>
            <p:cNvPr id="214" name="textbox 214"/>
            <p:cNvSpPr/>
            <p:nvPr/>
          </p:nvSpPr>
          <p:spPr>
            <a:xfrm>
              <a:off x="-12700" y="-12700"/>
              <a:ext cx="2174875" cy="7518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en-US" altLang="en-US" sz="1000"/>
            </a:p>
            <a:p>
              <a:pPr marL="337185" algn="l" rtl="0" eaLnBrk="0">
                <a:lnSpc>
                  <a:spcPct val="99000"/>
                </a:lnSpc>
                <a:spcBef>
                  <a:spcPts val="5"/>
                </a:spcBef>
              </a:pPr>
              <a:r>
                <a:rPr sz="2300" kern="0" spc="70">
                  <a:ln w="8712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FF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共</a:t>
              </a:r>
              <a:r>
                <a:rPr sz="2300" b="1" kern="0" spc="70">
                  <a:solidFill>
                    <a:srgbClr val="FF0000">
                      <a:alpha val="100000"/>
                    </a:srgbClr>
                  </a:solidFill>
                  <a:latin typeface="Calibri"/>
                  <a:ea typeface="Calibri"/>
                  <a:cs typeface="Calibri" panose="020f05020202040a0204"/>
                </a:rPr>
                <a:t>15</a:t>
              </a:r>
              <a:r>
                <a:rPr sz="2300" kern="0" spc="70">
                  <a:ln w="8712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FF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项工程</a:t>
              </a:r>
              <a:endParaRPr lang="en-US" altLang="en-US" sz="2300"/>
            </a:p>
          </p:txBody>
        </p:sp>
      </p:grp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textbox 216"/>
          <p:cNvSpPr/>
          <p:nvPr/>
        </p:nvSpPr>
        <p:spPr>
          <a:xfrm>
            <a:off x="760368" y="2415971"/>
            <a:ext cx="10679430" cy="3300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620395" algn="l" rtl="0" eaLnBrk="0">
              <a:lnSpc>
                <a:spcPct val="99000"/>
              </a:lnSpc>
            </a:pPr>
            <a:r>
              <a:rPr sz="2300" kern="0" spc="2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标准原文：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集中报警系统和控制中心报警系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统应设置</a:t>
            </a:r>
            <a:r>
              <a:rPr sz="2000" kern="0" spc="10">
                <a:solidFill>
                  <a:srgbClr val="FF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消防应急广播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。</a:t>
            </a:r>
            <a:endParaRPr lang="en-US" altLang="en-US" sz="2000"/>
          </a:p>
          <a:p>
            <a:pPr algn="r" rtl="0" eaLnBrk="0">
              <a:lnSpc>
                <a:spcPct val="88000"/>
              </a:lnSpc>
              <a:spcBef>
                <a:spcPts val="560"/>
              </a:spcBef>
            </a:pPr>
            <a:r>
              <a:rPr sz="2300" kern="0" spc="4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标准解读：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消防应急广播设备是指完整的消防应急广播系统，通常包括：控制和指示装</a:t>
            </a:r>
            <a:endParaRPr lang="en-US" altLang="en-US" sz="2000"/>
          </a:p>
          <a:p>
            <a:pPr marL="12700" indent="7620" algn="l" rtl="0" eaLnBrk="0">
              <a:lnSpc>
                <a:spcPct val="139000"/>
              </a:lnSpc>
              <a:spcBef>
                <a:spcPts val="75"/>
              </a:spcBef>
            </a:pP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置、声频功率放大器、传声器、扬声器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、广播分配装置、电源装置等部分。是在火灾或意外事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故发生时通过控制功率放大器和扬声器进行应急广播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的设备，它的主要功能是向现场人员通报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火灾发生，指挥并引导现场人员疏散。为了便于火灾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时统一指挥人员有效疏散，要求在集中报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警系统和控制中心报警系统中设置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消防应急广播。</a:t>
            </a:r>
            <a:endParaRPr lang="en-US" altLang="en-US" sz="2000"/>
          </a:p>
          <a:p>
            <a:pPr marL="628650" algn="l" rtl="0" eaLnBrk="0">
              <a:lnSpc>
                <a:spcPct val="97000"/>
              </a:lnSpc>
              <a:spcBef>
                <a:spcPts val="650"/>
              </a:spcBef>
            </a:pPr>
            <a:r>
              <a:rPr sz="2300" kern="0" spc="2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原因分析：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1.未切实掌握强条；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2.缺乏工程安全性设计意识。</a:t>
            </a:r>
            <a:endParaRPr lang="en-US" altLang="en-US" sz="2000"/>
          </a:p>
          <a:p>
            <a:pPr marL="627380" algn="l" rtl="0" eaLnBrk="0">
              <a:lnSpc>
                <a:spcPct val="97000"/>
              </a:lnSpc>
              <a:spcBef>
                <a:spcPts val="625"/>
              </a:spcBef>
            </a:pPr>
            <a:r>
              <a:rPr sz="2300" kern="0" spc="1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建议：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强化执行，加强评审把关。</a:t>
            </a:r>
            <a:endParaRPr lang="en-US" altLang="en-US" sz="2000"/>
          </a:p>
        </p:txBody>
      </p:sp>
      <p:sp>
        <p:nvSpPr>
          <p:cNvPr id="218" name="textbox 218"/>
          <p:cNvSpPr/>
          <p:nvPr/>
        </p:nvSpPr>
        <p:spPr>
          <a:xfrm>
            <a:off x="112877" y="546100"/>
            <a:ext cx="8450580" cy="16770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/>
          </a:p>
          <a:p>
            <a:pPr marL="2670810" algn="l" rtl="0" eaLnBrk="0">
              <a:lnSpc>
                <a:spcPct val="98000"/>
              </a:lnSpc>
            </a:pPr>
            <a:r>
              <a:rPr sz="2300" b="1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二）公司检查情况通</a:t>
            </a:r>
            <a:r>
              <a:rPr sz="2300" b="1" kern="0" spc="7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</a:t>
            </a:r>
            <a:endParaRPr lang="en-US" altLang="en-US" sz="23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algn="l" rtl="0" eaLnBrk="0">
              <a:lnSpc>
                <a:spcPct val="102000"/>
              </a:lnSpc>
            </a:pPr>
            <a:endParaRPr lang="en-US" altLang="en-US" sz="1000"/>
          </a:p>
          <a:p>
            <a:pPr marL="12700" algn="l" rtl="0" eaLnBrk="0">
              <a:lnSpc>
                <a:spcPct val="89000"/>
              </a:lnSpc>
              <a:spcBef>
                <a:spcPts val="695"/>
              </a:spcBef>
            </a:pPr>
            <a:r>
              <a:rPr sz="2300" b="1" kern="0" spc="9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</a:t>
            </a:r>
            <a:r>
              <a:rPr sz="2300" b="1" kern="0" spc="9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3</a:t>
            </a:r>
            <a:r>
              <a:rPr sz="2300" b="1" kern="0" spc="9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：关于火灾警报和消防应急</a:t>
            </a:r>
            <a:r>
              <a:rPr sz="2300" b="1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系统联动控制的要求</a:t>
            </a:r>
            <a:endParaRPr lang="en-US" altLang="en-US" sz="2300"/>
          </a:p>
          <a:p>
            <a:pPr algn="l" rtl="0" eaLnBrk="0">
              <a:lnSpc>
                <a:spcPct val="100000"/>
              </a:lnSpc>
            </a:pPr>
            <a:endParaRPr lang="en-US" altLang="en-US" sz="1100"/>
          </a:p>
          <a:p>
            <a:pPr algn="r" rtl="0" eaLnBrk="0">
              <a:lnSpc>
                <a:spcPts val="3375"/>
              </a:lnSpc>
              <a:spcBef>
                <a:spcPts val="5"/>
              </a:spcBef>
            </a:pPr>
            <a:r>
              <a:rPr sz="2300" b="1" kern="0" spc="3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《火灾自动报警系统设计规范》</a:t>
            </a:r>
            <a:r>
              <a:rPr sz="2300" b="1" kern="0" spc="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GB</a:t>
            </a:r>
            <a:r>
              <a:rPr sz="2300" b="1" kern="0" spc="3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50116-2013</a:t>
            </a:r>
            <a:r>
              <a:rPr sz="2300" b="1" kern="0" spc="23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b="1" kern="0" spc="3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</a:t>
            </a:r>
            <a:r>
              <a:rPr sz="2300" b="1" kern="0" spc="3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4.8.7</a:t>
            </a:r>
            <a:r>
              <a:rPr sz="2300" b="1" kern="0" spc="3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</a:t>
            </a:r>
            <a:endParaRPr lang="en-US" altLang="en-US" sz="2300"/>
          </a:p>
        </p:txBody>
      </p:sp>
      <p:sp>
        <p:nvSpPr>
          <p:cNvPr id="220" name="textbox 220"/>
          <p:cNvSpPr/>
          <p:nvPr/>
        </p:nvSpPr>
        <p:spPr>
          <a:xfrm>
            <a:off x="867981" y="69324"/>
            <a:ext cx="7470140" cy="394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2700" b="1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b="1" kern="0" spc="-34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b="1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</a:t>
            </a:r>
            <a:r>
              <a:rPr sz="2700" b="1" kern="0" spc="6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检查情况</a:t>
            </a:r>
            <a:endParaRPr lang="en-US" altLang="en-US" sz="27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0012680" y="1051560"/>
            <a:ext cx="2148840" cy="640079"/>
            <a:chExt cx="2148840" cy="640079"/>
          </a:xfrm>
        </p:grpSpPr>
        <p:pic>
          <p:nvPicPr>
            <p:cNvPr id="222" name="picture 22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148840" cy="640079"/>
            </a:xfrm>
            <a:prstGeom prst="rect">
              <a:avLst/>
            </a:prstGeom>
          </p:spPr>
        </p:pic>
        <p:sp>
          <p:nvSpPr>
            <p:cNvPr id="224" name="textbox 224"/>
            <p:cNvSpPr/>
            <p:nvPr/>
          </p:nvSpPr>
          <p:spPr>
            <a:xfrm>
              <a:off x="-12700" y="-12700"/>
              <a:ext cx="2174875" cy="7061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en-US" altLang="en-US" sz="900"/>
            </a:p>
            <a:p>
              <a:pPr marL="405765" algn="l" rtl="0" eaLnBrk="0">
                <a:lnSpc>
                  <a:spcPct val="99000"/>
                </a:lnSpc>
                <a:spcBef>
                  <a:spcPts val="5"/>
                </a:spcBef>
              </a:pPr>
              <a:r>
                <a:rPr sz="2300" kern="0" spc="70">
                  <a:ln w="8712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FF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共</a:t>
              </a:r>
              <a:r>
                <a:rPr sz="2300" b="1" kern="0" spc="70">
                  <a:solidFill>
                    <a:srgbClr val="FF0000">
                      <a:alpha val="100000"/>
                    </a:srgbClr>
                  </a:solidFill>
                  <a:latin typeface="Calibri"/>
                  <a:ea typeface="Calibri"/>
                  <a:cs typeface="Calibri" panose="020f05020202040a0204"/>
                </a:rPr>
                <a:t>5</a:t>
              </a:r>
              <a:r>
                <a:rPr sz="2300" kern="0" spc="70">
                  <a:ln w="8712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FF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项工程</a:t>
              </a:r>
              <a:endParaRPr lang="en-US" altLang="en-US" sz="2300"/>
            </a:p>
          </p:txBody>
        </p:sp>
      </p:grp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textbox 226"/>
          <p:cNvSpPr/>
          <p:nvPr/>
        </p:nvSpPr>
        <p:spPr>
          <a:xfrm>
            <a:off x="782725" y="2387397"/>
            <a:ext cx="10637519" cy="2461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617855" algn="l" rtl="0" eaLnBrk="0">
              <a:lnSpc>
                <a:spcPct val="99000"/>
              </a:lnSpc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标准原文：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模块</a:t>
            </a:r>
            <a:r>
              <a:rPr sz="2000" kern="0" spc="3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设置在配电（控制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）柜（箱）内。</a:t>
            </a:r>
            <a:endParaRPr lang="en-US" altLang="en-US" sz="2000"/>
          </a:p>
          <a:p>
            <a:pPr marL="619125" algn="l" rtl="0" eaLnBrk="0">
              <a:lnSpc>
                <a:spcPct val="88000"/>
              </a:lnSpc>
              <a:spcBef>
                <a:spcPts val="560"/>
              </a:spcBef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标准解读：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模块主要指输入模块（接收压力等报警信号）、输出模块（控制启停等）、</a:t>
            </a:r>
            <a:endParaRPr lang="en-US" altLang="en-US" sz="2000"/>
          </a:p>
          <a:p>
            <a:pPr marL="12700" indent="5715" algn="l" rtl="0" eaLnBrk="0">
              <a:lnSpc>
                <a:spcPct val="140000"/>
              </a:lnSpc>
              <a:spcBef>
                <a:spcPts val="15"/>
              </a:spcBef>
            </a:pP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隔离模块（隔离器等）、切换模块等。由于模块工作电压通常为24V，不应与其他电压等级的设</a:t>
            </a: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备混装。不同电压等级的模块一旦混装，将可能相互产生影响，导致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系统不能可靠动作。</a:t>
            </a:r>
            <a:endParaRPr lang="en-US" altLang="en-US" sz="2000"/>
          </a:p>
          <a:p>
            <a:pPr marL="626745" algn="l" rtl="0" eaLnBrk="0">
              <a:lnSpc>
                <a:spcPct val="100000"/>
              </a:lnSpc>
              <a:spcBef>
                <a:spcPts val="725"/>
              </a:spcBef>
            </a:pPr>
            <a:r>
              <a:rPr sz="2300" kern="0" spc="3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原因分析：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未切实掌握强条。</a:t>
            </a:r>
            <a:endParaRPr lang="en-US" altLang="en-US" sz="2000"/>
          </a:p>
          <a:p>
            <a:pPr marL="625475" algn="l" rtl="0" eaLnBrk="0">
              <a:lnSpc>
                <a:spcPct val="97000"/>
              </a:lnSpc>
              <a:spcBef>
                <a:spcPts val="550"/>
              </a:spcBef>
            </a:pPr>
            <a:r>
              <a:rPr sz="2300" kern="0" spc="10">
                <a:ln w="871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建议：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强化执行，加强评审把关。</a:t>
            </a:r>
            <a:endParaRPr lang="en-US" altLang="en-US" sz="2000"/>
          </a:p>
        </p:txBody>
      </p:sp>
      <p:pic>
        <p:nvPicPr>
          <p:cNvPr id="228" name="picture 2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05645" y="2454909"/>
            <a:ext cx="486168" cy="232168"/>
          </a:xfrm>
          <a:prstGeom prst="rect">
            <a:avLst/>
          </a:prstGeom>
        </p:spPr>
      </p:pic>
      <p:sp>
        <p:nvSpPr>
          <p:cNvPr id="230" name="textbox 230"/>
          <p:cNvSpPr/>
          <p:nvPr/>
        </p:nvSpPr>
        <p:spPr>
          <a:xfrm>
            <a:off x="86359" y="546100"/>
            <a:ext cx="8477250" cy="1648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/>
          </a:p>
          <a:p>
            <a:pPr marL="2696845" algn="l" rtl="0" eaLnBrk="0">
              <a:lnSpc>
                <a:spcPct val="98000"/>
              </a:lnSpc>
            </a:pPr>
            <a:r>
              <a:rPr sz="2300" b="1" kern="0" spc="8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二）公司检查情况通报问题</a:t>
            </a:r>
            <a:endParaRPr lang="en-US" altLang="en-US" sz="2300"/>
          </a:p>
          <a:p>
            <a:pPr algn="l" rtl="0" eaLnBrk="0">
              <a:lnSpc>
                <a:spcPct val="183000"/>
              </a:lnSpc>
            </a:pPr>
            <a:endParaRPr lang="en-US" altLang="en-US" sz="1000"/>
          </a:p>
          <a:p>
            <a:pPr marL="12700" algn="l" rtl="0" eaLnBrk="0">
              <a:lnSpc>
                <a:spcPct val="90000"/>
              </a:lnSpc>
              <a:spcBef>
                <a:spcPts val="700"/>
              </a:spcBef>
            </a:pPr>
            <a:r>
              <a:rPr sz="2300" b="1" kern="0" spc="9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4</a:t>
            </a:r>
            <a:r>
              <a:rPr sz="2300" b="1" kern="0" spc="9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：关于火灾自动报警系统模块的设置要求</a:t>
            </a:r>
            <a:endParaRPr lang="en-US" altLang="en-US" sz="2300"/>
          </a:p>
          <a:p>
            <a:pPr algn="l" rtl="0" eaLnBrk="0">
              <a:lnSpc>
                <a:spcPct val="100000"/>
              </a:lnSpc>
            </a:pPr>
            <a:endParaRPr lang="en-US" altLang="en-US" sz="1100"/>
          </a:p>
          <a:p>
            <a:pPr algn="r" rtl="0" eaLnBrk="0">
              <a:lnSpc>
                <a:spcPts val="3375"/>
              </a:lnSpc>
              <a:spcBef>
                <a:spcPts val="5"/>
              </a:spcBef>
            </a:pPr>
            <a:r>
              <a:rPr sz="2300" b="1" kern="0" spc="3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《火灾自动报警系统设计规范》</a:t>
            </a:r>
            <a:r>
              <a:rPr sz="2300" b="1" kern="0" spc="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GB</a:t>
            </a:r>
            <a:r>
              <a:rPr sz="2300" b="1" kern="0" spc="3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50116-2013</a:t>
            </a:r>
            <a:r>
              <a:rPr sz="2300" b="1" kern="0" spc="23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300" b="1" kern="0" spc="3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</a:t>
            </a:r>
            <a:r>
              <a:rPr sz="2300" b="1" kern="0" spc="30">
                <a:solidFill>
                  <a:srgbClr val="11584A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6.8.2</a:t>
            </a:r>
            <a:r>
              <a:rPr sz="2300" b="1" kern="0" spc="30">
                <a:ln w="8712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</a:t>
            </a:r>
            <a:endParaRPr lang="en-US" altLang="en-US" sz="2300"/>
          </a:p>
        </p:txBody>
      </p:sp>
      <p:sp>
        <p:nvSpPr>
          <p:cNvPr id="232" name="textbox 232"/>
          <p:cNvSpPr/>
          <p:nvPr/>
        </p:nvSpPr>
        <p:spPr>
          <a:xfrm>
            <a:off x="867981" y="69324"/>
            <a:ext cx="7470140" cy="394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marL="12700" algn="l" rtl="0" eaLnBrk="0">
              <a:lnSpc>
                <a:spcPct val="90000"/>
              </a:lnSpc>
            </a:pPr>
            <a:r>
              <a:rPr sz="2700" b="1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</a:t>
            </a:r>
            <a:r>
              <a:rPr sz="2700" b="1" kern="0" spc="-340"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700" b="1" kern="0" spc="7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电网工程设计技术标准强制性条文</a:t>
            </a:r>
            <a:r>
              <a:rPr sz="2700" b="1" kern="0" spc="60">
                <a:ln w="10147" cap="flat" cmpd="sng">
                  <a:solidFill>
                    <a:srgbClr val="11584A">
                      <a:alpha val="100000"/>
                    </a:srgbClr>
                  </a:solidFill>
                  <a:prstDash val="solid"/>
                  <a:bevel/>
                </a:ln>
                <a:solidFill>
                  <a:srgbClr val="11584A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检查情况</a:t>
            </a:r>
            <a:endParaRPr lang="en-US" altLang="en-US" sz="27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9966959" y="1051560"/>
            <a:ext cx="2148840" cy="640079"/>
            <a:chExt cx="2148840" cy="640079"/>
          </a:xfrm>
        </p:grpSpPr>
        <p:pic>
          <p:nvPicPr>
            <p:cNvPr id="234" name="picture 23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148840" cy="640079"/>
            </a:xfrm>
            <a:prstGeom prst="rect">
              <a:avLst/>
            </a:prstGeom>
          </p:spPr>
        </p:pic>
        <p:sp>
          <p:nvSpPr>
            <p:cNvPr id="236" name="textbox 236"/>
            <p:cNvSpPr/>
            <p:nvPr/>
          </p:nvSpPr>
          <p:spPr>
            <a:xfrm>
              <a:off x="-12700" y="-12700"/>
              <a:ext cx="2174875" cy="7061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en-US" altLang="en-US" sz="900"/>
            </a:p>
            <a:p>
              <a:pPr marL="405130" algn="l" rtl="0" eaLnBrk="0">
                <a:lnSpc>
                  <a:spcPct val="99000"/>
                </a:lnSpc>
                <a:spcBef>
                  <a:spcPts val="5"/>
                </a:spcBef>
              </a:pPr>
              <a:r>
                <a:rPr sz="2300" kern="0" spc="70">
                  <a:ln w="8712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FF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共</a:t>
              </a:r>
              <a:r>
                <a:rPr sz="2300" b="1" kern="0" spc="70">
                  <a:solidFill>
                    <a:srgbClr val="FF0000">
                      <a:alpha val="100000"/>
                    </a:srgbClr>
                  </a:solidFill>
                  <a:latin typeface="Calibri"/>
                  <a:ea typeface="Calibri"/>
                  <a:cs typeface="Calibri" panose="020f05020202040a0204"/>
                </a:rPr>
                <a:t>3</a:t>
              </a:r>
              <a:r>
                <a:rPr sz="2300" kern="0" spc="70">
                  <a:ln w="8712" cap="flat" cmpd="sng">
                    <a:solidFill>
                      <a:srgbClr val="FF0000">
                        <a:alpha val="100000"/>
                      </a:srgbClr>
                    </a:solidFill>
                    <a:prstDash val="solid"/>
                    <a:bevel/>
                  </a:ln>
                  <a:solidFill>
                    <a:srgbClr val="FF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项工程</a:t>
              </a:r>
              <a:endParaRPr lang="en-US" altLang="en-US" sz="2300"/>
            </a:p>
          </p:txBody>
        </p:sp>
      </p:grp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https://d.book118.com/826015031201010054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267</Paragraphs>
  <Slides>39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baseType="lpstr" size="46">
      <vt:lpstr>Arial</vt:lpstr>
      <vt:lpstr>Calibri</vt:lpstr>
      <vt:lpstr>微软雅黑</vt:lpstr>
      <vt:lpstr>黑体</vt:lpstr>
      <vt:lpstr>Times New Roman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2024-09-21T22:11:30.463</cp:lastPrinted>
  <dcterms:created xsi:type="dcterms:W3CDTF">2024-09-21T14:11:30Z</dcterms:created>
  <dcterms:modified xsi:type="dcterms:W3CDTF">2024-09-21T14:11:32Z</dcterms:modified>
</cp:coreProperties>
</file>