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KRDFSB+OBFQRE+ArialMT"/>
      <p:regular r:id="rId20"/>
    </p:embeddedFont>
    <p:embeddedFont>
      <p:font typeface="USTLME+MS-UIGothic"/>
      <p:regular r:id="rId21"/>
    </p:embeddedFont>
    <p:embeddedFont>
      <p:font typeface="NVPUJU+SEKWKH+MicrosoftYaHei-Bold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969CB-BFD1-478D-A7A7-14E9229FA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F8ACA-EFA2-4472-A50C-A32945A4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E61CF-7450-4FDB-84F7-53324B556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C456C-B0CF-4E26-989F-5D6B81E7A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9F61E-BDDE-4E64-B444-C8D9395E3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BDA418-88EB-4813-BB37-E8FE755EE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53CCC3-D358-4D7B-8DE6-28330D784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6023B-0E66-4111-8A39-8F8E63259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90B46-8076-4E87-BDCC-10DC8EB9D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51925-EFFC-4266-8D40-924C05683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BD8B5-C26C-40D7-8ED6-29FDE97F4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331200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9054" y="1621449"/>
            <a:ext cx="3004956" cy="18381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KRDFSB+OBFQRE+ArialMT"/>
                <a:cs typeface="KRDFSB+OBFQRE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USTLME+MS-UIGothic"/>
                <a:cs typeface="USTLME+MS-UIGothic"/>
              </a:rPr>
              <a:t>安全教育的重要性</a:t>
            </a:r>
          </a:p>
          <a:p>
            <a:pPr marL="0" marR="0">
              <a:lnSpc>
                <a:spcPts val="2240"/>
              </a:lnSpc>
              <a:spcBef>
                <a:spcPts val="234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KRDFSB+OBFQRE+ArialMT"/>
                <a:cs typeface="KRDFSB+OBFQRE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USTLME+MS-UIGothic"/>
                <a:cs typeface="USTLME+MS-UIGothic"/>
              </a:rPr>
              <a:t>校园安全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2100">
                <a:solidFill>
                  <a:srgbClr val="000000"/>
                </a:solidFill>
                <a:latin typeface="USTLME+MS-UIGothic"/>
                <a:cs typeface="USTLME+MS-UIGothic"/>
              </a:rPr>
              <a:t>状及分析</a:t>
            </a:r>
          </a:p>
          <a:p>
            <a:pPr marL="0" marR="0">
              <a:lnSpc>
                <a:spcPts val="2240"/>
              </a:lnSpc>
              <a:spcBef>
                <a:spcPts val="229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KRDFSB+OBFQRE+ArialMT"/>
                <a:cs typeface="KRDFSB+OBFQRE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USTLME+MS-UIGothic"/>
                <a:cs typeface="USTLME+MS-UIGothic"/>
              </a:rPr>
              <a:t>交通安全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77695" y="2972832"/>
            <a:ext cx="2933700" cy="2095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600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FFFFFF"/>
                </a:solidFill>
                <a:latin typeface="USTLME+MS-UIGothic"/>
                <a:cs typeface="USTLME+MS-UIGothic"/>
              </a:rPr>
              <a:t>目</a:t>
            </a:r>
            <a:r>
              <a:rPr sz="66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39054" y="3349283"/>
            <a:ext cx="1672056" cy="6868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KRDFSB+OBFQRE+ArialMT"/>
                <a:cs typeface="KRDFSB+OBFQRE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USTLME+MS-UIGothic"/>
                <a:cs typeface="USTLME+MS-UIGothic"/>
              </a:rPr>
              <a:t>消防安全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39054" y="3925228"/>
            <a:ext cx="1672056" cy="6868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KRDFSB+OBFQRE+ArialMT"/>
                <a:cs typeface="KRDFSB+OBFQRE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USTLME+MS-UIGothic"/>
                <a:cs typeface="USTLME+MS-UIGothic"/>
              </a:rPr>
              <a:t>网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2100">
                <a:solidFill>
                  <a:srgbClr val="000000"/>
                </a:solidFill>
                <a:latin typeface="USTLME+MS-UIGothic"/>
                <a:cs typeface="USTLME+MS-UIGothic"/>
              </a:rPr>
              <a:t>安全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139054" y="4501808"/>
            <a:ext cx="2205025" cy="12623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KRDFSB+OBFQRE+ArialMT"/>
                <a:cs typeface="KRDFSB+OBFQRE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100">
                <a:solidFill>
                  <a:srgbClr val="000000"/>
                </a:solidFill>
                <a:latin typeface="USTLME+MS-UIGothic"/>
                <a:cs typeface="USTLME+MS-UIGothic"/>
              </a:rPr>
              <a:t>急救援知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240"/>
              </a:lnSpc>
              <a:spcBef>
                <a:spcPts val="234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KRDFSB+OBFQRE+ArialMT"/>
                <a:cs typeface="KRDFSB+OBFQRE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2100">
                <a:solidFill>
                  <a:srgbClr val="000000"/>
                </a:solidFill>
                <a:latin typeface="USTLME+MS-UIGothic"/>
                <a:cs typeface="USTLME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NVPUJU+SEKWKH+MicrosoftYaHei-Bold"/>
                <a:cs typeface="NVPUJU+SEKWK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7200" y="308244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STLME+MS-UIGothic"/>
                <a:cs typeface="USTLME+MS-UIGothic"/>
              </a:rPr>
              <a:t>安全教育的重要性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安全教育背景介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USTLME+MS-UIGothic"/>
                <a:cs typeface="USTLME+MS-UIGothic"/>
              </a:rPr>
              <a:t>安全事故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现</a:t>
            </a:r>
            <a:r>
              <a:rPr sz="1550">
                <a:solidFill>
                  <a:srgbClr val="FF6D1B"/>
                </a:solidFill>
                <a:latin typeface="USTLME+MS-UIGothic"/>
                <a:cs typeface="USTLME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近年来，学生在校园内外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生意外事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生，如交通事故、火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灾事故、溺水事故等，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些事件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学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生家庭和社会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来了巨大的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STLME+MS-UIGothic"/>
                <a:cs typeface="USTLME+MS-UIGothic"/>
              </a:rPr>
              <a:t>安全意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50" spc="25">
                <a:solidFill>
                  <a:srgbClr val="FFFFFF"/>
                </a:solidFill>
                <a:latin typeface="USTLME+MS-UIGothic"/>
                <a:cs typeface="USTLME+MS-UIGothic"/>
              </a:rPr>
              <a:t>普及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针对这</a:t>
            </a:r>
            <a:r>
              <a:rPr sz="1350">
                <a:solidFill>
                  <a:srgbClr val="FFFFFF"/>
                </a:solidFill>
                <a:latin typeface="USTLME+MS-UIGothic"/>
                <a:cs typeface="USTLME+MS-UIGothic"/>
              </a:rPr>
              <a:t>些安全事故，社会和学校越来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TLME+MS-UIGothic"/>
                <a:cs typeface="USTLME+MS-UIGothic"/>
              </a:rPr>
              <a:t>越重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FFFFF"/>
                </a:solidFill>
                <a:latin typeface="USTLME+MS-UIGothic"/>
                <a:cs typeface="USTLME+MS-UIGothic"/>
              </a:rPr>
              <a:t>学生的安全教育，通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STLME+MS-UIGothic"/>
                <a:cs typeface="USTLME+MS-UIGothic"/>
              </a:rPr>
              <a:t>开展安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TLME+MS-UIGothic"/>
                <a:cs typeface="USTLME+MS-UIGothic"/>
              </a:rPr>
              <a:t>全教育主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USTLME+MS-UIGothic"/>
                <a:cs typeface="USTLME+MS-UIGothic"/>
              </a:rPr>
              <a:t>班会等活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STLME+MS-UIGothic"/>
                <a:cs typeface="USTLME+MS-UIGothic"/>
              </a:rPr>
              <a:t>，提高学生的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TLME+MS-UIGothic"/>
                <a:cs typeface="USTLME+MS-UIGothic"/>
              </a:rPr>
              <a:t>安全意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USTLME+MS-UIGothic"/>
                <a:cs typeface="USTLME+MS-UIGothic"/>
              </a:rPr>
              <a:t>和自救自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USTLME+MS-UIGothic"/>
                <a:cs typeface="USTLME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安全教育与学生健康成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USTLME+MS-UIGothic"/>
                <a:cs typeface="USTLME+MS-UIGothic"/>
              </a:rPr>
              <a:t>生命安全保障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学生的生命安全是健康成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的基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，而安全教育能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帮助学生掌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握基本的安全知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和技能，避免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或减少意外事故的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USTLME+MS-UIGothic"/>
                <a:cs typeface="USTLME+MS-UIGothic"/>
              </a:rPr>
              <a:t>心理健康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安全教育不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关注学生的身体健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康，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关注学生的心理健康，通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培养学生的安全意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生的自信心和适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安全教育的目的和意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USTLME+MS-UIGothic"/>
                <a:cs typeface="USTLME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USTLME+MS-UIGothic"/>
                <a:cs typeface="USTLME+MS-UIGothic"/>
              </a:rPr>
              <a:t>学生安全意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USTLME+MS-UIGothic"/>
                <a:cs typeface="USTLME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USTLME+MS-UIGothic"/>
                <a:cs typeface="USTLME+MS-UIGothic"/>
              </a:rPr>
              <a:t>校园和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谐稳</a:t>
            </a:r>
            <a:r>
              <a:rPr sz="2000">
                <a:solidFill>
                  <a:srgbClr val="FFFDFD"/>
                </a:solidFill>
                <a:latin typeface="USTLME+MS-UIGothic"/>
                <a:cs typeface="USTLME+MS-UIGothic"/>
              </a:rPr>
              <a:t>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开展安全教育主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班会等活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，有利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校园的和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谐稳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定，保障学生的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人身安全和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安全，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学生提供良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好的学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和生活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安全教育主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班会等活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，使学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生了解各种安全事故的防范措施和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方法，从而增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学生的安全意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STLME+MS-UIGothic"/>
                <a:cs typeface="USTLME+MS-UIGothic"/>
              </a:rPr>
              <a:t>提高自我保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2000" spc="23">
                <a:solidFill>
                  <a:srgbClr val="FFFDFD"/>
                </a:solidFill>
                <a:latin typeface="USTLME+MS-UIGothic"/>
                <a:cs typeface="USTLME+MS-UIGothic"/>
              </a:rPr>
              <a:t>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安全教育不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仅让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学生了解安全知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更重要的是培养学生的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操作能力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事件的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应变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能力，使学生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更好地保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USTLME+MS-UIGothic"/>
                <a:cs typeface="USTLME+MS-UIGothic"/>
              </a:rPr>
              <a:t>自己。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NVPUJU+SEKWKH+MicrosoftYaHei-Bold"/>
                <a:cs typeface="NVPUJU+SEKWK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38600" y="308244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STLME+MS-UIGothic"/>
                <a:cs typeface="USTLME+MS-UIGothic"/>
              </a:rPr>
              <a:t>校园安全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3600">
                <a:solidFill>
                  <a:srgbClr val="FFFFFF"/>
                </a:solidFill>
                <a:latin typeface="USTLME+MS-UIGothic"/>
                <a:cs typeface="USTLME+MS-UIGothic"/>
              </a:rPr>
              <a:t>状及分析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校园安全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近年来，校园安全事故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频发</a:t>
            </a: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如学生意外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害、校园欺凌、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食品安全等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日益突出。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学生在校园内缺乏安全意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自我保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能力，容易受到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学校在安全管理、安全教育等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STLME+MS-UIGothic"/>
                <a:cs typeface="USTLME+MS-UIGothic"/>
              </a:rPr>
              <a:t>方面存在漏洞和不足。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校园安全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VPUJU+SEKWKH+MicrosoftYaHei-Bold"/>
                <a:cs typeface="NVPUJU+SEKWK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VPUJU+SEKWKH+MicrosoftYaHei-Bold"/>
                <a:cs typeface="NVPUJU+SEKWK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VPUJU+SEKWKH+MicrosoftYaHei-Bold"/>
                <a:cs typeface="NVPUJU+SEKWK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USTLME+MS-UIGothic"/>
                <a:cs typeface="USTLME+MS-UIGothic"/>
              </a:rPr>
              <a:t>学生安全意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识</a:t>
            </a:r>
            <a:r>
              <a:rPr sz="2000" spc="23">
                <a:solidFill>
                  <a:srgbClr val="FF6D1B"/>
                </a:solidFill>
                <a:latin typeface="USTLME+MS-UIGothic"/>
                <a:cs typeface="USTLME+MS-UIGothic"/>
              </a:rPr>
              <a:t>淡薄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USTLME+MS-UIGothic"/>
                <a:cs typeface="USTLME+MS-UIGothic"/>
              </a:rPr>
              <a:t>学校安全管理不力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USTLME+MS-UIGothic"/>
                <a:cs typeface="USTLME+MS-UIGothic"/>
              </a:rPr>
              <a:t>社会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FF6D1B"/>
                </a:solidFill>
                <a:latin typeface="USTLME+MS-UIGothic"/>
                <a:cs typeface="USTLME+MS-UIGothic"/>
              </a:rPr>
              <a:t>境的影响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缺乏足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和重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，容易忽略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自身的安全。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学校在安全管理、安全教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育等方面存在漏洞和不足，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缺乏有效的防范措施。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化和不良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学生的影响不可忽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如网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暴力、色情信息等。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校园安全防范措施及建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6539" y="178180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STLME+MS-UIGothic"/>
                <a:cs typeface="USTLME+MS-UIGothic"/>
              </a:rPr>
              <a:t>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USTLME+MS-UIGothic"/>
                <a:cs typeface="USTLME+MS-UIGothic"/>
              </a:rPr>
              <a:t>学生安全教育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8920" y="17811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STLME+MS-UIGothic"/>
                <a:cs typeface="USTLME+MS-UIGothic"/>
              </a:rPr>
              <a:t>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USTLME+MS-UIGothic"/>
                <a:cs typeface="USTLME+MS-UIGothic"/>
              </a:rPr>
              <a:t>学校安全管理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学校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应该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安全教育，提高学生的安全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和自我保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学校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应该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安全管理，完善安全制度，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安全防范措施。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25525" y="4335779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STLME+MS-UIGothic"/>
                <a:cs typeface="USTLME+MS-UIGothic"/>
              </a:rPr>
              <a:t>开展心理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辅导</a:t>
            </a:r>
            <a:r>
              <a:rPr sz="1600">
                <a:solidFill>
                  <a:srgbClr val="FFFFFF"/>
                </a:solidFill>
                <a:latin typeface="USTLME+MS-UIGothic"/>
                <a:cs typeface="USTLME+MS-UIGothic"/>
              </a:rPr>
              <a:t>和家庭教育工作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28920" y="43357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STLME+MS-UIGothic"/>
                <a:cs typeface="USTLME+MS-UIGothic"/>
              </a:rPr>
              <a:t>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USTLME+MS-UIGothic"/>
                <a:cs typeface="USTLME+MS-UIGothic"/>
              </a:rPr>
              <a:t>社会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FFFFFF"/>
                </a:solidFill>
                <a:latin typeface="USTLME+MS-UIGothic"/>
                <a:cs typeface="USTLME+MS-UIGothic"/>
              </a:rPr>
              <a:t>境治理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学校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应该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开展心理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辅导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和家庭教育工作，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帮助学生解决心理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学生的心理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政府和社会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应该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强环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境治理，打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不良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气，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造一个良好的社会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USTLME+MS-UIGothic"/>
                <a:cs typeface="USTLME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NVPUJU+SEKWKH+MicrosoftYaHei-Bold"/>
                <a:cs typeface="NVPUJU+SEKWK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81600" y="308244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STLME+MS-UIGothic"/>
                <a:cs typeface="USTLME+MS-UIGothic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交通安全常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STLME+MS-UIGothic"/>
                <a:cs typeface="USTLME+MS-UIGothic"/>
              </a:rPr>
              <a:t>交通信号灯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红绿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灯的含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和作用，以及如何根据信号灯指示行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驶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STLME+MS-UIGothic"/>
                <a:cs typeface="USTLME+MS-UIGothic"/>
              </a:rPr>
              <a:t>斑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马线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马线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的含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和作用，以及在斑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马线处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行人、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的通行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STLME+MS-UIGothic"/>
                <a:cs typeface="USTLME+MS-UIGothic"/>
              </a:rPr>
              <a:t>机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动车</a:t>
            </a:r>
            <a:r>
              <a:rPr sz="2300" spc="25">
                <a:solidFill>
                  <a:srgbClr val="FF6D1B"/>
                </a:solidFill>
                <a:latin typeface="USTLME+MS-UIGothic"/>
                <a:cs typeface="USTLME+MS-UIGothic"/>
              </a:rPr>
              <a:t>道与非机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动车</a:t>
            </a:r>
            <a:r>
              <a:rPr sz="2300">
                <a:solidFill>
                  <a:srgbClr val="FF6D1B"/>
                </a:solidFill>
                <a:latin typeface="USTLME+MS-UIGothic"/>
                <a:cs typeface="USTLME+MS-UIGothic"/>
              </a:rPr>
              <a:t>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了解机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动车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、非机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动车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道的作用和行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驶规则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交通安全事故案例分析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STLME+MS-UIGothic"/>
                <a:cs typeface="USTLME+MS-UIGothic"/>
              </a:rPr>
              <a:t>案例一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STLME+MS-UIGothic"/>
                <a:cs typeface="USTLME+MS-UIGothic"/>
              </a:rPr>
              <a:t>案例二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STLME+MS-UIGothic"/>
                <a:cs typeface="USTLME+MS-UIGothic"/>
              </a:rPr>
              <a:t>案例三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一位年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人在夜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间驾驶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，因未注意前方路况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快，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控翻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，造成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重受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一名行人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过马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，不走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马线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而是跨越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杆，被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驶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撞倒，造成生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命危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辆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大巴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在高速公路上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翻事故，造成多名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乘客受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STLME+MS-UIGothic"/>
                <a:cs typeface="USTLME+MS-UIGothic"/>
              </a:rPr>
              <a:t>交通安全防范措施及建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STLME+MS-UIGothic"/>
                <a:cs typeface="USTLME+MS-UIGothic"/>
              </a:rPr>
              <a:t>防范措施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8057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佩戴安全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盔等防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，遵守交通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，不超速、不酒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驾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、不疲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劳驾驶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STLME+MS-UIGothic"/>
                <a:cs typeface="USTLME+MS-UIGothic"/>
              </a:rPr>
              <a:t>建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265416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交通安全宣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教育，提高公众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交通安全的重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程度；学校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交通安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全教育，提高学生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的交通安全意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；政府部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门应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加大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交通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法行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的打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TLME+MS-UIGothic"/>
                <a:cs typeface="USTLME+MS-UIGothic"/>
              </a:rPr>
              <a:t>力度，保障道路交通安全。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NVPUJU+SEKWKH+MicrosoftYaHei-Bold"/>
                <a:cs typeface="NVPUJU+SEKWKH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81600" y="308244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STLME+MS-UIGothic"/>
                <a:cs typeface="USTLME+MS-UIGothic"/>
              </a:rPr>
              <a:t>消防安全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https://d.book118.com/826033120030010041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KRDFSB+OBFQRE+ArialMT</vt:lpstr>
      <vt:lpstr>Times New Roman</vt:lpstr>
      <vt:lpstr>USTLME+MS-UIGothic</vt:lpstr>
      <vt:lpstr>SimSun</vt:lpstr>
      <vt:lpstr>NVPUJU+SEKWKH+MicrosoftYaHei-Bold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2024-09-07T22:27:31.779</cp:lastPrinted>
  <dcterms:created xsi:type="dcterms:W3CDTF">2024-09-07T14:27:31Z</dcterms:created>
  <dcterms:modified xsi:type="dcterms:W3CDTF">2024-09-07T14:27:33Z</dcterms:modified>
</cp:coreProperties>
</file>