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C5411D-E652-4D04-A9E4-753323CEFE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4C1CE0-5E35-47A2-8004-159AE38AFF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E6B30A-4722-4E5A-8BDD-6E00B4F547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D4CF0A-EF5A-4223-B312-05C10A4907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15FD454-D40C-491B-B315-E4D073C98E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6E96271-5CDF-4032-BE9B-DCA4AC34A2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1104BD0-F9CD-4043-93A0-197372CDF2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823B94B-CD11-454D-9C3B-4D6B154A4C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A672B18-5194-4F9B-92E1-C4A74677E3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D75528-6391-4AEF-8B53-89E6C1FD2F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D6E2E3-C162-4837-9382-CFB5E82191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26040111053010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《SPSS数据分析与应用》SPSS数据预处理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数据预处理概述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数据清洗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数据转换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数据规约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数据集成与变换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数据预处理的实践应用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数据预处理概述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6327" r="6327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提高数据质量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适应分析需求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提升分析效率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通过数据预处理，可以消除数据中的错误、异常值和重复数据，提高数据的准确性和一致性。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根据后续数据分析的需求，对数据进行必要的转换和标准化处理，使数据更符合分析模型的要求。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合理的数据预处理可以简化数据分析过程，减少计算量和分析时间，提高分析效率。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数据预处理的目的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AutoShape 5"/>
          <p:cNvSpPr/>
          <p:nvPr/>
        </p:nvSpPr>
        <p:spPr>
          <a:xfrm flipH="1">
            <a:off x="3838147" y="1287233"/>
            <a:ext cx="2035112" cy="2035112"/>
          </a:xfrm>
          <a:prstGeom prst="ellipse">
            <a:avLst/>
          </a:prstGeom>
          <a:noFill/>
          <a:ln w="9525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556617" y="1941220"/>
            <a:ext cx="595503" cy="1060133"/>
          </a:xfrm>
          <a:custGeom>
            <a:rect l="l" t="t" r="r" b="b"/>
            <a:pathLst>
              <a:path w="421" h="751">
                <a:moveTo>
                  <a:pt x="421" y="509"/>
                </a:moveTo>
                <a:cubicBezTo>
                  <a:pt x="421" y="509"/>
                  <a:pt x="400" y="323"/>
                  <a:pt x="359" y="306"/>
                </a:cubicBezTo>
                <a:cubicBezTo>
                  <a:pt x="391" y="250"/>
                  <a:pt x="338" y="0"/>
                  <a:pt x="338" y="0"/>
                </a:cubicBezTo>
                <a:cubicBezTo>
                  <a:pt x="338" y="0"/>
                  <a:pt x="355" y="183"/>
                  <a:pt x="307" y="216"/>
                </a:cubicBezTo>
                <a:cubicBezTo>
                  <a:pt x="307" y="215"/>
                  <a:pt x="307" y="215"/>
                  <a:pt x="307" y="214"/>
                </a:cubicBezTo>
                <a:cubicBezTo>
                  <a:pt x="307" y="211"/>
                  <a:pt x="307" y="207"/>
                  <a:pt x="307" y="204"/>
                </a:cubicBezTo>
                <a:cubicBezTo>
                  <a:pt x="288" y="204"/>
                  <a:pt x="288" y="204"/>
                  <a:pt x="288" y="204"/>
                </a:cubicBezTo>
                <a:cubicBezTo>
                  <a:pt x="288" y="213"/>
                  <a:pt x="288" y="222"/>
                  <a:pt x="288" y="230"/>
                </a:cubicBezTo>
                <a:cubicBezTo>
                  <a:pt x="285" y="233"/>
                  <a:pt x="281" y="236"/>
                  <a:pt x="279" y="238"/>
                </a:cubicBezTo>
                <a:cubicBezTo>
                  <a:pt x="279" y="227"/>
                  <a:pt x="278" y="216"/>
                  <a:pt x="278" y="204"/>
                </a:cubicBezTo>
                <a:cubicBezTo>
                  <a:pt x="219" y="204"/>
                  <a:pt x="219" y="204"/>
                  <a:pt x="219" y="204"/>
                </a:cubicBezTo>
                <a:cubicBezTo>
                  <a:pt x="219" y="243"/>
                  <a:pt x="219" y="243"/>
                  <a:pt x="219" y="243"/>
                </a:cubicBezTo>
                <a:cubicBezTo>
                  <a:pt x="274" y="243"/>
                  <a:pt x="274" y="243"/>
                  <a:pt x="274" y="243"/>
                </a:cubicBezTo>
                <a:cubicBezTo>
                  <a:pt x="272" y="244"/>
                  <a:pt x="271" y="246"/>
                  <a:pt x="270" y="247"/>
                </a:cubicBezTo>
                <a:cubicBezTo>
                  <a:pt x="268" y="250"/>
                  <a:pt x="266" y="252"/>
                  <a:pt x="264" y="254"/>
                </a:cubicBezTo>
                <a:cubicBezTo>
                  <a:pt x="219" y="254"/>
                  <a:pt x="219" y="254"/>
                  <a:pt x="219" y="254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33" y="291"/>
                  <a:pt x="233" y="291"/>
                  <a:pt x="233" y="291"/>
                </a:cubicBezTo>
                <a:cubicBezTo>
                  <a:pt x="227" y="294"/>
                  <a:pt x="223" y="296"/>
                  <a:pt x="219" y="300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17" y="302"/>
                  <a:pt x="217" y="302"/>
                  <a:pt x="217" y="302"/>
                </a:cubicBezTo>
                <a:cubicBezTo>
                  <a:pt x="215" y="304"/>
                  <a:pt x="214" y="305"/>
                  <a:pt x="213" y="306"/>
                </a:cubicBezTo>
                <a:cubicBezTo>
                  <a:pt x="212" y="305"/>
                  <a:pt x="211" y="304"/>
                  <a:pt x="210" y="303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09" y="302"/>
                  <a:pt x="209" y="302"/>
                  <a:pt x="209" y="302"/>
                </a:cubicBezTo>
                <a:cubicBezTo>
                  <a:pt x="203" y="297"/>
                  <a:pt x="195" y="294"/>
                  <a:pt x="185" y="291"/>
                </a:cubicBezTo>
                <a:cubicBezTo>
                  <a:pt x="185" y="291"/>
                  <a:pt x="185" y="291"/>
                  <a:pt x="185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254"/>
                  <a:pt x="210" y="254"/>
                  <a:pt x="210" y="254"/>
                </a:cubicBezTo>
                <a:cubicBezTo>
                  <a:pt x="162" y="254"/>
                  <a:pt x="162" y="254"/>
                  <a:pt x="162" y="254"/>
                </a:cubicBezTo>
                <a:cubicBezTo>
                  <a:pt x="162" y="253"/>
                  <a:pt x="161" y="253"/>
                  <a:pt x="161" y="252"/>
                </a:cubicBezTo>
                <a:cubicBezTo>
                  <a:pt x="158" y="249"/>
                  <a:pt x="156" y="246"/>
                  <a:pt x="153" y="244"/>
                </a:cubicBezTo>
                <a:cubicBezTo>
                  <a:pt x="153" y="243"/>
                  <a:pt x="153" y="243"/>
                  <a:pt x="153" y="243"/>
                </a:cubicBezTo>
                <a:cubicBezTo>
                  <a:pt x="152" y="243"/>
                  <a:pt x="152" y="243"/>
                  <a:pt x="152" y="243"/>
                </a:cubicBezTo>
                <a:cubicBezTo>
                  <a:pt x="149" y="240"/>
                  <a:pt x="146" y="238"/>
                  <a:pt x="143" y="235"/>
                </a:cubicBezTo>
                <a:cubicBezTo>
                  <a:pt x="143" y="225"/>
                  <a:pt x="144" y="215"/>
                  <a:pt x="144" y="204"/>
                </a:cubicBezTo>
                <a:cubicBezTo>
                  <a:pt x="122" y="204"/>
                  <a:pt x="122" y="204"/>
                  <a:pt x="122" y="204"/>
                </a:cubicBezTo>
                <a:cubicBezTo>
                  <a:pt x="122" y="208"/>
                  <a:pt x="122" y="211"/>
                  <a:pt x="122" y="214"/>
                </a:cubicBezTo>
                <a:cubicBezTo>
                  <a:pt x="122" y="216"/>
                  <a:pt x="122" y="217"/>
                  <a:pt x="122" y="219"/>
                </a:cubicBezTo>
                <a:cubicBezTo>
                  <a:pt x="74" y="187"/>
                  <a:pt x="71" y="0"/>
                  <a:pt x="71" y="0"/>
                </a:cubicBezTo>
                <a:cubicBezTo>
                  <a:pt x="71" y="0"/>
                  <a:pt x="39" y="254"/>
                  <a:pt x="71" y="310"/>
                </a:cubicBezTo>
                <a:cubicBezTo>
                  <a:pt x="30" y="327"/>
                  <a:pt x="0" y="503"/>
                  <a:pt x="0" y="503"/>
                </a:cubicBezTo>
                <a:cubicBezTo>
                  <a:pt x="0" y="503"/>
                  <a:pt x="75" y="431"/>
                  <a:pt x="131" y="412"/>
                </a:cubicBezTo>
                <a:cubicBezTo>
                  <a:pt x="151" y="500"/>
                  <a:pt x="219" y="751"/>
                  <a:pt x="301" y="409"/>
                </a:cubicBezTo>
                <a:cubicBezTo>
                  <a:pt x="354" y="432"/>
                  <a:pt x="421" y="509"/>
                  <a:pt x="421" y="509"/>
                </a:cubicBezTo>
                <a:close/>
                <a:moveTo>
                  <a:pt x="218" y="384"/>
                </a:move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8" y="384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8" name="Freeform 8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8" name="Group 58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59" name="AutoShape 59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Freeform 60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1" name="Group 61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2" name="AutoShape 62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Freeform 63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4" name="AutoShape 64"/>
          <p:cNvSpPr/>
          <p:nvPr/>
        </p:nvSpPr>
        <p:spPr>
          <a:xfrm flipH="1">
            <a:off x="1061323" y="2678169"/>
            <a:ext cx="653320" cy="65179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5" name="AutoShape 65"/>
          <p:cNvSpPr/>
          <p:nvPr/>
        </p:nvSpPr>
        <p:spPr>
          <a:xfrm flipH="1">
            <a:off x="3695557" y="2678169"/>
            <a:ext cx="653320" cy="65179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6" name="AutoShape 66"/>
          <p:cNvSpPr/>
          <p:nvPr/>
        </p:nvSpPr>
        <p:spPr>
          <a:xfrm flipH="1">
            <a:off x="6337221" y="2678169"/>
            <a:ext cx="653320" cy="65179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7" name="AutoShape 67"/>
          <p:cNvSpPr/>
          <p:nvPr/>
        </p:nvSpPr>
        <p:spPr>
          <a:xfrm flipH="1">
            <a:off x="8962406" y="2678169"/>
            <a:ext cx="651796" cy="651796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8" name="TextBox 68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完整性原则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一致性原则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可逆性原则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可解释性原则</a:t>
            </a:r>
          </a:p>
        </p:txBody>
      </p:sp>
      <p:grpSp>
        <p:nvGrpSpPr>
          <p:cNvPr id="76" name="Group 7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7" name="AutoShape 7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AutoShape 8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AutoShape 8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TextBox 9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数据预处理的原则</a:t>
              </a:r>
            </a:p>
          </p:txBody>
        </p:sp>
      </p:grpSp>
      <p:sp>
        <p:nvSpPr>
          <p:cNvPr id="98" name="TextBox 98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数据预处理过程应该是可逆的，以便在需要时能够恢复到原始数据状态。</a:t>
            </a:r>
          </a:p>
        </p:txBody>
      </p:sp>
      <p:sp>
        <p:nvSpPr>
          <p:cNvPr id="99" name="TextBox 99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确保处理后的数据在格式、量纲和取值范围上保持一致。</a:t>
            </a:r>
          </a:p>
        </p:txBody>
      </p:sp>
      <p:sp>
        <p:nvSpPr>
          <p:cNvPr id="100" name="TextBox 100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尽可能保留原始数据中的信息，避免过度处理导致数据失真。</a:t>
            </a:r>
          </a:p>
        </p:txBody>
      </p:sp>
      <p:sp>
        <p:nvSpPr>
          <p:cNvPr id="101" name="TextBox 101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处理后的数据应该具有明确的解释性，方便后续的数据分析和结果解释。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5869176" y="1718742"/>
            <a:ext cx="203211" cy="3011"/>
          </a:xfrm>
          <a:prstGeom prst="line">
            <a:avLst/>
          </a:prstGeom>
          <a:ln w="1238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5869234" y="2048957"/>
            <a:ext cx="203211" cy="1506"/>
          </a:xfrm>
          <a:prstGeom prst="line">
            <a:avLst/>
          </a:prstGeom>
          <a:ln w="1238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5869176" y="2289940"/>
            <a:ext cx="203211" cy="1505"/>
          </a:xfrm>
          <a:prstGeom prst="line">
            <a:avLst/>
          </a:prstGeom>
          <a:ln w="123825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>
            <a:off x="5869176" y="2606170"/>
            <a:ext cx="203211" cy="1506"/>
          </a:xfrm>
          <a:prstGeom prst="line">
            <a:avLst/>
          </a:prstGeom>
          <a:ln w="123825">
            <a:solidFill>
              <a:schemeClr val="accent4"/>
            </a:solidFill>
            <a:prstDash val="solid"/>
            <a:headEnd type="none"/>
            <a:tailEnd type="none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5869176" y="2931925"/>
            <a:ext cx="203211" cy="3011"/>
          </a:xfrm>
          <a:prstGeom prst="line">
            <a:avLst/>
          </a:prstGeom>
          <a:ln w="123825">
            <a:solidFill>
              <a:schemeClr val="accent5"/>
            </a:solidFill>
            <a:prstDash val="solid"/>
            <a:headEnd type="none"/>
            <a:tailEnd type="none"/>
          </a:ln>
        </p:spPr>
        <p:style>
          <a:lnRef idx="0">
            <a:schemeClr val="accent5"/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sp>
        <p:nvSpPr>
          <p:cNvPr id="7" name="AutoShape 7"/>
          <p:cNvSpPr/>
          <p:nvPr/>
        </p:nvSpPr>
        <p:spPr>
          <a:xfrm>
            <a:off x="6276152" y="1125474"/>
            <a:ext cx="1371058" cy="984885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20002"/>
              </a:spcBef>
              <a:defRPr/>
            </a:pPr>
            <a:r>
              <a:rPr lang="en-US" sz="6399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276152" y="2178729"/>
            <a:ext cx="1531585" cy="984885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20002"/>
              </a:spcBef>
              <a:defRPr/>
            </a:pPr>
            <a:r>
              <a:rPr lang="en-US" sz="6399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276152" y="3231985"/>
            <a:ext cx="1455586" cy="984885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20002"/>
              </a:spcBef>
              <a:defRPr/>
            </a:pPr>
            <a:r>
              <a:rPr lang="en-US" sz="6399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76152" y="4285240"/>
            <a:ext cx="1531585" cy="984885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20002"/>
              </a:spcBef>
              <a:defRPr/>
            </a:pPr>
            <a:r>
              <a:rPr lang="en-US" sz="6399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276152" y="5338496"/>
            <a:ext cx="1371058" cy="984885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20002"/>
              </a:spcBef>
              <a:defRPr/>
            </a:pPr>
            <a:r>
              <a:rPr lang="en-US" sz="6399" b="1">
                <a:solidFill>
                  <a:schemeClr val="accent5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3516854" y="1722297"/>
            <a:ext cx="2286044" cy="1214837"/>
            <a:chOff x="3516854" y="1722297"/>
            <a:chExt cx="2286044" cy="1214837"/>
          </a:xfrm>
        </p:grpSpPr>
        <p:cxnSp>
          <p:nvCxnSpPr>
            <p:cNvPr id="13" name="Connector 13"/>
            <p:cNvCxnSpPr/>
            <p:nvPr/>
          </p:nvCxnSpPr>
          <p:spPr>
            <a:xfrm>
              <a:off x="3516854" y="2936005"/>
              <a:ext cx="2286043" cy="1129"/>
            </a:xfrm>
            <a:prstGeom prst="line">
              <a:avLst/>
            </a:prstGeom>
            <a:ln w="123825">
              <a:solidFill>
                <a:schemeClr val="accent5"/>
              </a:solidFill>
              <a:prstDash val="solid"/>
              <a:headEnd type="none"/>
              <a:tailEnd type="none"/>
            </a:ln>
          </p:spPr>
          <p:style>
            <a:lnRef idx="0">
              <a:schemeClr val="accent5"/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</p:cxnSp>
        <p:cxnSp>
          <p:nvCxnSpPr>
            <p:cNvPr id="14" name="Connector 14"/>
            <p:cNvCxnSpPr/>
            <p:nvPr/>
          </p:nvCxnSpPr>
          <p:spPr>
            <a:xfrm>
              <a:off x="3516854" y="2609027"/>
              <a:ext cx="2286043" cy="1129"/>
            </a:xfrm>
            <a:prstGeom prst="line">
              <a:avLst/>
            </a:prstGeom>
            <a:ln w="123825">
              <a:solidFill>
                <a:schemeClr val="accent4"/>
              </a:solidFill>
              <a:prstDash val="solid"/>
              <a:headEnd type="none"/>
              <a:tailEnd type="none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</p:cxnSp>
        <p:cxnSp>
          <p:nvCxnSpPr>
            <p:cNvPr id="15" name="Connector 15"/>
            <p:cNvCxnSpPr/>
            <p:nvPr/>
          </p:nvCxnSpPr>
          <p:spPr>
            <a:xfrm>
              <a:off x="3516854" y="2292273"/>
              <a:ext cx="2286043" cy="2257"/>
            </a:xfrm>
            <a:prstGeom prst="line">
              <a:avLst/>
            </a:prstGeom>
            <a:ln w="123825">
              <a:solidFill>
                <a:schemeClr val="accent3"/>
              </a:solidFill>
              <a:prstDash val="solid"/>
              <a:headEnd type="none"/>
              <a:tailEnd type="none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</p:cxnSp>
        <p:cxnSp>
          <p:nvCxnSpPr>
            <p:cNvPr id="16" name="Connector 16"/>
            <p:cNvCxnSpPr/>
            <p:nvPr/>
          </p:nvCxnSpPr>
          <p:spPr>
            <a:xfrm>
              <a:off x="3516854" y="2042290"/>
              <a:ext cx="2286043" cy="1128"/>
            </a:xfrm>
            <a:prstGeom prst="line">
              <a:avLst/>
            </a:prstGeom>
            <a:ln w="1238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17" name="Connector 17"/>
            <p:cNvCxnSpPr/>
            <p:nvPr/>
          </p:nvCxnSpPr>
          <p:spPr>
            <a:xfrm>
              <a:off x="3516854" y="1722297"/>
              <a:ext cx="2286044" cy="1128"/>
            </a:xfrm>
            <a:prstGeom prst="line">
              <a:avLst/>
            </a:prstGeom>
            <a:ln w="1238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18" name="AutoShape 18"/>
          <p:cNvSpPr/>
          <p:nvPr/>
        </p:nvSpPr>
        <p:spPr>
          <a:xfrm>
            <a:off x="539110" y="1502508"/>
            <a:ext cx="4286250" cy="428625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20110" y="1885606"/>
            <a:ext cx="3524250" cy="35242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1301110" y="2266606"/>
            <a:ext cx="2762250" cy="276225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1682110" y="2647606"/>
            <a:ext cx="2000250" cy="200025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2063110" y="3028606"/>
            <a:ext cx="1238250" cy="1238250"/>
          </a:xfrm>
          <a:prstGeom prst="ellipse">
            <a:avLst/>
          </a:prstGeom>
          <a:solidFill>
            <a:schemeClr val="accent5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7397997" y="1117118"/>
            <a:ext cx="4231005" cy="1001597"/>
            <a:chOff x="7397997" y="1117118"/>
            <a:chExt cx="4231005" cy="1001597"/>
          </a:xfrm>
        </p:grpSpPr>
        <p:sp>
          <p:nvSpPr>
            <p:cNvPr id="24" name="TextBox 24"/>
            <p:cNvSpPr txBox="1"/>
            <p:nvPr/>
          </p:nvSpPr>
          <p:spPr>
            <a:xfrm>
              <a:off x="7397997" y="1117118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数据收集与整理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397997" y="1455775"/>
              <a:ext cx="4231005" cy="66294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0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从各种来源收集数据，并进行初步的整理，如数据清洗、格式转换等。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7397997" y="2152730"/>
            <a:ext cx="4231005" cy="1004807"/>
            <a:chOff x="7397997" y="2152730"/>
            <a:chExt cx="4231005" cy="1004807"/>
          </a:xfrm>
        </p:grpSpPr>
        <p:sp>
          <p:nvSpPr>
            <p:cNvPr id="27" name="TextBox 27"/>
            <p:cNvSpPr txBox="1"/>
            <p:nvPr/>
          </p:nvSpPr>
          <p:spPr>
            <a:xfrm>
              <a:off x="7397997" y="2152730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数据探索与描述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397997" y="2494597"/>
              <a:ext cx="4231005" cy="66294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0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对数据进行初步的探索和描述性分析，了解数据的分布、异常值和缺失情况。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7397997" y="3191552"/>
            <a:ext cx="4231005" cy="1001597"/>
            <a:chOff x="7397997" y="3191552"/>
            <a:chExt cx="4231005" cy="1001597"/>
          </a:xfrm>
        </p:grpSpPr>
        <p:sp>
          <p:nvSpPr>
            <p:cNvPr id="30" name="TextBox 30"/>
            <p:cNvSpPr txBox="1"/>
            <p:nvPr/>
          </p:nvSpPr>
          <p:spPr>
            <a:xfrm>
              <a:off x="7397997" y="3191552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数据变换与标准化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7397997" y="3530209"/>
              <a:ext cx="4231005" cy="66294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0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根据分析需求，对数据进行必要的变换和标准化处理，如数据归一化、离散化等。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7397997" y="4227164"/>
            <a:ext cx="4231005" cy="1001598"/>
            <a:chOff x="7397997" y="4227164"/>
            <a:chExt cx="4231005" cy="1001598"/>
          </a:xfrm>
        </p:grpSpPr>
        <p:sp>
          <p:nvSpPr>
            <p:cNvPr id="33" name="TextBox 33"/>
            <p:cNvSpPr txBox="1"/>
            <p:nvPr/>
          </p:nvSpPr>
          <p:spPr>
            <a:xfrm>
              <a:off x="7397997" y="4227164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4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数据降维与特征选择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7397997" y="4565822"/>
              <a:ext cx="4231005" cy="66294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0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针对高维数据，采用降维技术或特征选择方法，提取关键特征，降低数据维度。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397997" y="5262777"/>
            <a:ext cx="4231005" cy="1004806"/>
            <a:chOff x="7397997" y="5262777"/>
            <a:chExt cx="4231005" cy="1004806"/>
          </a:xfrm>
        </p:grpSpPr>
        <p:sp>
          <p:nvSpPr>
            <p:cNvPr id="36" name="TextBox 36"/>
            <p:cNvSpPr txBox="1"/>
            <p:nvPr/>
          </p:nvSpPr>
          <p:spPr>
            <a:xfrm>
              <a:off x="7397997" y="5262777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5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数据验证与评估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7397997" y="5604643"/>
              <a:ext cx="4231005" cy="66294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0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对处理后的数据进行验证和评估，确保数据质量和满足分析需求。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9" name="AutoShape 3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TextBox 5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数据预处理的流程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数据清洗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TextBox 5"/>
          <p:cNvSpPr txBox="1"/>
          <p:nvPr/>
        </p:nvSpPr>
        <p:spPr>
          <a:xfrm>
            <a:off x="2591991" y="2965418"/>
            <a:ext cx="9067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7" name="Freeform 7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TextBox 9"/>
          <p:cNvSpPr txBox="1"/>
          <p:nvPr/>
        </p:nvSpPr>
        <p:spPr>
          <a:xfrm>
            <a:off x="8769620" y="2965418"/>
            <a:ext cx="9067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1" name="Freeform 11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5481304" y="2723007"/>
            <a:ext cx="11734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100%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缺失值处理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>
            <a:off x="1482995" y="3429572"/>
            <a:ext cx="2944273" cy="1699450"/>
          </a:xfrm>
          <a:prstGeom prst="roundRect">
            <a:avLst>
              <a:gd name="adj" fmla="val 19953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95860" y="3248978"/>
            <a:ext cx="2944273" cy="1880045"/>
          </a:xfrm>
          <a:prstGeom prst="roundRect">
            <a:avLst>
              <a:gd name="adj" fmla="val 19953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710249" y="3429572"/>
            <a:ext cx="2942844" cy="1699450"/>
          </a:xfrm>
          <a:prstGeom prst="roundRect">
            <a:avLst>
              <a:gd name="adj" fmla="val 19953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通过SPSS的数据检查功能，识别数据集中的缺失值。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根据数据的性质和分析目的，选择合适的缺失值处理策略，如删除缺失值、均值插补、中位数插补、多重插补等。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对于不同类型的变量，选择合适的插补方法，如连续变量可以使用均值或中位数插补，分类变量可以使用众数插补。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缺失值识别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缺失值处理策略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插补方法选择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异常值识别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异常值处理策略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异常值判断标准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异常值处理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根据异常值的性质和分析目的，选择合适的处理策略，如删除异常值、替换异常值、保留异常值等。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确定异常值的判断标准，如使用IQR（四分位距）或Z分数等方法进行判断。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通过SPSS的描述性统计和图形展示功能，识别数据集中的异常值。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750" r="1675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重复值判断标准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确定重复值的判断标准，如完全相同的记录或某些关键字段相同的记录被认为是重复值。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重复值识别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通过SPSS的数据检查功能，识别数据集中的重复值。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重复值处理策略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根据分析目的和数据特点，选择合适的处理策略，如删除重复值、保留重复值等。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重复值处理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数据转换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9343" r="9343"/>
          <a:stretch>
            <a:fillRect/>
          </a:stretch>
        </p:blipFill>
        <p:spPr>
          <a:xfrm>
            <a:off x="4821847" y="1611542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455569"/>
            <a:ext cx="4076700" cy="14287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Z-score标准化：将数据按均值和标准差进行标准化，使得处理后的数据符合标准正态分布。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178907"/>
            <a:ext cx="4076700" cy="14382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Min-Max标准化：将数据按照最小值和最大值进行线性变换，映射到[0,1]之间。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4746271"/>
            <a:ext cx="4076700" cy="14382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Decimal scaling标准化：通过移动数据的小数点位置来进行标准化。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数据标准化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9" r="125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将数据通过线性变换转换到[0,1]范围内。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如对数、反正切等函数转换，实现数据分布的压缩和扩展。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数据归一化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非线性归一化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线性归一化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https://d.book118.com/826040111053010044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2024-09-12T15:21:41.434</cp:lastPrinted>
  <dcterms:created xsi:type="dcterms:W3CDTF">2024-09-12T07:21:41Z</dcterms:created>
  <dcterms:modified xsi:type="dcterms:W3CDTF">2024-09-12T07:21:43Z</dcterms:modified>
</cp:coreProperties>
</file>