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4" r:id="rId15"/>
  </p:sldIdLst>
  <p:sldSz cx="12192000" cy="6858000"/>
  <p:notesSz cx="6858000" cy="9144000"/>
  <p:custDataLst>
    <p:tags r:id="rId16"/>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tags" Target="tags/tag1.xml" /><Relationship Id="rId17" Type="http://schemas.openxmlformats.org/officeDocument/2006/relationships/presProps" Target="presProps.xml" /><Relationship Id="rId18" Type="http://schemas.openxmlformats.org/officeDocument/2006/relationships/viewProps" Target="viewProps.xml" /><Relationship Id="rId19" Type="http://schemas.openxmlformats.org/officeDocument/2006/relationships/theme" Target="theme/theme1.xml" /><Relationship Id="rId2" Type="http://schemas.openxmlformats.org/officeDocument/2006/relationships/slideMaster" Target="slideMasters/slideMaster2.xml" /><Relationship Id="rId20"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15888FB8-3972-4595-83C9-991C03030EF8}"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A32FC475-908B-4534-860D-C20C5629584C}"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3A3019CA-D2B9-4394-AB33-31573D2D1103}"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325A31CC-14BD-4954-BFBC-0EA6A3F436AB}"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96769FE3-23FA-4611-AAD9-84E5122CDDF5}"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61159659-1841-4E36-BE6C-353A1889C414}"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94888C5A-1DAB-4899-97A0-54EEE26F152E}"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6D77446F-5F2B-4E59-9DA6-EFCA9048D6BC}"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F2B36F55-5A18-4F60-8F7B-76FFEC9B5B0B}"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661A683A-B847-4D96-BFA5-3C9EC281D4A1}"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72F8DEEF-06F7-4A78-B3FA-87BD3698E083}"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5.jpeg" /><Relationship Id="rId4" Type="http://schemas.openxmlformats.org/officeDocument/2006/relationships/image" Target="../media/image6.jpeg" /><Relationship Id="rId5" Type="http://schemas.openxmlformats.org/officeDocument/2006/relationships/image" Target="../media/image2.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2.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2.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9.jpeg" /><Relationship Id="rId3" Type="http://schemas.openxmlformats.org/officeDocument/2006/relationships/image" Target="../media/image2.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826055051041010033"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5625811" y="1717202"/>
            <a:ext cx="6025042" cy="209207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chemeClr val="accent1">
                    <a:alpha val="100000"/>
                  </a:schemeClr>
                </a:solidFill>
                <a:latin typeface="Microsoft Yahei"/>
                <a:ea typeface="Microsoft Yahei"/>
                <a:cs typeface="Microsoft Yahei"/>
              </a:rPr>
              <a:t>病房仪器设备管理查房PPT课件</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297491" y="810388"/>
            <a:ext cx="5298183" cy="5298183"/>
          </a:xfrm>
          <a:prstGeom prst="ellipse">
            <a:avLst/>
          </a:prstGeom>
          <a:solidFill>
            <a:schemeClr val="accent1">
              <a:alpha val="14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938400" y="1451298"/>
            <a:ext cx="4016365" cy="401636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1231235" y="2407957"/>
            <a:ext cx="3626990" cy="252374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7650" b="1">
                <a:solidFill>
                  <a:srgbClr val="FFFFFF">
                    <a:alpha val="100000"/>
                  </a:srgbClr>
                </a:solidFill>
                <a:latin typeface="Microsoft Yahei"/>
                <a:ea typeface="Microsoft Yahei"/>
                <a:cs typeface="Microsoft Yahei"/>
              </a:rPr>
              <a:t>目录</a:t>
            </a:r>
          </a:p>
        </p:txBody>
      </p:sp>
      <p:sp>
        <p:nvSpPr>
          <p:cNvPr id="5" name="TextBox 5"/>
          <p:cNvSpPr txBox="1"/>
          <p:nvPr/>
        </p:nvSpPr>
        <p:spPr>
          <a:xfrm>
            <a:off x="1401923" y="2066581"/>
            <a:ext cx="3089320" cy="104165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700">
                <a:solidFill>
                  <a:srgbClr val="FFFFFF">
                    <a:alpha val="100000"/>
                  </a:srgbClr>
                </a:solidFill>
                <a:latin typeface="Microsoft Yahei"/>
                <a:ea typeface="Microsoft Yahei"/>
                <a:cs typeface="Microsoft Yahei"/>
              </a:rPr>
              <a:t>contents</a:t>
            </a:r>
          </a:p>
        </p:txBody>
      </p:sp>
      <p:sp>
        <p:nvSpPr>
          <p:cNvPr id="6" name="TextBox 6"/>
          <p:cNvSpPr txBox="1"/>
          <p:nvPr/>
        </p:nvSpPr>
        <p:spPr>
          <a:xfrm>
            <a:off x="5922569" y="1019175"/>
            <a:ext cx="5810250" cy="4819650"/>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引言</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病房仪器设备管理现状</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病房仪器设备管理存在的问题</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病房仪器设备管理改进措施</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病房仪器设备管理查房效果评估</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结论</a:t>
            </a:r>
          </a:p>
        </p:txBody>
      </p:sp>
      <p:sp>
        <p:nvSpPr>
          <p:cNvPr id="7" name="AutoShape 7"/>
          <p:cNvSpPr/>
          <p:nvPr/>
        </p:nvSpPr>
        <p:spPr>
          <a:xfrm>
            <a:off x="11307391" y="332232"/>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1736478" y="332232"/>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11346376" y="332232"/>
            <a:ext cx="436199" cy="86430"/>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11307391" y="508550"/>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11736478" y="508550"/>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11346376" y="508550"/>
            <a:ext cx="436199" cy="86430"/>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1307391" y="684869"/>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11736478" y="684869"/>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11346376" y="684869"/>
            <a:ext cx="436199" cy="86430"/>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534669" y="3368650"/>
            <a:ext cx="9122662"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3825" b="1">
                <a:solidFill>
                  <a:schemeClr val="accent1">
                    <a:alpha val="100000"/>
                  </a:schemeClr>
                </a:solidFill>
                <a:latin typeface="Microsoft Yahei"/>
                <a:ea typeface="Microsoft Yahei"/>
                <a:cs typeface="Microsoft Yahei"/>
              </a:rPr>
              <a:t>引言</a:t>
            </a:r>
          </a:p>
        </p:txBody>
      </p:sp>
      <p:sp>
        <p:nvSpPr>
          <p:cNvPr id="3" name="AutoShape 3"/>
          <p:cNvSpPr/>
          <p:nvPr/>
        </p:nvSpPr>
        <p:spPr>
          <a:xfrm>
            <a:off x="530711" y="774551"/>
            <a:ext cx="493417" cy="493417"/>
          </a:xfrm>
          <a:prstGeom prst="ellipse">
            <a:avLst/>
          </a:prstGeom>
          <a:gradFill>
            <a:gsLst>
              <a:gs pos="0">
                <a:schemeClr val="accent1">
                  <a:alpha val="20000"/>
                  <a:lumMod val="20000"/>
                  <a:lumOff val="80000"/>
                </a:schemeClr>
              </a:gs>
              <a:gs pos="100000">
                <a:schemeClr val="accent2">
                  <a:alpha val="20000"/>
                  <a:lumMod val="20000"/>
                  <a:lumOff val="8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10591670" y="5593080"/>
            <a:ext cx="689835" cy="689835"/>
          </a:xfrm>
          <a:prstGeom prst="ellipse">
            <a:avLst/>
          </a:prstGeom>
          <a:gradFill>
            <a:gsLst>
              <a:gs pos="0">
                <a:schemeClr val="accent1">
                  <a:alpha val="20000"/>
                  <a:lumMod val="20000"/>
                  <a:lumOff val="80000"/>
                </a:schemeClr>
              </a:gs>
              <a:gs pos="100000">
                <a:schemeClr val="accent2">
                  <a:alpha val="20000"/>
                  <a:lumMod val="20000"/>
                  <a:lumOff val="8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957538" y="1814132"/>
            <a:ext cx="2276924" cy="3364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spcBef>
                <a:spcPts val="450"/>
              </a:spcBef>
            </a:pPr>
            <a:r>
              <a:rPr lang="en-US" sz="1500" b="1">
                <a:solidFill>
                  <a:schemeClr val="accent1">
                    <a:lumMod val="60000"/>
                    <a:lumOff val="40000"/>
                    <a:alpha val="100000"/>
                  </a:schemeClr>
                </a:solidFill>
                <a:latin typeface="Microsoft Yahei"/>
                <a:ea typeface="Microsoft Yahei"/>
                <a:cs typeface="Microsoft Yahei"/>
              </a:rPr>
              <a:t>CATALOGUE</a:t>
            </a:r>
          </a:p>
        </p:txBody>
      </p:sp>
      <p:sp>
        <p:nvSpPr>
          <p:cNvPr id="6" name="TextBox 6"/>
          <p:cNvSpPr txBox="1"/>
          <p:nvPr/>
        </p:nvSpPr>
        <p:spPr>
          <a:xfrm>
            <a:off x="2710445" y="331660"/>
            <a:ext cx="6771110" cy="148247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0000"/>
              </a:lnSpc>
            </a:pPr>
            <a:r>
              <a:rPr lang="en-US" sz="7650" b="1">
                <a:solidFill>
                  <a:srgbClr val="FFFFFF">
                    <a:alpha val="100000"/>
                  </a:srgbClr>
                </a:solidFill>
                <a:latin typeface="Microsoft Yahei"/>
                <a:ea typeface="Microsoft Yahei"/>
                <a:cs typeface="Microsoft Yahei"/>
              </a:rPr>
              <a:t>01</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32961" r="32961"/>
          <a:stretch>
            <a:fillRect/>
          </a:stretch>
        </p:blipFill>
        <p:spPr>
          <a:xfrm>
            <a:off x="875314" y="1869245"/>
            <a:ext cx="2050689" cy="3916435"/>
          </a:xfrm>
          <a:prstGeom prst="rect">
            <a:avLst/>
          </a:prstGeom>
        </p:spPr>
      </p:pic>
      <p:pic>
        <p:nvPicPr>
          <p:cNvPr id="3" name="Picture 3"/>
          <p:cNvPicPr>
            <a:picLocks noChangeAspect="1"/>
          </p:cNvPicPr>
          <p:nvPr/>
        </p:nvPicPr>
        <p:blipFill>
          <a:blip r:embed="rId3"/>
          <a:srcRect l="32546" r="32546"/>
          <a:stretch>
            <a:fillRect/>
          </a:stretch>
        </p:blipFill>
        <p:spPr>
          <a:xfrm>
            <a:off x="5906740" y="1869245"/>
            <a:ext cx="2050689" cy="3916435"/>
          </a:xfrm>
          <a:prstGeom prst="rect">
            <a:avLst/>
          </a:prstGeom>
        </p:spPr>
      </p:pic>
      <p:pic>
        <p:nvPicPr>
          <p:cNvPr id="4" name="Picture 4"/>
          <p:cNvPicPr>
            <a:picLocks noChangeAspect="1"/>
          </p:cNvPicPr>
          <p:nvPr/>
        </p:nvPicPr>
        <p:blipFill>
          <a:blip r:embed="rId4"/>
          <a:srcRect l="32568" r="32568"/>
          <a:stretch>
            <a:fillRect/>
          </a:stretch>
        </p:blipFill>
        <p:spPr>
          <a:xfrm>
            <a:off x="3391027" y="1869245"/>
            <a:ext cx="2050689" cy="3916435"/>
          </a:xfrm>
          <a:prstGeom prst="rect">
            <a:avLst/>
          </a:prstGeom>
        </p:spPr>
      </p:pic>
      <p:sp>
        <p:nvSpPr>
          <p:cNvPr id="5" name="Freeform 5"/>
          <p:cNvSpPr/>
          <p:nvPr/>
        </p:nvSpPr>
        <p:spPr>
          <a:xfrm>
            <a:off x="8503615" y="1869245"/>
            <a:ext cx="300899" cy="495300"/>
          </a:xfrm>
          <a:custGeom>
            <a:rect l="l" t="t" r="r" b="b"/>
            <a:pathLst>
              <a:path w="369275" h="607851">
                <a:moveTo>
                  <a:pt x="139276" y="570066"/>
                </a:moveTo>
                <a:cubicBezTo>
                  <a:pt x="144275" y="565371"/>
                  <a:pt x="152183" y="565744"/>
                  <a:pt x="156809" y="570811"/>
                </a:cubicBezTo>
                <a:cubicBezTo>
                  <a:pt x="171730" y="587133"/>
                  <a:pt x="197544" y="587133"/>
                  <a:pt x="212465" y="570811"/>
                </a:cubicBezTo>
                <a:cubicBezTo>
                  <a:pt x="217091" y="565744"/>
                  <a:pt x="224999" y="565371"/>
                  <a:pt x="229998" y="570066"/>
                </a:cubicBezTo>
                <a:cubicBezTo>
                  <a:pt x="235071" y="574687"/>
                  <a:pt x="235444" y="582512"/>
                  <a:pt x="230818" y="587580"/>
                </a:cubicBezTo>
                <a:cubicBezTo>
                  <a:pt x="218956" y="600473"/>
                  <a:pt x="202170" y="607851"/>
                  <a:pt x="184637" y="607851"/>
                </a:cubicBezTo>
                <a:cubicBezTo>
                  <a:pt x="167105" y="607851"/>
                  <a:pt x="150318" y="600473"/>
                  <a:pt x="138456" y="587580"/>
                </a:cubicBezTo>
                <a:cubicBezTo>
                  <a:pt x="133830" y="582512"/>
                  <a:pt x="134203" y="574687"/>
                  <a:pt x="139276" y="570066"/>
                </a:cubicBezTo>
                <a:close/>
                <a:moveTo>
                  <a:pt x="273919" y="497785"/>
                </a:moveTo>
                <a:cubicBezTo>
                  <a:pt x="280558" y="496146"/>
                  <a:pt x="287345" y="500169"/>
                  <a:pt x="288986" y="506874"/>
                </a:cubicBezTo>
                <a:cubicBezTo>
                  <a:pt x="290627" y="513505"/>
                  <a:pt x="286599" y="520210"/>
                  <a:pt x="279961" y="521849"/>
                </a:cubicBezTo>
                <a:cubicBezTo>
                  <a:pt x="218426" y="537271"/>
                  <a:pt x="156891" y="552619"/>
                  <a:pt x="95356" y="567966"/>
                </a:cubicBezTo>
                <a:cubicBezTo>
                  <a:pt x="88717" y="569605"/>
                  <a:pt x="81930" y="565582"/>
                  <a:pt x="80289" y="558951"/>
                </a:cubicBezTo>
                <a:cubicBezTo>
                  <a:pt x="78648" y="552321"/>
                  <a:pt x="82676" y="545541"/>
                  <a:pt x="89314" y="543902"/>
                </a:cubicBezTo>
                <a:cubicBezTo>
                  <a:pt x="150849" y="528554"/>
                  <a:pt x="212384" y="513207"/>
                  <a:pt x="273919" y="497785"/>
                </a:cubicBezTo>
                <a:close/>
                <a:moveTo>
                  <a:pt x="273919" y="452696"/>
                </a:moveTo>
                <a:cubicBezTo>
                  <a:pt x="280558" y="450984"/>
                  <a:pt x="287345" y="455003"/>
                  <a:pt x="288986" y="461701"/>
                </a:cubicBezTo>
                <a:cubicBezTo>
                  <a:pt x="290627" y="468325"/>
                  <a:pt x="286599" y="475024"/>
                  <a:pt x="279961" y="476736"/>
                </a:cubicBezTo>
                <a:cubicBezTo>
                  <a:pt x="218426" y="492067"/>
                  <a:pt x="156891" y="507399"/>
                  <a:pt x="95356" y="522731"/>
                </a:cubicBezTo>
                <a:cubicBezTo>
                  <a:pt x="88717" y="524443"/>
                  <a:pt x="81930" y="520350"/>
                  <a:pt x="80289" y="513726"/>
                </a:cubicBezTo>
                <a:cubicBezTo>
                  <a:pt x="78648" y="507102"/>
                  <a:pt x="82676" y="500403"/>
                  <a:pt x="89314" y="498691"/>
                </a:cubicBezTo>
                <a:cubicBezTo>
                  <a:pt x="150849" y="483360"/>
                  <a:pt x="212384" y="468028"/>
                  <a:pt x="273919" y="452696"/>
                </a:cubicBezTo>
                <a:close/>
                <a:moveTo>
                  <a:pt x="184673" y="227009"/>
                </a:moveTo>
                <a:cubicBezTo>
                  <a:pt x="189222" y="227009"/>
                  <a:pt x="193698" y="227158"/>
                  <a:pt x="198173" y="227456"/>
                </a:cubicBezTo>
                <a:cubicBezTo>
                  <a:pt x="202723" y="227829"/>
                  <a:pt x="207273" y="228276"/>
                  <a:pt x="211748" y="228947"/>
                </a:cubicBezTo>
                <a:cubicBezTo>
                  <a:pt x="216223" y="229617"/>
                  <a:pt x="220773" y="230437"/>
                  <a:pt x="225248" y="231406"/>
                </a:cubicBezTo>
                <a:cubicBezTo>
                  <a:pt x="229723" y="232449"/>
                  <a:pt x="234199" y="233567"/>
                  <a:pt x="238674" y="234908"/>
                </a:cubicBezTo>
                <a:cubicBezTo>
                  <a:pt x="248370" y="237740"/>
                  <a:pt x="250757" y="250408"/>
                  <a:pt x="242776" y="256593"/>
                </a:cubicBezTo>
                <a:cubicBezTo>
                  <a:pt x="242403" y="256891"/>
                  <a:pt x="242030" y="257190"/>
                  <a:pt x="241657" y="257562"/>
                </a:cubicBezTo>
                <a:cubicBezTo>
                  <a:pt x="241284" y="257935"/>
                  <a:pt x="240837" y="258307"/>
                  <a:pt x="240464" y="258680"/>
                </a:cubicBezTo>
                <a:cubicBezTo>
                  <a:pt x="240091" y="259127"/>
                  <a:pt x="239644" y="259574"/>
                  <a:pt x="239271" y="260021"/>
                </a:cubicBezTo>
                <a:cubicBezTo>
                  <a:pt x="238823" y="260543"/>
                  <a:pt x="238450" y="261065"/>
                  <a:pt x="238003" y="261586"/>
                </a:cubicBezTo>
                <a:cubicBezTo>
                  <a:pt x="237555" y="262182"/>
                  <a:pt x="237182" y="262779"/>
                  <a:pt x="236735" y="263449"/>
                </a:cubicBezTo>
                <a:cubicBezTo>
                  <a:pt x="236287" y="264120"/>
                  <a:pt x="235914" y="264791"/>
                  <a:pt x="235467" y="265461"/>
                </a:cubicBezTo>
                <a:cubicBezTo>
                  <a:pt x="235019" y="266206"/>
                  <a:pt x="234646" y="266952"/>
                  <a:pt x="234199" y="267697"/>
                </a:cubicBezTo>
                <a:cubicBezTo>
                  <a:pt x="233826" y="268442"/>
                  <a:pt x="233453" y="269187"/>
                  <a:pt x="233080" y="269932"/>
                </a:cubicBezTo>
                <a:cubicBezTo>
                  <a:pt x="232632" y="270827"/>
                  <a:pt x="232259" y="271721"/>
                  <a:pt x="231812" y="272615"/>
                </a:cubicBezTo>
                <a:cubicBezTo>
                  <a:pt x="231439" y="273584"/>
                  <a:pt x="230991" y="274553"/>
                  <a:pt x="230618" y="275521"/>
                </a:cubicBezTo>
                <a:cubicBezTo>
                  <a:pt x="230171" y="276565"/>
                  <a:pt x="229798" y="277608"/>
                  <a:pt x="229425" y="278726"/>
                </a:cubicBezTo>
                <a:cubicBezTo>
                  <a:pt x="228978" y="279844"/>
                  <a:pt x="228605" y="280961"/>
                  <a:pt x="228232" y="282079"/>
                </a:cubicBezTo>
                <a:cubicBezTo>
                  <a:pt x="227859" y="283271"/>
                  <a:pt x="227486" y="284464"/>
                  <a:pt x="227113" y="285656"/>
                </a:cubicBezTo>
                <a:cubicBezTo>
                  <a:pt x="226740" y="286923"/>
                  <a:pt x="226367" y="288190"/>
                  <a:pt x="225994" y="289457"/>
                </a:cubicBezTo>
                <a:cubicBezTo>
                  <a:pt x="225621" y="290798"/>
                  <a:pt x="225248" y="292214"/>
                  <a:pt x="224950" y="293555"/>
                </a:cubicBezTo>
                <a:cubicBezTo>
                  <a:pt x="224577" y="294971"/>
                  <a:pt x="224204" y="296387"/>
                  <a:pt x="223906" y="297803"/>
                </a:cubicBezTo>
                <a:cubicBezTo>
                  <a:pt x="223533" y="299293"/>
                  <a:pt x="223234" y="300784"/>
                  <a:pt x="222936" y="302274"/>
                </a:cubicBezTo>
                <a:cubicBezTo>
                  <a:pt x="222265" y="305478"/>
                  <a:pt x="221593" y="308608"/>
                  <a:pt x="221071" y="311813"/>
                </a:cubicBezTo>
                <a:cubicBezTo>
                  <a:pt x="220475" y="315315"/>
                  <a:pt x="219878" y="318817"/>
                  <a:pt x="219430" y="322245"/>
                </a:cubicBezTo>
                <a:cubicBezTo>
                  <a:pt x="218983" y="325152"/>
                  <a:pt x="218610" y="328058"/>
                  <a:pt x="218237" y="330964"/>
                </a:cubicBezTo>
                <a:cubicBezTo>
                  <a:pt x="217789" y="334914"/>
                  <a:pt x="217342" y="338938"/>
                  <a:pt x="216969" y="342887"/>
                </a:cubicBezTo>
                <a:cubicBezTo>
                  <a:pt x="216521" y="347135"/>
                  <a:pt x="216148" y="351383"/>
                  <a:pt x="215776" y="355630"/>
                </a:cubicBezTo>
                <a:cubicBezTo>
                  <a:pt x="215477" y="360101"/>
                  <a:pt x="215179" y="364647"/>
                  <a:pt x="214880" y="369193"/>
                </a:cubicBezTo>
                <a:cubicBezTo>
                  <a:pt x="214508" y="376049"/>
                  <a:pt x="208615" y="381265"/>
                  <a:pt x="201753" y="380818"/>
                </a:cubicBezTo>
                <a:cubicBezTo>
                  <a:pt x="194891" y="380445"/>
                  <a:pt x="189670" y="374558"/>
                  <a:pt x="190117" y="367702"/>
                </a:cubicBezTo>
                <a:cubicBezTo>
                  <a:pt x="190490" y="361517"/>
                  <a:pt x="190863" y="355332"/>
                  <a:pt x="191385" y="349221"/>
                </a:cubicBezTo>
                <a:cubicBezTo>
                  <a:pt x="191684" y="346241"/>
                  <a:pt x="191908" y="343334"/>
                  <a:pt x="192206" y="340428"/>
                </a:cubicBezTo>
                <a:cubicBezTo>
                  <a:pt x="192504" y="337596"/>
                  <a:pt x="192803" y="334839"/>
                  <a:pt x="193101" y="332007"/>
                </a:cubicBezTo>
                <a:cubicBezTo>
                  <a:pt x="193399" y="329325"/>
                  <a:pt x="193772" y="326642"/>
                  <a:pt x="194071" y="323959"/>
                </a:cubicBezTo>
                <a:cubicBezTo>
                  <a:pt x="194294" y="322171"/>
                  <a:pt x="194593" y="320457"/>
                  <a:pt x="194816" y="318743"/>
                </a:cubicBezTo>
                <a:cubicBezTo>
                  <a:pt x="195189" y="316209"/>
                  <a:pt x="195562" y="313750"/>
                  <a:pt x="196010" y="311216"/>
                </a:cubicBezTo>
                <a:cubicBezTo>
                  <a:pt x="196383" y="308832"/>
                  <a:pt x="196756" y="306447"/>
                  <a:pt x="197203" y="303988"/>
                </a:cubicBezTo>
                <a:cubicBezTo>
                  <a:pt x="197651" y="301752"/>
                  <a:pt x="198098" y="299442"/>
                  <a:pt x="198620" y="297132"/>
                </a:cubicBezTo>
                <a:cubicBezTo>
                  <a:pt x="199068" y="294971"/>
                  <a:pt x="199515" y="292810"/>
                  <a:pt x="200038" y="290574"/>
                </a:cubicBezTo>
                <a:cubicBezTo>
                  <a:pt x="200560" y="288488"/>
                  <a:pt x="201082" y="286476"/>
                  <a:pt x="201604" y="284389"/>
                </a:cubicBezTo>
                <a:cubicBezTo>
                  <a:pt x="202126" y="282377"/>
                  <a:pt x="202723" y="280440"/>
                  <a:pt x="203319" y="278502"/>
                </a:cubicBezTo>
                <a:cubicBezTo>
                  <a:pt x="203916" y="276565"/>
                  <a:pt x="204513" y="274702"/>
                  <a:pt x="205110" y="272839"/>
                </a:cubicBezTo>
                <a:cubicBezTo>
                  <a:pt x="205706" y="271125"/>
                  <a:pt x="206378" y="269336"/>
                  <a:pt x="207049" y="267548"/>
                </a:cubicBezTo>
                <a:cubicBezTo>
                  <a:pt x="207720" y="265908"/>
                  <a:pt x="208391" y="264269"/>
                  <a:pt x="209137" y="262629"/>
                </a:cubicBezTo>
                <a:cubicBezTo>
                  <a:pt x="209809" y="260990"/>
                  <a:pt x="210554" y="259425"/>
                  <a:pt x="211300" y="257935"/>
                </a:cubicBezTo>
                <a:cubicBezTo>
                  <a:pt x="211673" y="257190"/>
                  <a:pt x="212046" y="256519"/>
                  <a:pt x="212419" y="255848"/>
                </a:cubicBezTo>
                <a:cubicBezTo>
                  <a:pt x="212643" y="255401"/>
                  <a:pt x="212941" y="254879"/>
                  <a:pt x="213240" y="254358"/>
                </a:cubicBezTo>
                <a:cubicBezTo>
                  <a:pt x="211524" y="254060"/>
                  <a:pt x="209809" y="253762"/>
                  <a:pt x="208093" y="253538"/>
                </a:cubicBezTo>
                <a:cubicBezTo>
                  <a:pt x="204214" y="252942"/>
                  <a:pt x="200336" y="252495"/>
                  <a:pt x="196383" y="252197"/>
                </a:cubicBezTo>
                <a:cubicBezTo>
                  <a:pt x="192504" y="251973"/>
                  <a:pt x="188551" y="251824"/>
                  <a:pt x="184673" y="251824"/>
                </a:cubicBezTo>
                <a:cubicBezTo>
                  <a:pt x="180794" y="251824"/>
                  <a:pt x="176841" y="251899"/>
                  <a:pt x="172962" y="252197"/>
                </a:cubicBezTo>
                <a:cubicBezTo>
                  <a:pt x="169009" y="252495"/>
                  <a:pt x="165131" y="252942"/>
                  <a:pt x="161252" y="253538"/>
                </a:cubicBezTo>
                <a:cubicBezTo>
                  <a:pt x="159537" y="253762"/>
                  <a:pt x="157821" y="254060"/>
                  <a:pt x="156106" y="254358"/>
                </a:cubicBezTo>
                <a:cubicBezTo>
                  <a:pt x="156404" y="254879"/>
                  <a:pt x="156702" y="255401"/>
                  <a:pt x="157001" y="255848"/>
                </a:cubicBezTo>
                <a:cubicBezTo>
                  <a:pt x="157299" y="256519"/>
                  <a:pt x="157672" y="257190"/>
                  <a:pt x="158045" y="257935"/>
                </a:cubicBezTo>
                <a:cubicBezTo>
                  <a:pt x="158791" y="259425"/>
                  <a:pt x="159537" y="260990"/>
                  <a:pt x="160208" y="262629"/>
                </a:cubicBezTo>
                <a:cubicBezTo>
                  <a:pt x="160954" y="264269"/>
                  <a:pt x="161625" y="265908"/>
                  <a:pt x="162296" y="267548"/>
                </a:cubicBezTo>
                <a:cubicBezTo>
                  <a:pt x="162968" y="269336"/>
                  <a:pt x="163639" y="271125"/>
                  <a:pt x="164236" y="272839"/>
                </a:cubicBezTo>
                <a:cubicBezTo>
                  <a:pt x="164832" y="274702"/>
                  <a:pt x="165429" y="276565"/>
                  <a:pt x="166026" y="278502"/>
                </a:cubicBezTo>
                <a:cubicBezTo>
                  <a:pt x="166622" y="280440"/>
                  <a:pt x="167219" y="282377"/>
                  <a:pt x="167741" y="284389"/>
                </a:cubicBezTo>
                <a:cubicBezTo>
                  <a:pt x="168263" y="286476"/>
                  <a:pt x="168785" y="288488"/>
                  <a:pt x="169308" y="290574"/>
                </a:cubicBezTo>
                <a:cubicBezTo>
                  <a:pt x="169830" y="292810"/>
                  <a:pt x="170277" y="294971"/>
                  <a:pt x="170725" y="297132"/>
                </a:cubicBezTo>
                <a:cubicBezTo>
                  <a:pt x="171247" y="299442"/>
                  <a:pt x="171694" y="301752"/>
                  <a:pt x="172142" y="303988"/>
                </a:cubicBezTo>
                <a:cubicBezTo>
                  <a:pt x="172589" y="306447"/>
                  <a:pt x="172962" y="308832"/>
                  <a:pt x="173410" y="311216"/>
                </a:cubicBezTo>
                <a:cubicBezTo>
                  <a:pt x="173783" y="313750"/>
                  <a:pt x="174156" y="316209"/>
                  <a:pt x="174529" y="318743"/>
                </a:cubicBezTo>
                <a:cubicBezTo>
                  <a:pt x="175200" y="323140"/>
                  <a:pt x="175722" y="327611"/>
                  <a:pt x="176244" y="332007"/>
                </a:cubicBezTo>
                <a:cubicBezTo>
                  <a:pt x="176915" y="337745"/>
                  <a:pt x="177438" y="343483"/>
                  <a:pt x="177960" y="349221"/>
                </a:cubicBezTo>
                <a:cubicBezTo>
                  <a:pt x="178482" y="355332"/>
                  <a:pt x="178929" y="361517"/>
                  <a:pt x="179228" y="367702"/>
                </a:cubicBezTo>
                <a:cubicBezTo>
                  <a:pt x="179675" y="374558"/>
                  <a:pt x="174454" y="380445"/>
                  <a:pt x="167592" y="380818"/>
                </a:cubicBezTo>
                <a:cubicBezTo>
                  <a:pt x="160730" y="381265"/>
                  <a:pt x="154838" y="376049"/>
                  <a:pt x="154465" y="369193"/>
                </a:cubicBezTo>
                <a:cubicBezTo>
                  <a:pt x="154166" y="364647"/>
                  <a:pt x="153868" y="360101"/>
                  <a:pt x="153570" y="355630"/>
                </a:cubicBezTo>
                <a:cubicBezTo>
                  <a:pt x="153197" y="351383"/>
                  <a:pt x="152824" y="347135"/>
                  <a:pt x="152451" y="342887"/>
                </a:cubicBezTo>
                <a:cubicBezTo>
                  <a:pt x="152003" y="338938"/>
                  <a:pt x="151556" y="334914"/>
                  <a:pt x="151108" y="330964"/>
                </a:cubicBezTo>
                <a:cubicBezTo>
                  <a:pt x="150735" y="328058"/>
                  <a:pt x="150362" y="325152"/>
                  <a:pt x="149915" y="322245"/>
                </a:cubicBezTo>
                <a:cubicBezTo>
                  <a:pt x="149467" y="318817"/>
                  <a:pt x="148871" y="315315"/>
                  <a:pt x="148274" y="311813"/>
                </a:cubicBezTo>
                <a:cubicBezTo>
                  <a:pt x="147752" y="308608"/>
                  <a:pt x="147080" y="305404"/>
                  <a:pt x="146409" y="302274"/>
                </a:cubicBezTo>
                <a:cubicBezTo>
                  <a:pt x="145812" y="299368"/>
                  <a:pt x="145141" y="296387"/>
                  <a:pt x="144395" y="293555"/>
                </a:cubicBezTo>
                <a:cubicBezTo>
                  <a:pt x="143799" y="290872"/>
                  <a:pt x="143053" y="288264"/>
                  <a:pt x="142232" y="285656"/>
                </a:cubicBezTo>
                <a:cubicBezTo>
                  <a:pt x="141859" y="284464"/>
                  <a:pt x="141486" y="283271"/>
                  <a:pt x="141113" y="282079"/>
                </a:cubicBezTo>
                <a:cubicBezTo>
                  <a:pt x="140741" y="280961"/>
                  <a:pt x="140368" y="279844"/>
                  <a:pt x="139920" y="278726"/>
                </a:cubicBezTo>
                <a:cubicBezTo>
                  <a:pt x="139547" y="277608"/>
                  <a:pt x="139174" y="276565"/>
                  <a:pt x="138727" y="275521"/>
                </a:cubicBezTo>
                <a:cubicBezTo>
                  <a:pt x="138354" y="274553"/>
                  <a:pt x="137906" y="273584"/>
                  <a:pt x="137533" y="272615"/>
                </a:cubicBezTo>
                <a:cubicBezTo>
                  <a:pt x="137086" y="271721"/>
                  <a:pt x="136713" y="270827"/>
                  <a:pt x="136265" y="269932"/>
                </a:cubicBezTo>
                <a:cubicBezTo>
                  <a:pt x="135892" y="269187"/>
                  <a:pt x="135519" y="268442"/>
                  <a:pt x="135146" y="267697"/>
                </a:cubicBezTo>
                <a:cubicBezTo>
                  <a:pt x="134699" y="266952"/>
                  <a:pt x="134326" y="266206"/>
                  <a:pt x="133878" y="265461"/>
                </a:cubicBezTo>
                <a:cubicBezTo>
                  <a:pt x="133431" y="264791"/>
                  <a:pt x="133058" y="264120"/>
                  <a:pt x="132611" y="263449"/>
                </a:cubicBezTo>
                <a:cubicBezTo>
                  <a:pt x="132163" y="262779"/>
                  <a:pt x="131790" y="262182"/>
                  <a:pt x="131343" y="261586"/>
                </a:cubicBezTo>
                <a:cubicBezTo>
                  <a:pt x="130895" y="261065"/>
                  <a:pt x="130522" y="260543"/>
                  <a:pt x="130075" y="260021"/>
                </a:cubicBezTo>
                <a:cubicBezTo>
                  <a:pt x="129702" y="259574"/>
                  <a:pt x="129254" y="259127"/>
                  <a:pt x="128881" y="258680"/>
                </a:cubicBezTo>
                <a:cubicBezTo>
                  <a:pt x="128508" y="258307"/>
                  <a:pt x="128061" y="257935"/>
                  <a:pt x="127688" y="257562"/>
                </a:cubicBezTo>
                <a:cubicBezTo>
                  <a:pt x="127315" y="257190"/>
                  <a:pt x="126942" y="256891"/>
                  <a:pt x="126569" y="256593"/>
                </a:cubicBezTo>
                <a:cubicBezTo>
                  <a:pt x="118588" y="250408"/>
                  <a:pt x="120975" y="237740"/>
                  <a:pt x="130671" y="234908"/>
                </a:cubicBezTo>
                <a:cubicBezTo>
                  <a:pt x="135146" y="233567"/>
                  <a:pt x="139622" y="232449"/>
                  <a:pt x="144097" y="231406"/>
                </a:cubicBezTo>
                <a:cubicBezTo>
                  <a:pt x="148572" y="230437"/>
                  <a:pt x="153122" y="229617"/>
                  <a:pt x="157597" y="228947"/>
                </a:cubicBezTo>
                <a:cubicBezTo>
                  <a:pt x="162147" y="228276"/>
                  <a:pt x="166622" y="227829"/>
                  <a:pt x="171172" y="227456"/>
                </a:cubicBezTo>
                <a:cubicBezTo>
                  <a:pt x="175647" y="227158"/>
                  <a:pt x="180123" y="227009"/>
                  <a:pt x="184673" y="227009"/>
                </a:cubicBezTo>
                <a:close/>
                <a:moveTo>
                  <a:pt x="184638" y="0"/>
                </a:moveTo>
                <a:cubicBezTo>
                  <a:pt x="244994" y="0"/>
                  <a:pt x="301546" y="29424"/>
                  <a:pt x="336088" y="78887"/>
                </a:cubicBezTo>
                <a:cubicBezTo>
                  <a:pt x="370631" y="128350"/>
                  <a:pt x="378763" y="191444"/>
                  <a:pt x="357873" y="248058"/>
                </a:cubicBezTo>
                <a:cubicBezTo>
                  <a:pt x="336461" y="306087"/>
                  <a:pt x="272822" y="336703"/>
                  <a:pt x="262900" y="410227"/>
                </a:cubicBezTo>
                <a:cubicBezTo>
                  <a:pt x="266555" y="409259"/>
                  <a:pt x="270286" y="408365"/>
                  <a:pt x="273941" y="407471"/>
                </a:cubicBezTo>
                <a:cubicBezTo>
                  <a:pt x="280581" y="405757"/>
                  <a:pt x="287370" y="409855"/>
                  <a:pt x="289012" y="416484"/>
                </a:cubicBezTo>
                <a:cubicBezTo>
                  <a:pt x="290653" y="423114"/>
                  <a:pt x="286624" y="429893"/>
                  <a:pt x="279984" y="431532"/>
                </a:cubicBezTo>
                <a:cubicBezTo>
                  <a:pt x="218434" y="446877"/>
                  <a:pt x="156884" y="462222"/>
                  <a:pt x="95334" y="477642"/>
                </a:cubicBezTo>
                <a:cubicBezTo>
                  <a:pt x="88694" y="479281"/>
                  <a:pt x="81905" y="475258"/>
                  <a:pt x="80263" y="468554"/>
                </a:cubicBezTo>
                <a:cubicBezTo>
                  <a:pt x="78622" y="461924"/>
                  <a:pt x="82651" y="455220"/>
                  <a:pt x="89291" y="453507"/>
                </a:cubicBezTo>
                <a:cubicBezTo>
                  <a:pt x="139575" y="440992"/>
                  <a:pt x="189860" y="428403"/>
                  <a:pt x="240145" y="415888"/>
                </a:cubicBezTo>
                <a:cubicBezTo>
                  <a:pt x="238354" y="413132"/>
                  <a:pt x="237757" y="410599"/>
                  <a:pt x="238205" y="407396"/>
                </a:cubicBezTo>
                <a:cubicBezTo>
                  <a:pt x="238876" y="402182"/>
                  <a:pt x="239772" y="397116"/>
                  <a:pt x="240965" y="392051"/>
                </a:cubicBezTo>
                <a:cubicBezTo>
                  <a:pt x="242084" y="387134"/>
                  <a:pt x="243427" y="382367"/>
                  <a:pt x="245069" y="377674"/>
                </a:cubicBezTo>
                <a:cubicBezTo>
                  <a:pt x="246561" y="373130"/>
                  <a:pt x="248277" y="368660"/>
                  <a:pt x="250216" y="364265"/>
                </a:cubicBezTo>
                <a:cubicBezTo>
                  <a:pt x="252007" y="360019"/>
                  <a:pt x="254021" y="355848"/>
                  <a:pt x="256185" y="351751"/>
                </a:cubicBezTo>
                <a:cubicBezTo>
                  <a:pt x="258274" y="347877"/>
                  <a:pt x="260587" y="344004"/>
                  <a:pt x="262900" y="340205"/>
                </a:cubicBezTo>
                <a:cubicBezTo>
                  <a:pt x="265212" y="336554"/>
                  <a:pt x="267600" y="332979"/>
                  <a:pt x="270062" y="329403"/>
                </a:cubicBezTo>
                <a:cubicBezTo>
                  <a:pt x="272449" y="325977"/>
                  <a:pt x="274986" y="322624"/>
                  <a:pt x="277522" y="319347"/>
                </a:cubicBezTo>
                <a:cubicBezTo>
                  <a:pt x="279984" y="316069"/>
                  <a:pt x="282521" y="312941"/>
                  <a:pt x="285058" y="309812"/>
                </a:cubicBezTo>
                <a:cubicBezTo>
                  <a:pt x="287594" y="306758"/>
                  <a:pt x="290056" y="303704"/>
                  <a:pt x="292593" y="300724"/>
                </a:cubicBezTo>
                <a:cubicBezTo>
                  <a:pt x="294906" y="297968"/>
                  <a:pt x="297218" y="295211"/>
                  <a:pt x="299531" y="292530"/>
                </a:cubicBezTo>
                <a:cubicBezTo>
                  <a:pt x="300725" y="291114"/>
                  <a:pt x="301919" y="289699"/>
                  <a:pt x="303038" y="288284"/>
                </a:cubicBezTo>
                <a:cubicBezTo>
                  <a:pt x="305351" y="285528"/>
                  <a:pt x="307663" y="282771"/>
                  <a:pt x="309827" y="279941"/>
                </a:cubicBezTo>
                <a:cubicBezTo>
                  <a:pt x="311990" y="277259"/>
                  <a:pt x="314079" y="274577"/>
                  <a:pt x="316168" y="271821"/>
                </a:cubicBezTo>
                <a:cubicBezTo>
                  <a:pt x="318108" y="269214"/>
                  <a:pt x="320048" y="266532"/>
                  <a:pt x="321838" y="263776"/>
                </a:cubicBezTo>
                <a:cubicBezTo>
                  <a:pt x="323554" y="261169"/>
                  <a:pt x="325270" y="258487"/>
                  <a:pt x="326837" y="255731"/>
                </a:cubicBezTo>
                <a:cubicBezTo>
                  <a:pt x="328329" y="253124"/>
                  <a:pt x="329747" y="250442"/>
                  <a:pt x="331090" y="247686"/>
                </a:cubicBezTo>
                <a:cubicBezTo>
                  <a:pt x="332358" y="245004"/>
                  <a:pt x="333552" y="242248"/>
                  <a:pt x="334596" y="239492"/>
                </a:cubicBezTo>
                <a:cubicBezTo>
                  <a:pt x="352651" y="190550"/>
                  <a:pt x="345563" y="135873"/>
                  <a:pt x="315721" y="93115"/>
                </a:cubicBezTo>
                <a:cubicBezTo>
                  <a:pt x="285804" y="50282"/>
                  <a:pt x="236862" y="24806"/>
                  <a:pt x="184638" y="24806"/>
                </a:cubicBezTo>
                <a:cubicBezTo>
                  <a:pt x="132413" y="24806"/>
                  <a:pt x="83471" y="50282"/>
                  <a:pt x="53554" y="93115"/>
                </a:cubicBezTo>
                <a:cubicBezTo>
                  <a:pt x="23712" y="135873"/>
                  <a:pt x="16624" y="190550"/>
                  <a:pt x="34679" y="239492"/>
                </a:cubicBezTo>
                <a:cubicBezTo>
                  <a:pt x="35425" y="241428"/>
                  <a:pt x="36246" y="243365"/>
                  <a:pt x="37066" y="245302"/>
                </a:cubicBezTo>
                <a:cubicBezTo>
                  <a:pt x="37962" y="247239"/>
                  <a:pt x="38857" y="249175"/>
                  <a:pt x="39827" y="251038"/>
                </a:cubicBezTo>
                <a:cubicBezTo>
                  <a:pt x="40871" y="252975"/>
                  <a:pt x="41916" y="254837"/>
                  <a:pt x="43035" y="256699"/>
                </a:cubicBezTo>
                <a:cubicBezTo>
                  <a:pt x="44154" y="258636"/>
                  <a:pt x="45273" y="260498"/>
                  <a:pt x="46541" y="262361"/>
                </a:cubicBezTo>
                <a:cubicBezTo>
                  <a:pt x="47810" y="264297"/>
                  <a:pt x="49078" y="266234"/>
                  <a:pt x="50421" y="268096"/>
                </a:cubicBezTo>
                <a:cubicBezTo>
                  <a:pt x="51241" y="269288"/>
                  <a:pt x="52062" y="270406"/>
                  <a:pt x="52957" y="271598"/>
                </a:cubicBezTo>
                <a:cubicBezTo>
                  <a:pt x="54375" y="273534"/>
                  <a:pt x="55867" y="275471"/>
                  <a:pt x="57359" y="277333"/>
                </a:cubicBezTo>
                <a:cubicBezTo>
                  <a:pt x="58851" y="279345"/>
                  <a:pt x="60418" y="281281"/>
                  <a:pt x="61985" y="283144"/>
                </a:cubicBezTo>
                <a:cubicBezTo>
                  <a:pt x="63626" y="285155"/>
                  <a:pt x="65267" y="287092"/>
                  <a:pt x="66909" y="289103"/>
                </a:cubicBezTo>
                <a:cubicBezTo>
                  <a:pt x="68774" y="291338"/>
                  <a:pt x="70714" y="293573"/>
                  <a:pt x="72579" y="295882"/>
                </a:cubicBezTo>
                <a:cubicBezTo>
                  <a:pt x="74593" y="298191"/>
                  <a:pt x="76608" y="300575"/>
                  <a:pt x="78547" y="302959"/>
                </a:cubicBezTo>
                <a:cubicBezTo>
                  <a:pt x="80338" y="305119"/>
                  <a:pt x="82128" y="307205"/>
                  <a:pt x="83844" y="309365"/>
                </a:cubicBezTo>
                <a:cubicBezTo>
                  <a:pt x="85635" y="311600"/>
                  <a:pt x="87425" y="313760"/>
                  <a:pt x="89216" y="315995"/>
                </a:cubicBezTo>
                <a:cubicBezTo>
                  <a:pt x="91007" y="318304"/>
                  <a:pt x="92797" y="320613"/>
                  <a:pt x="94513" y="322922"/>
                </a:cubicBezTo>
                <a:cubicBezTo>
                  <a:pt x="96304" y="325306"/>
                  <a:pt x="98020" y="327764"/>
                  <a:pt x="99736" y="330223"/>
                </a:cubicBezTo>
                <a:cubicBezTo>
                  <a:pt x="101526" y="332681"/>
                  <a:pt x="103167" y="335214"/>
                  <a:pt x="104883" y="337821"/>
                </a:cubicBezTo>
                <a:cubicBezTo>
                  <a:pt x="105928" y="339460"/>
                  <a:pt x="106898" y="341024"/>
                  <a:pt x="107868" y="342737"/>
                </a:cubicBezTo>
                <a:cubicBezTo>
                  <a:pt x="109509" y="345419"/>
                  <a:pt x="111076" y="348175"/>
                  <a:pt x="112642" y="350931"/>
                </a:cubicBezTo>
                <a:cubicBezTo>
                  <a:pt x="114135" y="353762"/>
                  <a:pt x="115627" y="356667"/>
                  <a:pt x="116970" y="359572"/>
                </a:cubicBezTo>
                <a:cubicBezTo>
                  <a:pt x="118387" y="362627"/>
                  <a:pt x="119730" y="365681"/>
                  <a:pt x="120998" y="368735"/>
                </a:cubicBezTo>
                <a:cubicBezTo>
                  <a:pt x="122267" y="371938"/>
                  <a:pt x="123386" y="375141"/>
                  <a:pt x="124505" y="378344"/>
                </a:cubicBezTo>
                <a:cubicBezTo>
                  <a:pt x="125549" y="381697"/>
                  <a:pt x="126519" y="385049"/>
                  <a:pt x="127415" y="388401"/>
                </a:cubicBezTo>
                <a:cubicBezTo>
                  <a:pt x="129131" y="395031"/>
                  <a:pt x="125102" y="401809"/>
                  <a:pt x="118462" y="403523"/>
                </a:cubicBezTo>
                <a:cubicBezTo>
                  <a:pt x="111822" y="405236"/>
                  <a:pt x="105033" y="401213"/>
                  <a:pt x="103391" y="394584"/>
                </a:cubicBezTo>
                <a:cubicBezTo>
                  <a:pt x="87276" y="332085"/>
                  <a:pt x="31247" y="301767"/>
                  <a:pt x="11402" y="248058"/>
                </a:cubicBezTo>
                <a:cubicBezTo>
                  <a:pt x="-9488" y="191444"/>
                  <a:pt x="-1356" y="128350"/>
                  <a:pt x="33187" y="78887"/>
                </a:cubicBezTo>
                <a:cubicBezTo>
                  <a:pt x="67729" y="29424"/>
                  <a:pt x="124281" y="0"/>
                  <a:pt x="184638" y="0"/>
                </a:cubicBez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8503615" y="4081478"/>
            <a:ext cx="334477" cy="307945"/>
          </a:xfrm>
          <a:custGeom>
            <a:rect l="l" t="t" r="r" b="b"/>
            <a:pathLst>
              <a:path w="580" h="535">
                <a:moveTo>
                  <a:pt x="164" y="525"/>
                </a:moveTo>
                <a:cubicBezTo>
                  <a:pt x="172" y="534"/>
                  <a:pt x="186" y="535"/>
                  <a:pt x="196" y="526"/>
                </a:cubicBezTo>
                <a:lnTo>
                  <a:pt x="570" y="187"/>
                </a:lnTo>
                <a:cubicBezTo>
                  <a:pt x="579" y="179"/>
                  <a:pt x="580" y="165"/>
                  <a:pt x="572" y="155"/>
                </a:cubicBezTo>
                <a:lnTo>
                  <a:pt x="475" y="49"/>
                </a:lnTo>
                <a:cubicBezTo>
                  <a:pt x="466" y="39"/>
                  <a:pt x="452" y="39"/>
                  <a:pt x="443" y="47"/>
                </a:cubicBezTo>
                <a:lnTo>
                  <a:pt x="124" y="335"/>
                </a:lnTo>
                <a:cubicBezTo>
                  <a:pt x="115" y="344"/>
                  <a:pt x="114" y="358"/>
                  <a:pt x="123" y="367"/>
                </a:cubicBezTo>
                <a:lnTo>
                  <a:pt x="175" y="425"/>
                </a:lnTo>
                <a:cubicBezTo>
                  <a:pt x="183" y="434"/>
                  <a:pt x="198" y="435"/>
                  <a:pt x="207" y="426"/>
                </a:cubicBezTo>
                <a:lnTo>
                  <a:pt x="341" y="305"/>
                </a:lnTo>
                <a:cubicBezTo>
                  <a:pt x="350" y="297"/>
                  <a:pt x="351" y="282"/>
                  <a:pt x="343" y="273"/>
                </a:cubicBezTo>
                <a:lnTo>
                  <a:pt x="327" y="256"/>
                </a:lnTo>
                <a:lnTo>
                  <a:pt x="193" y="378"/>
                </a:lnTo>
                <a:lnTo>
                  <a:pt x="172" y="354"/>
                </a:lnTo>
                <a:lnTo>
                  <a:pt x="457" y="96"/>
                </a:lnTo>
                <a:lnTo>
                  <a:pt x="523" y="169"/>
                </a:lnTo>
                <a:lnTo>
                  <a:pt x="182" y="478"/>
                </a:lnTo>
                <a:lnTo>
                  <a:pt x="58" y="340"/>
                </a:lnTo>
                <a:lnTo>
                  <a:pt x="404" y="26"/>
                </a:lnTo>
                <a:lnTo>
                  <a:pt x="389" y="10"/>
                </a:lnTo>
                <a:cubicBezTo>
                  <a:pt x="380" y="0"/>
                  <a:pt x="366" y="0"/>
                  <a:pt x="357" y="8"/>
                </a:cubicBezTo>
                <a:lnTo>
                  <a:pt x="10" y="322"/>
                </a:lnTo>
                <a:cubicBezTo>
                  <a:pt x="1" y="330"/>
                  <a:pt x="0" y="344"/>
                  <a:pt x="9" y="354"/>
                </a:cubicBezTo>
                <a:lnTo>
                  <a:pt x="164" y="525"/>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406414" y="2422663"/>
            <a:ext cx="2708275" cy="138303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确保病房仪器设备的正常运行，提高医疗质量和安全。</a:t>
            </a:r>
            <a:endParaRPr lang="en-US" sz="1100"/>
          </a:p>
        </p:txBody>
      </p:sp>
      <p:sp>
        <p:nvSpPr>
          <p:cNvPr id="8" name="AutoShape 8"/>
          <p:cNvSpPr/>
          <p:nvPr/>
        </p:nvSpPr>
        <p:spPr>
          <a:xfrm>
            <a:off x="8901714" y="1901965"/>
            <a:ext cx="2084387" cy="460375"/>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alpha val="100000"/>
                  </a:schemeClr>
                </a:solidFill>
                <a:latin typeface="Microsoft Yahei"/>
                <a:ea typeface="Microsoft Yahei"/>
                <a:cs typeface="Microsoft Yahei"/>
              </a:rPr>
              <a:t>目的</a:t>
            </a:r>
            <a:endParaRPr lang="en-US" sz="1100"/>
          </a:p>
        </p:txBody>
      </p:sp>
      <p:sp>
        <p:nvSpPr>
          <p:cNvPr id="9" name="AutoShape 9"/>
          <p:cNvSpPr/>
          <p:nvPr/>
        </p:nvSpPr>
        <p:spPr>
          <a:xfrm>
            <a:off x="8406414" y="4525963"/>
            <a:ext cx="2708275" cy="138303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随着医疗技术的不断发展，病房仪器设备日益多样化、复杂化，管理难度加大。</a:t>
            </a:r>
            <a:endParaRPr lang="en-US" sz="1100"/>
          </a:p>
        </p:txBody>
      </p:sp>
      <p:sp>
        <p:nvSpPr>
          <p:cNvPr id="10" name="AutoShape 10"/>
          <p:cNvSpPr/>
          <p:nvPr/>
        </p:nvSpPr>
        <p:spPr>
          <a:xfrm>
            <a:off x="8901714" y="4005263"/>
            <a:ext cx="2084387" cy="460375"/>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alpha val="100000"/>
                  </a:schemeClr>
                </a:solidFill>
                <a:latin typeface="Microsoft Yahei"/>
                <a:ea typeface="Microsoft Yahei"/>
                <a:cs typeface="Microsoft Yahei"/>
              </a:rPr>
              <a:t>背景</a:t>
            </a:r>
            <a:endParaRPr lang="en-US" sz="1100"/>
          </a:p>
        </p:txBody>
      </p:sp>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目的和背景</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mt="70000"/>
          </a:blip>
          <a:srcRect l="16675" r="16675"/>
          <a:stretch>
            <a:fillRect/>
          </a:stretch>
        </p:blipFill>
        <p:spPr>
          <a:xfrm>
            <a:off x="939482" y="1415327"/>
            <a:ext cx="4843295" cy="4843295"/>
          </a:xfrm>
          <a:prstGeom prst="roundRect">
            <a:avLst/>
          </a:prstGeom>
        </p:spPr>
      </p:pic>
      <p:sp>
        <p:nvSpPr>
          <p:cNvPr id="3" name="TextBox 3"/>
          <p:cNvSpPr txBox="1"/>
          <p:nvPr/>
        </p:nvSpPr>
        <p:spPr>
          <a:xfrm>
            <a:off x="6261748" y="2005888"/>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及时发现仪器设备的故障、隐患和问题，确保医疗工作的正常进行。</a:t>
            </a:r>
          </a:p>
        </p:txBody>
      </p:sp>
      <p:sp>
        <p:nvSpPr>
          <p:cNvPr id="4" name="TextBox 4"/>
          <p:cNvSpPr txBox="1"/>
          <p:nvPr/>
        </p:nvSpPr>
        <p:spPr>
          <a:xfrm>
            <a:off x="6261748" y="1352723"/>
            <a:ext cx="4638675"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重要性</a:t>
            </a:r>
          </a:p>
        </p:txBody>
      </p:sp>
      <p:sp>
        <p:nvSpPr>
          <p:cNvPr id="5" name="TextBox 5"/>
          <p:cNvSpPr txBox="1"/>
          <p:nvPr/>
        </p:nvSpPr>
        <p:spPr>
          <a:xfrm>
            <a:off x="6261748" y="4499375"/>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提高医护人员的设备操作和管理水平，增强医院的整体竞争力。</a:t>
            </a:r>
          </a:p>
        </p:txBody>
      </p:sp>
      <p:sp>
        <p:nvSpPr>
          <p:cNvPr id="6" name="TextBox 6"/>
          <p:cNvSpPr txBox="1"/>
          <p:nvPr/>
        </p:nvSpPr>
        <p:spPr>
          <a:xfrm>
            <a:off x="6261748" y="3870593"/>
            <a:ext cx="5124450"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意义</a:t>
            </a:r>
          </a:p>
        </p:txBody>
      </p:sp>
      <p:grpSp>
        <p:nvGrpSpPr>
          <p:cNvPr id="7" name="Group 7"/>
          <p:cNvGrpSpPr/>
          <p:nvPr/>
        </p:nvGrpSpPr>
        <p:grpSpPr>
          <a:xfrm>
            <a:off x="454963" y="93878"/>
            <a:ext cx="10641129" cy="914400"/>
            <a:chOff x="454963" y="93878"/>
            <a:chExt cx="10641129" cy="914400"/>
          </a:xfrm>
        </p:grpSpPr>
        <p:sp>
          <p:nvSpPr>
            <p:cNvPr id="8" name="AutoShape 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TextBox 2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查房的重要性和意义</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534669" y="3368650"/>
            <a:ext cx="9122662"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3825" b="1">
                <a:solidFill>
                  <a:schemeClr val="accent1">
                    <a:alpha val="100000"/>
                  </a:schemeClr>
                </a:solidFill>
                <a:latin typeface="Microsoft Yahei"/>
                <a:ea typeface="Microsoft Yahei"/>
                <a:cs typeface="Microsoft Yahei"/>
              </a:rPr>
              <a:t>病房仪器设备管理现状</a:t>
            </a:r>
          </a:p>
        </p:txBody>
      </p:sp>
      <p:sp>
        <p:nvSpPr>
          <p:cNvPr id="3" name="AutoShape 3"/>
          <p:cNvSpPr/>
          <p:nvPr/>
        </p:nvSpPr>
        <p:spPr>
          <a:xfrm>
            <a:off x="530711" y="774551"/>
            <a:ext cx="493417" cy="493417"/>
          </a:xfrm>
          <a:prstGeom prst="ellipse">
            <a:avLst/>
          </a:prstGeom>
          <a:gradFill>
            <a:gsLst>
              <a:gs pos="0">
                <a:schemeClr val="accent1">
                  <a:alpha val="20000"/>
                  <a:lumMod val="20000"/>
                  <a:lumOff val="80000"/>
                </a:schemeClr>
              </a:gs>
              <a:gs pos="100000">
                <a:schemeClr val="accent2">
                  <a:alpha val="20000"/>
                  <a:lumMod val="20000"/>
                  <a:lumOff val="8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10591670" y="5593080"/>
            <a:ext cx="689835" cy="689835"/>
          </a:xfrm>
          <a:prstGeom prst="ellipse">
            <a:avLst/>
          </a:prstGeom>
          <a:gradFill>
            <a:gsLst>
              <a:gs pos="0">
                <a:schemeClr val="accent1">
                  <a:alpha val="20000"/>
                  <a:lumMod val="20000"/>
                  <a:lumOff val="80000"/>
                </a:schemeClr>
              </a:gs>
              <a:gs pos="100000">
                <a:schemeClr val="accent2">
                  <a:alpha val="20000"/>
                  <a:lumMod val="20000"/>
                  <a:lumOff val="8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957538" y="1814132"/>
            <a:ext cx="2276924" cy="3364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spcBef>
                <a:spcPts val="450"/>
              </a:spcBef>
            </a:pPr>
            <a:r>
              <a:rPr lang="en-US" sz="1500" b="1">
                <a:solidFill>
                  <a:schemeClr val="accent1">
                    <a:lumMod val="60000"/>
                    <a:lumOff val="40000"/>
                    <a:alpha val="100000"/>
                  </a:schemeClr>
                </a:solidFill>
                <a:latin typeface="Microsoft Yahei"/>
                <a:ea typeface="Microsoft Yahei"/>
                <a:cs typeface="Microsoft Yahei"/>
              </a:rPr>
              <a:t>CATALOGUE</a:t>
            </a:r>
          </a:p>
        </p:txBody>
      </p:sp>
      <p:sp>
        <p:nvSpPr>
          <p:cNvPr id="6" name="TextBox 6"/>
          <p:cNvSpPr txBox="1"/>
          <p:nvPr/>
        </p:nvSpPr>
        <p:spPr>
          <a:xfrm>
            <a:off x="2710445" y="331660"/>
            <a:ext cx="6771110" cy="148247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0000"/>
              </a:lnSpc>
            </a:pPr>
            <a:r>
              <a:rPr lang="en-US" sz="7650" b="1">
                <a:solidFill>
                  <a:srgbClr val="FFFFFF">
                    <a:alpha val="100000"/>
                  </a:srgbClr>
                </a:solidFill>
                <a:latin typeface="Microsoft Yahei"/>
                <a:ea typeface="Microsoft Yahei"/>
                <a:cs typeface="Microsoft Yahei"/>
              </a:rPr>
              <a:t>02</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TextBox 2"/>
          <p:cNvSpPr txBox="1"/>
          <p:nvPr/>
        </p:nvSpPr>
        <p:spPr>
          <a:xfrm>
            <a:off x="763829" y="1414808"/>
            <a:ext cx="673417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总结词</a:t>
            </a:r>
          </a:p>
        </p:txBody>
      </p:sp>
      <p:sp>
        <p:nvSpPr>
          <p:cNvPr id="3" name="TextBox 3"/>
          <p:cNvSpPr txBox="1"/>
          <p:nvPr/>
        </p:nvSpPr>
        <p:spPr>
          <a:xfrm>
            <a:off x="763829" y="2093647"/>
            <a:ext cx="67341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种类多样，数量庞大</a:t>
            </a:r>
          </a:p>
        </p:txBody>
      </p:sp>
      <p:sp>
        <p:nvSpPr>
          <p:cNvPr id="4" name="TextBox 4"/>
          <p:cNvSpPr txBox="1"/>
          <p:nvPr/>
        </p:nvSpPr>
        <p:spPr>
          <a:xfrm>
            <a:off x="689593" y="3949139"/>
            <a:ext cx="652462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详细描述</a:t>
            </a:r>
          </a:p>
        </p:txBody>
      </p:sp>
      <p:sp>
        <p:nvSpPr>
          <p:cNvPr id="5" name="TextBox 5"/>
          <p:cNvSpPr txBox="1"/>
          <p:nvPr/>
        </p:nvSpPr>
        <p:spPr>
          <a:xfrm>
            <a:off x="689593" y="4645945"/>
            <a:ext cx="68103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目前病房中使用的仪器设备种类繁多，包括监护仪、呼吸机、输液泵、心电图机等，每种设备都有其独特的功能和用途。同时，由于医院规模和服务需求的不断扩大，仪器设备的数量也在不断增加。</a:t>
            </a:r>
          </a:p>
        </p:txBody>
      </p:sp>
      <p:sp>
        <p:nvSpPr>
          <p:cNvPr id="6" name="AutoShape 6"/>
          <p:cNvSpPr/>
          <p:nvPr/>
        </p:nvSpPr>
        <p:spPr>
          <a:xfrm>
            <a:off x="88440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3149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51424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1585874" y="6029346"/>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pic>
        <p:nvPicPr>
          <p:cNvPr id="10" name="Picture 10"/>
          <p:cNvPicPr>
            <a:picLocks noChangeAspect="1"/>
          </p:cNvPicPr>
          <p:nvPr/>
        </p:nvPicPr>
        <p:blipFill>
          <a:blip r:embed="rId2">
            <a:alphaModFix amt="70000"/>
          </a:blip>
          <a:srcRect l="12500" r="12500"/>
          <a:stretch>
            <a:fillRect/>
          </a:stretch>
        </p:blipFill>
        <p:spPr>
          <a:xfrm>
            <a:off x="7803289" y="1299241"/>
            <a:ext cx="3679824" cy="4906431"/>
          </a:xfrm>
          <a:prstGeom prst="rect">
            <a:avLst/>
          </a:prstGeom>
        </p:spPr>
      </p:pic>
      <p:sp>
        <p:nvSpPr>
          <p:cNvPr id="11" name="AutoShape 11"/>
          <p:cNvSpPr/>
          <p:nvPr/>
        </p:nvSpPr>
        <p:spPr>
          <a:xfrm>
            <a:off x="852680" y="3629459"/>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482520"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4" name="Connector 14"/>
          <p:cNvCxnSpPr/>
          <p:nvPr/>
        </p:nvCxnSpPr>
        <p:spPr>
          <a:xfrm>
            <a:off x="1554148" y="3703689"/>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仪器设备的种类和数量</a:t>
              </a:r>
            </a:p>
          </p:txBody>
        </p:sp>
      </p:gr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Freeform 2"/>
          <p:cNvSpPr/>
          <p:nvPr/>
        </p:nvSpPr>
        <p:spPr>
          <a:xfrm>
            <a:off x="4073227" y="1168478"/>
            <a:ext cx="455409" cy="206922"/>
          </a:xfrm>
          <a:custGeom>
            <a:rect l="l" t="t" r="r" b="b"/>
            <a:pathLst>
              <a:path w="1905000" h="1905000">
                <a:moveTo>
                  <a:pt x="0" y="0"/>
                </a:moveTo>
                <a:lnTo>
                  <a:pt x="1428750" y="0"/>
                </a:lnTo>
                <a:lnTo>
                  <a:pt x="1905000" y="1905000"/>
                </a:lnTo>
                <a:lnTo>
                  <a:pt x="476250" y="1905000"/>
                </a:lnTo>
                <a:lnTo>
                  <a:pt x="0" y="0"/>
                </a:lnTo>
                <a:close/>
              </a:path>
            </a:pathLst>
          </a:custGeom>
          <a:solidFill>
            <a:schemeClr val="accent2">
              <a:lumMod val="75000"/>
              <a:alpha val="5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472404" y="1375400"/>
            <a:ext cx="11247191" cy="4699510"/>
          </a:xfrm>
          <a:prstGeom prst="rect">
            <a:avLst/>
          </a:prstGeom>
          <a:solidFill>
            <a:schemeClr val="accent2">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4" name="Picture 4"/>
          <p:cNvPicPr>
            <a:picLocks noChangeAspect="1"/>
          </p:cNvPicPr>
          <p:nvPr/>
        </p:nvPicPr>
        <p:blipFill>
          <a:blip r:embed="rId2">
            <a:alphaModFix/>
          </a:blip>
          <a:srcRect l="25006" r="25006"/>
          <a:stretch>
            <a:fillRect/>
          </a:stretch>
        </p:blipFill>
        <p:spPr>
          <a:xfrm>
            <a:off x="740688" y="1168478"/>
            <a:ext cx="3679824" cy="4906431"/>
          </a:xfrm>
          <a:prstGeom prst="parallelogram">
            <a:avLst/>
          </a:prstGeom>
        </p:spPr>
      </p:pic>
      <p:sp>
        <p:nvSpPr>
          <p:cNvPr id="5" name="AutoShape 5"/>
          <p:cNvSpPr/>
          <p:nvPr/>
        </p:nvSpPr>
        <p:spPr>
          <a:xfrm>
            <a:off x="2499430" y="6236295"/>
            <a:ext cx="9220165" cy="67345"/>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483810" y="6236295"/>
            <a:ext cx="740059" cy="67345"/>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1375876" y="6200641"/>
            <a:ext cx="158719" cy="158719"/>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607200" y="6207253"/>
            <a:ext cx="147382" cy="147382"/>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1827186" y="6213864"/>
            <a:ext cx="136045" cy="136045"/>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2027323" y="6220476"/>
            <a:ext cx="124708" cy="12470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2224635" y="6214895"/>
            <a:ext cx="113371" cy="11337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TextBox 12"/>
          <p:cNvSpPr txBox="1"/>
          <p:nvPr/>
        </p:nvSpPr>
        <p:spPr>
          <a:xfrm>
            <a:off x="4754880" y="1727606"/>
            <a:ext cx="6467541"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alpha val="100000"/>
                  </a:srgbClr>
                </a:solidFill>
                <a:latin typeface="Microsoft Yahei"/>
                <a:ea typeface="Microsoft Yahei"/>
                <a:cs typeface="Microsoft Yahei"/>
              </a:rPr>
              <a:t>总结词</a:t>
            </a:r>
          </a:p>
        </p:txBody>
      </p:sp>
      <p:sp>
        <p:nvSpPr>
          <p:cNvPr id="13" name="TextBox 13"/>
          <p:cNvSpPr txBox="1"/>
          <p:nvPr/>
        </p:nvSpPr>
        <p:spPr>
          <a:xfrm>
            <a:off x="4754880" y="2304006"/>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分布广泛，使用频繁</a:t>
            </a:r>
          </a:p>
        </p:txBody>
      </p:sp>
      <p:sp>
        <p:nvSpPr>
          <p:cNvPr id="14" name="TextBox 14"/>
          <p:cNvSpPr txBox="1"/>
          <p:nvPr/>
        </p:nvSpPr>
        <p:spPr>
          <a:xfrm>
            <a:off x="4754880" y="3783405"/>
            <a:ext cx="6240618"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alpha val="100000"/>
                  </a:srgbClr>
                </a:solidFill>
                <a:latin typeface="Microsoft Yahei"/>
                <a:ea typeface="Microsoft Yahei"/>
                <a:cs typeface="Microsoft Yahei"/>
              </a:rPr>
              <a:t>详细描述</a:t>
            </a:r>
          </a:p>
        </p:txBody>
      </p:sp>
      <p:sp>
        <p:nvSpPr>
          <p:cNvPr id="15" name="TextBox 15"/>
          <p:cNvSpPr txBox="1"/>
          <p:nvPr/>
        </p:nvSpPr>
        <p:spPr>
          <a:xfrm>
            <a:off x="4754880" y="4436820"/>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这些仪器设备被分布在各个病房中，以满足患者的诊疗需求。它们的使用频率很高，每天都要为大量患者提供服务。因此，设备的状态和使用情况直接影响到患者的诊疗效果和医院的医疗服务质量。</a:t>
            </a: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仪器设备的分布和使用情况</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866575" y="1250443"/>
            <a:ext cx="10458850" cy="243840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1300074" y="2175786"/>
            <a:ext cx="9582906"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rgbClr val="FFFFFF">
                    <a:alpha val="100000"/>
                  </a:srgbClr>
                </a:solidFill>
                <a:latin typeface="Microsoft Yahei"/>
                <a:ea typeface="Microsoft Yahei"/>
                <a:cs typeface="Microsoft Yahei"/>
              </a:rPr>
              <a:t>维护良好，保养及时</a:t>
            </a:r>
          </a:p>
        </p:txBody>
      </p:sp>
      <p:sp>
        <p:nvSpPr>
          <p:cNvPr id="4" name="TextBox 4"/>
          <p:cNvSpPr txBox="1"/>
          <p:nvPr/>
        </p:nvSpPr>
        <p:spPr>
          <a:xfrm>
            <a:off x="1300074" y="1380567"/>
            <a:ext cx="9417017" cy="8532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rgbClr val="FFFFFF">
                    <a:alpha val="100000"/>
                  </a:srgbClr>
                </a:solidFill>
                <a:latin typeface="Microsoft Yahei"/>
                <a:ea typeface="Microsoft Yahei"/>
                <a:cs typeface="Microsoft Yahei"/>
              </a:rPr>
              <a:t>总结词</a:t>
            </a:r>
          </a:p>
        </p:txBody>
      </p:sp>
      <p:sp>
        <p:nvSpPr>
          <p:cNvPr id="5" name="AutoShape 5"/>
          <p:cNvSpPr/>
          <p:nvPr/>
        </p:nvSpPr>
        <p:spPr>
          <a:xfrm>
            <a:off x="866575" y="3952506"/>
            <a:ext cx="10458850" cy="2438400"/>
          </a:xfrm>
          <a:prstGeom prst="round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1287882" y="4870218"/>
            <a:ext cx="9582150"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accent1">
                    <a:lumMod val="50000"/>
                    <a:alpha val="100000"/>
                  </a:schemeClr>
                </a:solidFill>
                <a:latin typeface="Microsoft Yahei"/>
                <a:ea typeface="Microsoft Yahei"/>
                <a:cs typeface="Microsoft Yahei"/>
              </a:rPr>
              <a:t>为了确保仪器设备的正常运行和使用效果，医院制定了严格的维护和保养制度。专业技术人员定期对设备进行维护和保养，包括清洁、检查、调试和维修等。同时，对于使用过程中的常见问题和故障，医院也建立了快速响应机制，以确保设备得到及时处理。</a:t>
            </a:r>
          </a:p>
        </p:txBody>
      </p:sp>
      <p:sp>
        <p:nvSpPr>
          <p:cNvPr id="7" name="TextBox 7"/>
          <p:cNvSpPr txBox="1"/>
          <p:nvPr/>
        </p:nvSpPr>
        <p:spPr>
          <a:xfrm>
            <a:off x="1287882" y="4099383"/>
            <a:ext cx="9677400" cy="7239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chemeClr val="accent1">
                    <a:alpha val="100000"/>
                  </a:schemeClr>
                </a:solidFill>
                <a:latin typeface="Microsoft Yahei"/>
                <a:ea typeface="Microsoft Yahei"/>
                <a:cs typeface="Microsoft Yahei"/>
              </a:rPr>
              <a:t>详细描述</a:t>
            </a:r>
          </a:p>
        </p:txBody>
      </p:sp>
      <p:cxnSp>
        <p:nvCxnSpPr>
          <p:cNvPr id="8" name="Connector 8"/>
          <p:cNvCxnSpPr/>
          <p:nvPr/>
        </p:nvCxnSpPr>
        <p:spPr>
          <a:xfrm>
            <a:off x="1473659" y="4829453"/>
            <a:ext cx="9220298" cy="0"/>
          </a:xfrm>
          <a:prstGeom prst="line">
            <a:avLst/>
          </a:prstGeom>
          <a:ln w="9525">
            <a:solidFill>
              <a:schemeClr val="accent1"/>
            </a:solidFill>
            <a:prstDash val="solid"/>
          </a:ln>
        </p:spPr>
        <p:style>
          <a:lnRef idx="0">
            <a:schemeClr val="accent1"/>
          </a:lnRef>
          <a:fillRef idx="1">
            <a:schemeClr val="accent1"/>
          </a:fillRef>
          <a:effectRef idx="0">
            <a:schemeClr val="accent1"/>
          </a:effectRef>
          <a:fontRef idx="minor">
            <a:schemeClr val="lt1"/>
          </a:fontRef>
        </p:style>
      </p:cxnSp>
      <p:cxnSp>
        <p:nvCxnSpPr>
          <p:cNvPr id="9" name="Connector 9"/>
          <p:cNvCxnSpPr/>
          <p:nvPr/>
        </p:nvCxnSpPr>
        <p:spPr>
          <a:xfrm>
            <a:off x="1481378" y="2175786"/>
            <a:ext cx="9220298" cy="0"/>
          </a:xfrm>
          <a:prstGeom prst="line">
            <a:avLst/>
          </a:prstGeom>
          <a:ln w="9525">
            <a:solidFill>
              <a:schemeClr val="accent1">
                <a:lumMod val="20000"/>
                <a:lumOff val="80000"/>
              </a:schemeClr>
            </a:solidFill>
            <a:prstDash val="solid"/>
          </a:ln>
        </p:spPr>
        <p:style>
          <a:lnRef idx="0">
            <a:schemeClr val="accent1"/>
          </a:lnRef>
          <a:fillRef idx="1">
            <a:schemeClr val="accent1"/>
          </a:fillRef>
          <a:effectRef idx="0">
            <a:schemeClr val="accent1"/>
          </a:effectRef>
          <a:fontRef idx="minor">
            <a:schemeClr val="lt1"/>
          </a:fontRef>
        </p:style>
      </p:cxnSp>
      <p:grpSp>
        <p:nvGrpSpPr>
          <p:cNvPr id="10" name="Group 10"/>
          <p:cNvGrpSpPr/>
          <p:nvPr/>
        </p:nvGrpSpPr>
        <p:grpSpPr>
          <a:xfrm>
            <a:off x="454963" y="93878"/>
            <a:ext cx="10641129" cy="914400"/>
            <a:chOff x="454963" y="93878"/>
            <a:chExt cx="10641129" cy="914400"/>
          </a:xfrm>
        </p:grpSpPr>
        <p:sp>
          <p:nvSpPr>
            <p:cNvPr id="11" name="AutoShape 1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TextBox 3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仪器设备的维护和保养情况</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534669" y="3368650"/>
            <a:ext cx="9122662"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3825" b="1">
                <a:solidFill>
                  <a:schemeClr val="accent1">
                    <a:alpha val="100000"/>
                  </a:schemeClr>
                </a:solidFill>
                <a:latin typeface="Microsoft Yahei"/>
                <a:ea typeface="Microsoft Yahei"/>
                <a:cs typeface="Microsoft Yahei"/>
              </a:rPr>
              <a:t>病房仪器设备管理存在的问题</a:t>
            </a:r>
          </a:p>
        </p:txBody>
      </p:sp>
      <p:sp>
        <p:nvSpPr>
          <p:cNvPr id="3" name="AutoShape 3"/>
          <p:cNvSpPr/>
          <p:nvPr/>
        </p:nvSpPr>
        <p:spPr>
          <a:xfrm>
            <a:off x="530711" y="774551"/>
            <a:ext cx="493417" cy="493417"/>
          </a:xfrm>
          <a:prstGeom prst="ellipse">
            <a:avLst/>
          </a:prstGeom>
          <a:gradFill>
            <a:gsLst>
              <a:gs pos="0">
                <a:schemeClr val="accent1">
                  <a:alpha val="20000"/>
                  <a:lumMod val="20000"/>
                  <a:lumOff val="80000"/>
                </a:schemeClr>
              </a:gs>
              <a:gs pos="100000">
                <a:schemeClr val="accent2">
                  <a:alpha val="20000"/>
                  <a:lumMod val="20000"/>
                  <a:lumOff val="8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10591670" y="5593080"/>
            <a:ext cx="689835" cy="689835"/>
          </a:xfrm>
          <a:prstGeom prst="ellipse">
            <a:avLst/>
          </a:prstGeom>
          <a:gradFill>
            <a:gsLst>
              <a:gs pos="0">
                <a:schemeClr val="accent1">
                  <a:alpha val="20000"/>
                  <a:lumMod val="20000"/>
                  <a:lumOff val="80000"/>
                </a:schemeClr>
              </a:gs>
              <a:gs pos="100000">
                <a:schemeClr val="accent2">
                  <a:alpha val="20000"/>
                  <a:lumMod val="20000"/>
                  <a:lumOff val="8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957538" y="1814132"/>
            <a:ext cx="2276924" cy="3364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spcBef>
                <a:spcPts val="450"/>
              </a:spcBef>
            </a:pPr>
            <a:r>
              <a:rPr lang="en-US" sz="1500" b="1">
                <a:solidFill>
                  <a:schemeClr val="accent1">
                    <a:lumMod val="60000"/>
                    <a:lumOff val="40000"/>
                    <a:alpha val="100000"/>
                  </a:schemeClr>
                </a:solidFill>
                <a:latin typeface="Microsoft Yahei"/>
                <a:ea typeface="Microsoft Yahei"/>
                <a:cs typeface="Microsoft Yahei"/>
              </a:rPr>
              <a:t>CATALOGUE</a:t>
            </a:r>
          </a:p>
        </p:txBody>
      </p:sp>
      <p:sp>
        <p:nvSpPr>
          <p:cNvPr id="6" name="TextBox 6"/>
          <p:cNvSpPr txBox="1"/>
          <p:nvPr/>
        </p:nvSpPr>
        <p:spPr>
          <a:xfrm>
            <a:off x="2710445" y="331660"/>
            <a:ext cx="6771110" cy="148247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0000"/>
              </a:lnSpc>
            </a:pPr>
            <a:r>
              <a:rPr lang="en-US" sz="7650" b="1">
                <a:solidFill>
                  <a:srgbClr val="FFFFFF">
                    <a:alpha val="100000"/>
                  </a:srgbClr>
                </a:solidFill>
                <a:latin typeface="Microsoft Yahei"/>
                <a:ea typeface="Microsoft Yahei"/>
                <a:cs typeface="Microsoft Yahei"/>
              </a:rPr>
              <a:t>03</a:t>
            </a: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6300308" y="4896302"/>
            <a:ext cx="984887" cy="984887"/>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6312500" y="3227524"/>
            <a:ext cx="984887" cy="984887"/>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6312500" y="1652321"/>
            <a:ext cx="984887" cy="984887"/>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611716" y="4884110"/>
            <a:ext cx="984887" cy="984887"/>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611716" y="3215332"/>
            <a:ext cx="984887" cy="984887"/>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611716" y="1652321"/>
            <a:ext cx="984887" cy="984887"/>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1596603" y="1542784"/>
            <a:ext cx="4316948" cy="1440561"/>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总结词：设备损坏、老化</a:t>
            </a:r>
          </a:p>
        </p:txBody>
      </p:sp>
      <p:sp>
        <p:nvSpPr>
          <p:cNvPr id="9" name="TextBox 9"/>
          <p:cNvSpPr txBox="1"/>
          <p:nvPr/>
        </p:nvSpPr>
        <p:spPr>
          <a:xfrm>
            <a:off x="7285195" y="1542784"/>
            <a:ext cx="4297245" cy="1440561"/>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详细描述：病房仪器设备在使用过程中，由于各种原因，可能会出现损坏或老化现象，如机械部件磨损、电路板损坏、显示屏故障等。</a:t>
            </a:r>
          </a:p>
        </p:txBody>
      </p:sp>
      <p:sp>
        <p:nvSpPr>
          <p:cNvPr id="10" name="TextBox 10"/>
          <p:cNvSpPr txBox="1"/>
          <p:nvPr/>
        </p:nvSpPr>
        <p:spPr>
          <a:xfrm>
            <a:off x="1596603" y="3117987"/>
            <a:ext cx="4416556" cy="1440561"/>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总结词：缺乏维护</a:t>
            </a:r>
          </a:p>
        </p:txBody>
      </p:sp>
      <p:sp>
        <p:nvSpPr>
          <p:cNvPr id="11" name="TextBox 11"/>
          <p:cNvSpPr txBox="1"/>
          <p:nvPr/>
        </p:nvSpPr>
        <p:spPr>
          <a:xfrm>
            <a:off x="7285195" y="3117987"/>
            <a:ext cx="4297245" cy="1440561"/>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详细描述：设备长时间使用或维护不当，会导致设备性能下降或故障频发，影响医疗工作的正常进行。</a:t>
            </a:r>
          </a:p>
        </p:txBody>
      </p:sp>
      <p:sp>
        <p:nvSpPr>
          <p:cNvPr id="12" name="TextBox 12"/>
          <p:cNvSpPr txBox="1"/>
          <p:nvPr/>
        </p:nvSpPr>
        <p:spPr>
          <a:xfrm>
            <a:off x="1596603" y="4786765"/>
            <a:ext cx="4316948" cy="1440561"/>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总结词：更新换代滞后</a:t>
            </a:r>
          </a:p>
        </p:txBody>
      </p:sp>
      <p:sp>
        <p:nvSpPr>
          <p:cNvPr id="13" name="TextBox 13"/>
          <p:cNvSpPr txBox="1"/>
          <p:nvPr/>
        </p:nvSpPr>
        <p:spPr>
          <a:xfrm>
            <a:off x="7285195" y="4786765"/>
            <a:ext cx="4297245" cy="1440561"/>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详细描述：随着医疗技术的不断进步，新型病房仪器设备不断涌现，而老旧设备可能无法满足新的诊疗需求和技术要求。</a:t>
            </a:r>
          </a:p>
        </p:txBody>
      </p:sp>
      <p:sp>
        <p:nvSpPr>
          <p:cNvPr id="14" name="Freeform 14"/>
          <p:cNvSpPr/>
          <p:nvPr/>
        </p:nvSpPr>
        <p:spPr>
          <a:xfrm>
            <a:off x="793456" y="1834061"/>
            <a:ext cx="621407" cy="621407"/>
          </a:xfrm>
          <a:custGeom>
            <a:rect l="l" t="t" r="r" b="b"/>
            <a:pathLst>
              <a:path w="304800" h="304800">
                <a:moveTo>
                  <a:pt x="247650" y="219075"/>
                </a:moveTo>
                <a:lnTo>
                  <a:pt x="228600" y="219075"/>
                </a:lnTo>
                <a:lnTo>
                  <a:pt x="228600" y="200025"/>
                </a:lnTo>
                <a:lnTo>
                  <a:pt x="238125" y="200025"/>
                </a:lnTo>
                <a:lnTo>
                  <a:pt x="238125" y="180975"/>
                </a:lnTo>
                <a:lnTo>
                  <a:pt x="57150" y="180975"/>
                </a:lnTo>
                <a:lnTo>
                  <a:pt x="57150" y="200025"/>
                </a:lnTo>
                <a:lnTo>
                  <a:pt x="66675" y="200025"/>
                </a:lnTo>
                <a:lnTo>
                  <a:pt x="66675" y="219075"/>
                </a:lnTo>
                <a:lnTo>
                  <a:pt x="47625" y="219075"/>
                </a:lnTo>
                <a:cubicBezTo>
                  <a:pt x="42367" y="219075"/>
                  <a:pt x="38100" y="214808"/>
                  <a:pt x="38100" y="209550"/>
                </a:cubicBezTo>
                <a:lnTo>
                  <a:pt x="38100" y="114300"/>
                </a:lnTo>
                <a:cubicBezTo>
                  <a:pt x="38100" y="105089"/>
                  <a:pt x="76200" y="95250"/>
                  <a:pt x="142875" y="95250"/>
                </a:cubicBezTo>
                <a:cubicBezTo>
                  <a:pt x="146409" y="95250"/>
                  <a:pt x="149533" y="95250"/>
                  <a:pt x="152400" y="95250"/>
                </a:cubicBezTo>
                <a:cubicBezTo>
                  <a:pt x="218484" y="95250"/>
                  <a:pt x="257175" y="104870"/>
                  <a:pt x="257175" y="114300"/>
                </a:cubicBezTo>
                <a:lnTo>
                  <a:pt x="257175" y="209550"/>
                </a:lnTo>
                <a:cubicBezTo>
                  <a:pt x="257175" y="214808"/>
                  <a:pt x="252917" y="219075"/>
                  <a:pt x="247650" y="219075"/>
                </a:cubicBezTo>
                <a:close/>
                <a:moveTo>
                  <a:pt x="223838" y="123825"/>
                </a:moveTo>
                <a:cubicBezTo>
                  <a:pt x="215951" y="123825"/>
                  <a:pt x="209550" y="130226"/>
                  <a:pt x="209550" y="138113"/>
                </a:cubicBezTo>
                <a:cubicBezTo>
                  <a:pt x="209550" y="145999"/>
                  <a:pt x="215951" y="152400"/>
                  <a:pt x="223838" y="152400"/>
                </a:cubicBezTo>
                <a:cubicBezTo>
                  <a:pt x="231724" y="152400"/>
                  <a:pt x="238125" y="145999"/>
                  <a:pt x="238125" y="138113"/>
                </a:cubicBezTo>
                <a:cubicBezTo>
                  <a:pt x="238125" y="130226"/>
                  <a:pt x="231724" y="123825"/>
                  <a:pt x="223838" y="123825"/>
                </a:cubicBezTo>
                <a:close/>
                <a:moveTo>
                  <a:pt x="76200" y="38100"/>
                </a:moveTo>
                <a:cubicBezTo>
                  <a:pt x="76200" y="32833"/>
                  <a:pt x="80467" y="28575"/>
                  <a:pt x="85725" y="28575"/>
                </a:cubicBezTo>
                <a:lnTo>
                  <a:pt x="209550" y="28575"/>
                </a:lnTo>
                <a:cubicBezTo>
                  <a:pt x="214817" y="28575"/>
                  <a:pt x="219075" y="32833"/>
                  <a:pt x="219075" y="38100"/>
                </a:cubicBezTo>
                <a:lnTo>
                  <a:pt x="219075" y="85725"/>
                </a:lnTo>
                <a:lnTo>
                  <a:pt x="76200" y="85725"/>
                </a:lnTo>
                <a:lnTo>
                  <a:pt x="76200" y="38100"/>
                </a:lnTo>
                <a:close/>
                <a:moveTo>
                  <a:pt x="219075" y="276225"/>
                </a:moveTo>
                <a:cubicBezTo>
                  <a:pt x="219075" y="281483"/>
                  <a:pt x="214817" y="285750"/>
                  <a:pt x="209550" y="285750"/>
                </a:cubicBezTo>
                <a:lnTo>
                  <a:pt x="85725" y="285750"/>
                </a:lnTo>
                <a:cubicBezTo>
                  <a:pt x="80467" y="285750"/>
                  <a:pt x="76200" y="281483"/>
                  <a:pt x="76200" y="276225"/>
                </a:cubicBezTo>
                <a:lnTo>
                  <a:pt x="76200" y="190500"/>
                </a:lnTo>
                <a:lnTo>
                  <a:pt x="219075" y="190500"/>
                </a:lnTo>
                <a:lnTo>
                  <a:pt x="219075" y="276225"/>
                </a:lnTo>
                <a:close/>
                <a:moveTo>
                  <a:pt x="200025" y="200025"/>
                </a:moveTo>
                <a:lnTo>
                  <a:pt x="95250" y="200025"/>
                </a:lnTo>
                <a:lnTo>
                  <a:pt x="95250" y="209550"/>
                </a:lnTo>
                <a:lnTo>
                  <a:pt x="200025" y="209550"/>
                </a:lnTo>
                <a:lnTo>
                  <a:pt x="200025" y="200025"/>
                </a:lnTo>
                <a:close/>
                <a:moveTo>
                  <a:pt x="200025" y="219075"/>
                </a:moveTo>
                <a:lnTo>
                  <a:pt x="95250" y="219075"/>
                </a:lnTo>
                <a:lnTo>
                  <a:pt x="95250" y="228600"/>
                </a:lnTo>
                <a:lnTo>
                  <a:pt x="200025" y="228600"/>
                </a:lnTo>
                <a:lnTo>
                  <a:pt x="200025" y="219075"/>
                </a:lnTo>
                <a:close/>
                <a:moveTo>
                  <a:pt x="200025" y="238125"/>
                </a:moveTo>
                <a:lnTo>
                  <a:pt x="95250" y="238125"/>
                </a:lnTo>
                <a:lnTo>
                  <a:pt x="95250" y="247650"/>
                </a:lnTo>
                <a:lnTo>
                  <a:pt x="200025" y="247650"/>
                </a:lnTo>
                <a:lnTo>
                  <a:pt x="200025" y="238125"/>
                </a:lnTo>
                <a:close/>
                <a:moveTo>
                  <a:pt x="200025" y="257175"/>
                </a:moveTo>
                <a:lnTo>
                  <a:pt x="95250" y="257175"/>
                </a:lnTo>
                <a:lnTo>
                  <a:pt x="95250" y="266700"/>
                </a:lnTo>
                <a:lnTo>
                  <a:pt x="200025" y="266700"/>
                </a:lnTo>
                <a:lnTo>
                  <a:pt x="200025" y="257175"/>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6564902" y="1916915"/>
            <a:ext cx="455698" cy="455698"/>
          </a:xfrm>
          <a:custGeom>
            <a:rect l="l" t="t" r="r" b="b"/>
            <a:pathLst>
              <a:path w="304800" h="304800">
                <a:moveTo>
                  <a:pt x="76200" y="57150"/>
                </a:moveTo>
                <a:lnTo>
                  <a:pt x="38100" y="19050"/>
                </a:lnTo>
                <a:lnTo>
                  <a:pt x="19050" y="19050"/>
                </a:lnTo>
                <a:lnTo>
                  <a:pt x="19050" y="38100"/>
                </a:lnTo>
                <a:lnTo>
                  <a:pt x="57150" y="76200"/>
                </a:lnTo>
                <a:close/>
                <a:moveTo>
                  <a:pt x="95250" y="0"/>
                </a:moveTo>
                <a:lnTo>
                  <a:pt x="114300" y="0"/>
                </a:lnTo>
                <a:lnTo>
                  <a:pt x="114300" y="38100"/>
                </a:lnTo>
                <a:lnTo>
                  <a:pt x="95250" y="38100"/>
                </a:lnTo>
                <a:close/>
                <a:moveTo>
                  <a:pt x="171450" y="95250"/>
                </a:moveTo>
                <a:lnTo>
                  <a:pt x="209550" y="95250"/>
                </a:lnTo>
                <a:lnTo>
                  <a:pt x="209550" y="114300"/>
                </a:lnTo>
                <a:lnTo>
                  <a:pt x="171450" y="114300"/>
                </a:lnTo>
                <a:close/>
                <a:moveTo>
                  <a:pt x="190500" y="38100"/>
                </a:moveTo>
                <a:lnTo>
                  <a:pt x="190500" y="19050"/>
                </a:lnTo>
                <a:lnTo>
                  <a:pt x="171450" y="19050"/>
                </a:lnTo>
                <a:lnTo>
                  <a:pt x="133350" y="57150"/>
                </a:lnTo>
                <a:lnTo>
                  <a:pt x="152400" y="76200"/>
                </a:lnTo>
                <a:close/>
                <a:moveTo>
                  <a:pt x="0" y="95250"/>
                </a:moveTo>
                <a:lnTo>
                  <a:pt x="38100" y="95250"/>
                </a:lnTo>
                <a:lnTo>
                  <a:pt x="38100" y="114300"/>
                </a:lnTo>
                <a:lnTo>
                  <a:pt x="0" y="114300"/>
                </a:lnTo>
                <a:close/>
                <a:moveTo>
                  <a:pt x="95250" y="171450"/>
                </a:moveTo>
                <a:lnTo>
                  <a:pt x="114300" y="171450"/>
                </a:lnTo>
                <a:lnTo>
                  <a:pt x="114300" y="209550"/>
                </a:lnTo>
                <a:lnTo>
                  <a:pt x="95250" y="209550"/>
                </a:lnTo>
                <a:close/>
                <a:moveTo>
                  <a:pt x="19050" y="171450"/>
                </a:moveTo>
                <a:lnTo>
                  <a:pt x="19050" y="190500"/>
                </a:lnTo>
                <a:lnTo>
                  <a:pt x="38100" y="190500"/>
                </a:lnTo>
                <a:lnTo>
                  <a:pt x="76200" y="152400"/>
                </a:lnTo>
                <a:lnTo>
                  <a:pt x="57150" y="133350"/>
                </a:lnTo>
                <a:close/>
                <a:moveTo>
                  <a:pt x="300638" y="262538"/>
                </a:moveTo>
                <a:lnTo>
                  <a:pt x="111290" y="73190"/>
                </a:lnTo>
                <a:cubicBezTo>
                  <a:pt x="105737" y="67637"/>
                  <a:pt x="96641" y="67637"/>
                  <a:pt x="91088" y="73190"/>
                </a:cubicBezTo>
                <a:lnTo>
                  <a:pt x="73190" y="91088"/>
                </a:lnTo>
                <a:cubicBezTo>
                  <a:pt x="67637" y="96641"/>
                  <a:pt x="67637" y="105737"/>
                  <a:pt x="73190" y="111290"/>
                </a:cubicBezTo>
                <a:lnTo>
                  <a:pt x="262538" y="300638"/>
                </a:lnTo>
                <a:cubicBezTo>
                  <a:pt x="268091" y="306191"/>
                  <a:pt x="277187" y="306191"/>
                  <a:pt x="282740" y="300638"/>
                </a:cubicBezTo>
                <a:lnTo>
                  <a:pt x="300638" y="282740"/>
                </a:lnTo>
                <a:cubicBezTo>
                  <a:pt x="306191" y="277187"/>
                  <a:pt x="306191" y="268091"/>
                  <a:pt x="300638" y="262538"/>
                </a:cubicBezTo>
                <a:close/>
                <a:moveTo>
                  <a:pt x="142875" y="161925"/>
                </a:moveTo>
                <a:lnTo>
                  <a:pt x="85725" y="104775"/>
                </a:lnTo>
                <a:lnTo>
                  <a:pt x="104775" y="85725"/>
                </a:lnTo>
                <a:lnTo>
                  <a:pt x="161925" y="142875"/>
                </a:lnTo>
                <a:lnTo>
                  <a:pt x="142875" y="161925"/>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6551100" y="3478315"/>
            <a:ext cx="483304" cy="483304"/>
          </a:xfrm>
          <a:custGeom>
            <a:rect l="l" t="t" r="r" b="b"/>
            <a:pathLst>
              <a:path w="304800" h="304800">
                <a:moveTo>
                  <a:pt x="152362" y="147228"/>
                </a:moveTo>
                <a:lnTo>
                  <a:pt x="304800" y="75419"/>
                </a:lnTo>
                <a:lnTo>
                  <a:pt x="304800" y="38100"/>
                </a:lnTo>
                <a:lnTo>
                  <a:pt x="0" y="38100"/>
                </a:lnTo>
                <a:lnTo>
                  <a:pt x="0" y="75305"/>
                </a:lnTo>
                <a:close/>
                <a:moveTo>
                  <a:pt x="152438" y="189347"/>
                </a:moveTo>
                <a:lnTo>
                  <a:pt x="0" y="117348"/>
                </a:lnTo>
                <a:lnTo>
                  <a:pt x="0" y="266700"/>
                </a:lnTo>
                <a:lnTo>
                  <a:pt x="304800" y="266700"/>
                </a:lnTo>
                <a:lnTo>
                  <a:pt x="304800" y="117577"/>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Freeform 17"/>
          <p:cNvSpPr/>
          <p:nvPr/>
        </p:nvSpPr>
        <p:spPr>
          <a:xfrm>
            <a:off x="6530380" y="5087413"/>
            <a:ext cx="524743" cy="553896"/>
          </a:xfrm>
          <a:custGeom>
            <a:rect l="l" t="t" r="r" b="b"/>
            <a:pathLst>
              <a:path w="304800" h="304800">
                <a:moveTo>
                  <a:pt x="285750" y="171450"/>
                </a:moveTo>
                <a:lnTo>
                  <a:pt x="266700" y="171450"/>
                </a:lnTo>
                <a:lnTo>
                  <a:pt x="266700" y="133350"/>
                </a:lnTo>
                <a:cubicBezTo>
                  <a:pt x="266700" y="70247"/>
                  <a:pt x="215503" y="19050"/>
                  <a:pt x="152400" y="19050"/>
                </a:cubicBezTo>
                <a:cubicBezTo>
                  <a:pt x="89297" y="19050"/>
                  <a:pt x="38100" y="70247"/>
                  <a:pt x="38100" y="133350"/>
                </a:cubicBezTo>
                <a:lnTo>
                  <a:pt x="38100" y="171450"/>
                </a:lnTo>
                <a:lnTo>
                  <a:pt x="19050" y="171450"/>
                </a:lnTo>
                <a:cubicBezTo>
                  <a:pt x="8525" y="171450"/>
                  <a:pt x="0" y="179975"/>
                  <a:pt x="0" y="190500"/>
                </a:cubicBezTo>
                <a:lnTo>
                  <a:pt x="0" y="266700"/>
                </a:lnTo>
                <a:cubicBezTo>
                  <a:pt x="0" y="277225"/>
                  <a:pt x="8525" y="285750"/>
                  <a:pt x="19050" y="285750"/>
                </a:cubicBezTo>
                <a:lnTo>
                  <a:pt x="76200" y="285750"/>
                </a:lnTo>
                <a:lnTo>
                  <a:pt x="76200" y="133350"/>
                </a:lnTo>
                <a:cubicBezTo>
                  <a:pt x="76200" y="91307"/>
                  <a:pt x="110357" y="57150"/>
                  <a:pt x="152400" y="57150"/>
                </a:cubicBezTo>
                <a:cubicBezTo>
                  <a:pt x="194443" y="57150"/>
                  <a:pt x="228600" y="91307"/>
                  <a:pt x="228600" y="133350"/>
                </a:cubicBezTo>
                <a:lnTo>
                  <a:pt x="228600" y="285750"/>
                </a:lnTo>
                <a:lnTo>
                  <a:pt x="285750" y="285750"/>
                </a:lnTo>
                <a:cubicBezTo>
                  <a:pt x="296275" y="285750"/>
                  <a:pt x="304800" y="277225"/>
                  <a:pt x="304800" y="266700"/>
                </a:cubicBezTo>
                <a:lnTo>
                  <a:pt x="304800" y="190500"/>
                </a:lnTo>
                <a:cubicBezTo>
                  <a:pt x="304800" y="179975"/>
                  <a:pt x="296275" y="171450"/>
                  <a:pt x="285750" y="17145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Freeform 18"/>
          <p:cNvSpPr/>
          <p:nvPr/>
        </p:nvSpPr>
        <p:spPr>
          <a:xfrm>
            <a:off x="829809" y="3450697"/>
            <a:ext cx="548701" cy="538540"/>
          </a:xfrm>
          <a:custGeom>
            <a:rect l="l" t="t" r="r" b="b"/>
            <a:pathLst>
              <a:path w="304800" h="304800">
                <a:moveTo>
                  <a:pt x="274320" y="167640"/>
                </a:moveTo>
                <a:lnTo>
                  <a:pt x="274320" y="274320"/>
                </a:lnTo>
                <a:cubicBezTo>
                  <a:pt x="274320" y="291151"/>
                  <a:pt x="260671" y="304800"/>
                  <a:pt x="243840" y="304800"/>
                </a:cubicBezTo>
                <a:cubicBezTo>
                  <a:pt x="227009" y="304800"/>
                  <a:pt x="213360" y="291151"/>
                  <a:pt x="213360" y="274320"/>
                </a:cubicBezTo>
                <a:lnTo>
                  <a:pt x="213360" y="274320"/>
                </a:lnTo>
                <a:lnTo>
                  <a:pt x="213360" y="198120"/>
                </a:lnTo>
                <a:lnTo>
                  <a:pt x="182880" y="198120"/>
                </a:lnTo>
                <a:lnTo>
                  <a:pt x="182880" y="45720"/>
                </a:lnTo>
                <a:cubicBezTo>
                  <a:pt x="182880" y="20469"/>
                  <a:pt x="203349" y="0"/>
                  <a:pt x="228600" y="0"/>
                </a:cubicBezTo>
                <a:lnTo>
                  <a:pt x="228600" y="0"/>
                </a:lnTo>
                <a:lnTo>
                  <a:pt x="274320" y="0"/>
                </a:lnTo>
                <a:lnTo>
                  <a:pt x="274320" y="167640"/>
                </a:lnTo>
                <a:close/>
                <a:moveTo>
                  <a:pt x="60960" y="152400"/>
                </a:moveTo>
                <a:cubicBezTo>
                  <a:pt x="44129" y="152400"/>
                  <a:pt x="30480" y="138751"/>
                  <a:pt x="30480" y="121920"/>
                </a:cubicBezTo>
                <a:lnTo>
                  <a:pt x="30480" y="121920"/>
                </a:lnTo>
                <a:lnTo>
                  <a:pt x="30480" y="15240"/>
                </a:lnTo>
                <a:cubicBezTo>
                  <a:pt x="30480" y="6820"/>
                  <a:pt x="37300" y="0"/>
                  <a:pt x="45720" y="0"/>
                </a:cubicBezTo>
                <a:cubicBezTo>
                  <a:pt x="54140" y="0"/>
                  <a:pt x="60960" y="6820"/>
                  <a:pt x="60960" y="15240"/>
                </a:cubicBezTo>
                <a:lnTo>
                  <a:pt x="60960" y="15240"/>
                </a:lnTo>
                <a:lnTo>
                  <a:pt x="60960" y="76200"/>
                </a:lnTo>
                <a:lnTo>
                  <a:pt x="76200" y="76200"/>
                </a:lnTo>
                <a:lnTo>
                  <a:pt x="76200" y="15240"/>
                </a:lnTo>
                <a:cubicBezTo>
                  <a:pt x="76200" y="6820"/>
                  <a:pt x="83020" y="0"/>
                  <a:pt x="91440" y="0"/>
                </a:cubicBezTo>
                <a:cubicBezTo>
                  <a:pt x="99860" y="0"/>
                  <a:pt x="106680" y="6820"/>
                  <a:pt x="106680" y="15240"/>
                </a:cubicBezTo>
                <a:lnTo>
                  <a:pt x="106680" y="15240"/>
                </a:lnTo>
                <a:lnTo>
                  <a:pt x="106680" y="76200"/>
                </a:lnTo>
                <a:lnTo>
                  <a:pt x="121920" y="76200"/>
                </a:lnTo>
                <a:lnTo>
                  <a:pt x="121920" y="15240"/>
                </a:lnTo>
                <a:cubicBezTo>
                  <a:pt x="121920" y="6820"/>
                  <a:pt x="128740" y="0"/>
                  <a:pt x="137160" y="0"/>
                </a:cubicBezTo>
                <a:cubicBezTo>
                  <a:pt x="145580" y="0"/>
                  <a:pt x="152400" y="6820"/>
                  <a:pt x="152400" y="15240"/>
                </a:cubicBezTo>
                <a:lnTo>
                  <a:pt x="152400" y="15240"/>
                </a:lnTo>
                <a:lnTo>
                  <a:pt x="152400" y="121920"/>
                </a:lnTo>
                <a:cubicBezTo>
                  <a:pt x="152400" y="138751"/>
                  <a:pt x="138751" y="152400"/>
                  <a:pt x="121920" y="152400"/>
                </a:cubicBezTo>
                <a:lnTo>
                  <a:pt x="121920" y="152400"/>
                </a:lnTo>
                <a:lnTo>
                  <a:pt x="121920" y="274320"/>
                </a:lnTo>
                <a:cubicBezTo>
                  <a:pt x="121920" y="291151"/>
                  <a:pt x="108271" y="304800"/>
                  <a:pt x="91440" y="304800"/>
                </a:cubicBezTo>
                <a:cubicBezTo>
                  <a:pt x="74609" y="304800"/>
                  <a:pt x="60960" y="291151"/>
                  <a:pt x="60960" y="274320"/>
                </a:cubicBezTo>
                <a:lnTo>
                  <a:pt x="60960" y="274320"/>
                </a:lnTo>
                <a:lnTo>
                  <a:pt x="60960" y="15240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Freeform 19"/>
          <p:cNvSpPr/>
          <p:nvPr/>
        </p:nvSpPr>
        <p:spPr>
          <a:xfrm>
            <a:off x="660484" y="4984613"/>
            <a:ext cx="883778" cy="759497"/>
          </a:xfrm>
          <a:custGeom>
            <a:rect l="l" t="t" r="r" b="b"/>
            <a:pathLst>
              <a:path w="304800" h="304800">
                <a:moveTo>
                  <a:pt x="147838" y="37243"/>
                </a:moveTo>
                <a:cubicBezTo>
                  <a:pt x="155724" y="37243"/>
                  <a:pt x="162125" y="43644"/>
                  <a:pt x="162125" y="51530"/>
                </a:cubicBezTo>
                <a:lnTo>
                  <a:pt x="162125" y="125349"/>
                </a:lnTo>
                <a:lnTo>
                  <a:pt x="257375" y="184880"/>
                </a:lnTo>
                <a:lnTo>
                  <a:pt x="257375" y="210483"/>
                </a:lnTo>
                <a:lnTo>
                  <a:pt x="162125" y="178337"/>
                </a:lnTo>
                <a:lnTo>
                  <a:pt x="162125" y="228343"/>
                </a:lnTo>
                <a:lnTo>
                  <a:pt x="181547" y="247669"/>
                </a:lnTo>
                <a:lnTo>
                  <a:pt x="181537" y="267519"/>
                </a:lnTo>
                <a:lnTo>
                  <a:pt x="147838" y="256318"/>
                </a:lnTo>
                <a:lnTo>
                  <a:pt x="114624" y="267557"/>
                </a:lnTo>
                <a:lnTo>
                  <a:pt x="114767" y="246707"/>
                </a:lnTo>
                <a:lnTo>
                  <a:pt x="132959" y="228943"/>
                </a:lnTo>
                <a:lnTo>
                  <a:pt x="133121" y="178346"/>
                </a:lnTo>
                <a:lnTo>
                  <a:pt x="37900" y="211074"/>
                </a:lnTo>
                <a:lnTo>
                  <a:pt x="38100" y="184880"/>
                </a:lnTo>
                <a:lnTo>
                  <a:pt x="133417" y="124749"/>
                </a:lnTo>
                <a:lnTo>
                  <a:pt x="133569" y="51521"/>
                </a:lnTo>
                <a:cubicBezTo>
                  <a:pt x="133550" y="43644"/>
                  <a:pt x="139951" y="37243"/>
                  <a:pt x="147838" y="37243"/>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20" name="Group 20"/>
          <p:cNvGrpSpPr/>
          <p:nvPr/>
        </p:nvGrpSpPr>
        <p:grpSpPr>
          <a:xfrm>
            <a:off x="454963" y="93878"/>
            <a:ext cx="10641129" cy="914400"/>
            <a:chOff x="454963" y="93878"/>
            <a:chExt cx="10641129" cy="914400"/>
          </a:xfrm>
        </p:grpSpPr>
        <p:sp>
          <p:nvSpPr>
            <p:cNvPr id="21" name="AutoShape 2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TextBox 4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仪器设备的损坏和老化问题</a:t>
              </a:r>
            </a:p>
          </p:txBody>
        </p:sp>
      </p:gr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4876773" y="2562728"/>
            <a:ext cx="2438400" cy="2438400"/>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376903" y="1099688"/>
            <a:ext cx="4352925" cy="6096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5000"/>
              </a:lnSpc>
              <a:spcBef>
                <a:spcPts val="450"/>
              </a:spcBef>
            </a:pPr>
            <a:r>
              <a:rPr lang="en-US" sz="1800" b="1">
                <a:solidFill>
                  <a:schemeClr val="accent1">
                    <a:alpha val="100000"/>
                  </a:schemeClr>
                </a:solidFill>
                <a:latin typeface="Microsoft Yahei"/>
                <a:ea typeface="Microsoft Yahei"/>
                <a:cs typeface="Microsoft Yahei"/>
              </a:rPr>
              <a:t>在此添加您的文本17字</a:t>
            </a:r>
          </a:p>
        </p:txBody>
      </p:sp>
      <p:sp>
        <p:nvSpPr>
          <p:cNvPr id="4" name="TextBox 4"/>
          <p:cNvSpPr txBox="1"/>
          <p:nvPr/>
        </p:nvSpPr>
        <p:spPr>
          <a:xfrm>
            <a:off x="7334724" y="1099688"/>
            <a:ext cx="4495800" cy="6096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5000"/>
              </a:lnSpc>
              <a:spcBef>
                <a:spcPts val="450"/>
              </a:spcBef>
            </a:pPr>
            <a:r>
              <a:rPr lang="en-US" sz="1800" b="1">
                <a:solidFill>
                  <a:schemeClr val="accent1">
                    <a:alpha val="100000"/>
                  </a:schemeClr>
                </a:solidFill>
                <a:latin typeface="Microsoft Yahei"/>
                <a:ea typeface="Microsoft Yahei"/>
                <a:cs typeface="Microsoft Yahei"/>
              </a:rPr>
              <a:t>在此添加您的文本16字</a:t>
            </a:r>
          </a:p>
        </p:txBody>
      </p:sp>
      <p:sp>
        <p:nvSpPr>
          <p:cNvPr id="5" name="TextBox 5"/>
          <p:cNvSpPr txBox="1"/>
          <p:nvPr/>
        </p:nvSpPr>
        <p:spPr>
          <a:xfrm>
            <a:off x="7334724" y="2964493"/>
            <a:ext cx="4495800" cy="6096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5000"/>
              </a:lnSpc>
              <a:spcBef>
                <a:spcPts val="450"/>
              </a:spcBef>
            </a:pPr>
            <a:r>
              <a:rPr lang="en-US" sz="1800" b="1">
                <a:solidFill>
                  <a:schemeClr val="accent1">
                    <a:alpha val="100000"/>
                  </a:schemeClr>
                </a:solidFill>
                <a:latin typeface="Microsoft Yahei"/>
                <a:ea typeface="Microsoft Yahei"/>
                <a:cs typeface="Microsoft Yahei"/>
              </a:rPr>
              <a:t>在此添加您的文本16字</a:t>
            </a:r>
          </a:p>
        </p:txBody>
      </p:sp>
      <p:sp>
        <p:nvSpPr>
          <p:cNvPr id="6" name="TextBox 6"/>
          <p:cNvSpPr txBox="1"/>
          <p:nvPr/>
        </p:nvSpPr>
        <p:spPr>
          <a:xfrm>
            <a:off x="7334724" y="4921535"/>
            <a:ext cx="4495800" cy="6096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5000"/>
              </a:lnSpc>
              <a:spcBef>
                <a:spcPts val="450"/>
              </a:spcBef>
            </a:pPr>
            <a:r>
              <a:rPr lang="en-US" sz="1800" b="1">
                <a:solidFill>
                  <a:schemeClr val="accent1">
                    <a:alpha val="100000"/>
                  </a:schemeClr>
                </a:solidFill>
                <a:latin typeface="Microsoft Yahei"/>
                <a:ea typeface="Microsoft Yahei"/>
                <a:cs typeface="Microsoft Yahei"/>
              </a:rPr>
              <a:t>在此添加您的文本16字</a:t>
            </a:r>
          </a:p>
        </p:txBody>
      </p:sp>
      <p:sp>
        <p:nvSpPr>
          <p:cNvPr id="7" name="TextBox 7"/>
          <p:cNvSpPr txBox="1"/>
          <p:nvPr/>
        </p:nvSpPr>
        <p:spPr>
          <a:xfrm>
            <a:off x="376903" y="4921535"/>
            <a:ext cx="4410075" cy="6381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5000"/>
              </a:lnSpc>
              <a:spcBef>
                <a:spcPts val="450"/>
              </a:spcBef>
            </a:pPr>
            <a:r>
              <a:rPr lang="en-US" sz="1950" b="1">
                <a:solidFill>
                  <a:schemeClr val="accent1">
                    <a:alpha val="100000"/>
                  </a:schemeClr>
                </a:solidFill>
                <a:latin typeface="Microsoft Yahei"/>
                <a:ea typeface="Microsoft Yahei"/>
                <a:cs typeface="Microsoft Yahei"/>
              </a:rPr>
              <a:t>在此添加您的文本16字</a:t>
            </a:r>
          </a:p>
        </p:txBody>
      </p:sp>
      <p:sp>
        <p:nvSpPr>
          <p:cNvPr id="8" name="TextBox 8"/>
          <p:cNvSpPr txBox="1"/>
          <p:nvPr/>
        </p:nvSpPr>
        <p:spPr>
          <a:xfrm>
            <a:off x="376903" y="2964493"/>
            <a:ext cx="4352925" cy="6096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5000"/>
              </a:lnSpc>
              <a:spcBef>
                <a:spcPts val="450"/>
              </a:spcBef>
            </a:pPr>
            <a:r>
              <a:rPr lang="en-US" sz="1800" b="1">
                <a:solidFill>
                  <a:schemeClr val="accent1">
                    <a:alpha val="100000"/>
                  </a:schemeClr>
                </a:solidFill>
                <a:latin typeface="Microsoft Yahei"/>
                <a:ea typeface="Microsoft Yahei"/>
                <a:cs typeface="Microsoft Yahei"/>
              </a:rPr>
              <a:t>在此添加您的文本16字</a:t>
            </a:r>
          </a:p>
        </p:txBody>
      </p:sp>
      <p:sp>
        <p:nvSpPr>
          <p:cNvPr id="9" name="TextBox 9"/>
          <p:cNvSpPr txBox="1"/>
          <p:nvPr/>
        </p:nvSpPr>
        <p:spPr>
          <a:xfrm>
            <a:off x="376903" y="1462400"/>
            <a:ext cx="4486275" cy="12096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总结词：维修困难</a:t>
            </a:r>
          </a:p>
        </p:txBody>
      </p:sp>
      <p:sp>
        <p:nvSpPr>
          <p:cNvPr id="10" name="TextBox 10"/>
          <p:cNvSpPr txBox="1"/>
          <p:nvPr/>
        </p:nvSpPr>
        <p:spPr>
          <a:xfrm>
            <a:off x="376903" y="3348767"/>
            <a:ext cx="4486275" cy="12096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详细描述：某些病房仪器设备由于厂家不再生产或配件停产等原因，导致维修困难，设备长时间无法得到修复。</a:t>
            </a:r>
          </a:p>
        </p:txBody>
      </p:sp>
      <p:sp>
        <p:nvSpPr>
          <p:cNvPr id="11" name="TextBox 11"/>
          <p:cNvSpPr txBox="1"/>
          <p:nvPr/>
        </p:nvSpPr>
        <p:spPr>
          <a:xfrm>
            <a:off x="376903" y="5308631"/>
            <a:ext cx="4486275" cy="12096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总结词：维修费用高昂</a:t>
            </a:r>
          </a:p>
        </p:txBody>
      </p:sp>
      <p:sp>
        <p:nvSpPr>
          <p:cNvPr id="12" name="TextBox 12"/>
          <p:cNvSpPr txBox="1"/>
          <p:nvPr/>
        </p:nvSpPr>
        <p:spPr>
          <a:xfrm>
            <a:off x="7334724" y="1462400"/>
            <a:ext cx="4486275" cy="12096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详细描述：某些精密仪器设备的维修费用较高，可能超过设备本身的价值，给医院带来较大的经济压力。</a:t>
            </a:r>
          </a:p>
        </p:txBody>
      </p:sp>
      <p:sp>
        <p:nvSpPr>
          <p:cNvPr id="13" name="TextBox 13"/>
          <p:cNvSpPr txBox="1"/>
          <p:nvPr/>
        </p:nvSpPr>
        <p:spPr>
          <a:xfrm>
            <a:off x="7334724" y="3348767"/>
            <a:ext cx="4486275" cy="12096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总结词：更新换代规划不合理</a:t>
            </a:r>
          </a:p>
        </p:txBody>
      </p:sp>
      <p:sp>
        <p:nvSpPr>
          <p:cNvPr id="14" name="TextBox 14"/>
          <p:cNvSpPr txBox="1"/>
          <p:nvPr/>
        </p:nvSpPr>
        <p:spPr>
          <a:xfrm>
            <a:off x="7334724" y="5308631"/>
            <a:ext cx="4486275" cy="12096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详细描述：医院在更新换代仪器设备时，可能存在规划不合理的情况，导致新设备无法完全满足实际需求，造成资源浪费。</a:t>
            </a:r>
          </a:p>
        </p:txBody>
      </p:sp>
      <p:sp>
        <p:nvSpPr>
          <p:cNvPr id="15" name="Freeform 15"/>
          <p:cNvSpPr/>
          <p:nvPr/>
        </p:nvSpPr>
        <p:spPr>
          <a:xfrm>
            <a:off x="5496912" y="3182867"/>
            <a:ext cx="1198122" cy="1198122"/>
          </a:xfrm>
          <a:custGeom>
            <a:rect l="l" t="t" r="r" b="b"/>
            <a:pathLst>
              <a:path w="304800" h="304800">
                <a:moveTo>
                  <a:pt x="288693" y="85468"/>
                </a:moveTo>
                <a:lnTo>
                  <a:pt x="193700" y="180461"/>
                </a:lnTo>
                <a:lnTo>
                  <a:pt x="301971" y="180461"/>
                </a:lnTo>
                <a:cubicBezTo>
                  <a:pt x="303686" y="171298"/>
                  <a:pt x="304800" y="162001"/>
                  <a:pt x="304800" y="152400"/>
                </a:cubicBezTo>
                <a:cubicBezTo>
                  <a:pt x="304800" y="128273"/>
                  <a:pt x="298694" y="105747"/>
                  <a:pt x="288693" y="85468"/>
                </a:cubicBezTo>
                <a:close/>
                <a:moveTo>
                  <a:pt x="200549" y="145161"/>
                </a:moveTo>
                <a:lnTo>
                  <a:pt x="278682" y="67066"/>
                </a:lnTo>
                <a:cubicBezTo>
                  <a:pt x="260080" y="39643"/>
                  <a:pt x="232543" y="19241"/>
                  <a:pt x="200549" y="8525"/>
                </a:cubicBezTo>
                <a:lnTo>
                  <a:pt x="200549" y="145161"/>
                </a:lnTo>
                <a:close/>
                <a:moveTo>
                  <a:pt x="159525" y="200549"/>
                </a:moveTo>
                <a:lnTo>
                  <a:pt x="237677" y="278721"/>
                </a:lnTo>
                <a:cubicBezTo>
                  <a:pt x="265138" y="260156"/>
                  <a:pt x="285560" y="232581"/>
                  <a:pt x="296275" y="200549"/>
                </a:cubicBezTo>
                <a:lnTo>
                  <a:pt x="159525" y="200549"/>
                </a:lnTo>
                <a:close/>
                <a:moveTo>
                  <a:pt x="180432" y="111862"/>
                </a:moveTo>
                <a:lnTo>
                  <a:pt x="180432" y="2829"/>
                </a:lnTo>
                <a:cubicBezTo>
                  <a:pt x="171317" y="1133"/>
                  <a:pt x="162001" y="0"/>
                  <a:pt x="152400" y="0"/>
                </a:cubicBezTo>
                <a:cubicBezTo>
                  <a:pt x="128064" y="0"/>
                  <a:pt x="105366" y="6229"/>
                  <a:pt x="84963" y="16393"/>
                </a:cubicBezTo>
                <a:lnTo>
                  <a:pt x="180432" y="111862"/>
                </a:lnTo>
                <a:close/>
                <a:moveTo>
                  <a:pt x="124368" y="193853"/>
                </a:moveTo>
                <a:lnTo>
                  <a:pt x="124368" y="301981"/>
                </a:lnTo>
                <a:cubicBezTo>
                  <a:pt x="133483" y="303686"/>
                  <a:pt x="142799" y="304800"/>
                  <a:pt x="152400" y="304800"/>
                </a:cubicBezTo>
                <a:cubicBezTo>
                  <a:pt x="176508" y="304800"/>
                  <a:pt x="198987" y="298694"/>
                  <a:pt x="219266" y="288722"/>
                </a:cubicBezTo>
                <a:lnTo>
                  <a:pt x="124368" y="193853"/>
                </a:lnTo>
                <a:close/>
                <a:moveTo>
                  <a:pt x="104232" y="159763"/>
                </a:moveTo>
                <a:lnTo>
                  <a:pt x="26194" y="237792"/>
                </a:lnTo>
                <a:cubicBezTo>
                  <a:pt x="44758" y="265176"/>
                  <a:pt x="72276" y="285569"/>
                  <a:pt x="104232" y="296285"/>
                </a:cubicBezTo>
                <a:lnTo>
                  <a:pt x="104232" y="159763"/>
                </a:lnTo>
                <a:close/>
                <a:moveTo>
                  <a:pt x="2829" y="124368"/>
                </a:moveTo>
                <a:cubicBezTo>
                  <a:pt x="1133" y="133483"/>
                  <a:pt x="0" y="142799"/>
                  <a:pt x="0" y="152400"/>
                </a:cubicBezTo>
                <a:cubicBezTo>
                  <a:pt x="0" y="176584"/>
                  <a:pt x="6144" y="199130"/>
                  <a:pt x="16145" y="219408"/>
                </a:cubicBezTo>
                <a:lnTo>
                  <a:pt x="111195" y="124358"/>
                </a:lnTo>
                <a:lnTo>
                  <a:pt x="2829" y="124358"/>
                </a:lnTo>
                <a:close/>
                <a:moveTo>
                  <a:pt x="66637" y="26489"/>
                </a:moveTo>
                <a:cubicBezTo>
                  <a:pt x="39443" y="45053"/>
                  <a:pt x="19183" y="72428"/>
                  <a:pt x="8525" y="104232"/>
                </a:cubicBezTo>
                <a:lnTo>
                  <a:pt x="144389" y="104232"/>
                </a:lnTo>
                <a:lnTo>
                  <a:pt x="66637" y="26489"/>
                </a:lnTo>
                <a:close/>
              </a:path>
            </a:pathLst>
          </a:cu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仪器设备的维修和更新问题</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https://d.book118.com/826055051041010033</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FFFFFF"/>
      </a:dk1>
      <a:lt1>
        <a:srgbClr val="001D4F"/>
      </a:lt1>
      <a:dk2>
        <a:srgbClr val="DEF6FF"/>
      </a:dk2>
      <a:lt2>
        <a:srgbClr val="000000"/>
      </a:lt2>
      <a:accent1>
        <a:srgbClr val="00B6FF"/>
      </a:accent1>
      <a:accent2>
        <a:srgbClr val="405DFF"/>
      </a:accent2>
      <a:accent3>
        <a:srgbClr val="2947E8"/>
      </a:accent3>
      <a:accent4>
        <a:srgbClr val="27DFF4"/>
      </a:accent4>
      <a:accent5>
        <a:srgbClr val="2FE8B7"/>
      </a:accent5>
      <a:accent6>
        <a:srgbClr val="FCC526"/>
      </a:accent6>
      <a:hlink>
        <a:srgbClr val="0000FF"/>
      </a:hlink>
      <a:folHlink>
        <a:srgbClr val="800080"/>
      </a:folHlink>
    </a:clrScheme>
    <a:fontScheme name="Office">
      <a:majorFont>
        <a:latin typeface="Calibri"/>
        <a:ea typeface="Calibri"/>
        <a:cs typeface="Arial"/>
        <a:font script="Uigh" typeface="Microsoft Uighur"/>
        <a:font script="Beng" typeface="Vrinda"/>
        <a:font script="Thai" typeface="Angsana New"/>
        <a:font script="Mlym" typeface="Kartika"/>
        <a:font script="Yiii" typeface="Microsoft Yi Baiti"/>
        <a:font script="Cher" typeface="Plantagenet Cherokee"/>
        <a:font script="Orya" typeface="Kalinga"/>
        <a:font script="Gujr" typeface="Shruti"/>
        <a:font script="Viet" typeface="Times New Roman"/>
        <a:font script="Arab" typeface="Times New Roman"/>
        <a:font script="Hebr" typeface="Times New Roman"/>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MoolBoran"/>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ajorFont>
      <a:minorFont>
        <a:latin typeface="Calibri"/>
        <a:ea typeface="Calibri"/>
        <a:cs typeface="Arial"/>
        <a:font script="Uigh" typeface="Microsoft Uighur"/>
        <a:font script="Beng" typeface="Vrinda"/>
        <a:font script="Thai" typeface="Cordia New"/>
        <a:font script="Mlym" typeface="Kartika"/>
        <a:font script="Yiii" typeface="Microsoft Yi Baiti"/>
        <a:font script="Cher" typeface="Plantagenet Cherokee"/>
        <a:font script="Orya" typeface="Kalinga"/>
        <a:font script="Gujr" typeface="Shruti"/>
        <a:font script="Viet" typeface="Arial"/>
        <a:font script="Arab" typeface="Arial"/>
        <a:font script="Hebr" typeface="Arial"/>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DaunPenh"/>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64</Paragraphs>
  <Slides>13</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13</vt:i4>
      </vt:variant>
    </vt:vector>
  </HeadingPairs>
  <TitlesOfParts>
    <vt:vector baseType="lpstr" size="17">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2024-09-01T17:58:58.790</cp:lastPrinted>
  <dcterms:created xsi:type="dcterms:W3CDTF">2024-09-01T09:58:58Z</dcterms:created>
  <dcterms:modified xsi:type="dcterms:W3CDTF">2024-09-01T09:59:00Z</dcterms:modified>
</cp:coreProperties>
</file>