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40C4609-5041-49D3-989F-B538BE9484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978DAA-0B21-4316-987C-AFABF85230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ABB8E75-7B9E-4096-88B5-D15D3E737F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44FC8C0-F2E8-41A4-9FAD-1A834823E6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2587134-B1FB-4929-8211-2B4E55F6437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2CD9E8B-DDE4-4D1B-8548-FAECF8FAA48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E94BE2C-70AD-4093-938C-247A74F68E0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47D27A4-19A5-44F0-BCA3-F082F10041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FAD8A16-173C-41F5-8B86-7EAB8AE9ED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A72384-6CA9-4633-993D-A9F5703056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FEAD43-3BAC-4437-AEDA-549A86CCA6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6110152222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如何有效预防运动损伤的发生</a:t>
            </a:r>
          </a:p>
        </p:txBody>
      </p:sp>
      <p:sp>
        <p:nvSpPr>
          <p:cNvPr id="3" name="TextBox 3"/>
          <p:cNvSpPr txBox="1"/>
          <p:nvPr/>
        </p:nvSpPr>
        <p:spPr>
          <a:xfrm>
            <a:off x="2084071" y="4751645"/>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alpha val="100000"/>
                  </a:srgbClr>
                </a:solidFill>
                <a:latin typeface="Microsoft Yahei"/>
                <a:ea typeface="Microsoft Yahei"/>
                <a:cs typeface="Microsoft Yahei"/>
              </a:rPr>
              <a:t>汇报人：XX</a:t>
            </a:r>
          </a:p>
        </p:txBody>
      </p:sp>
      <p:sp>
        <p:nvSpPr>
          <p:cNvPr id="4" name="TextBox 4"/>
          <p:cNvSpPr txBox="1"/>
          <p:nvPr/>
        </p:nvSpPr>
        <p:spPr>
          <a:xfrm>
            <a:off x="2441200" y="5124644"/>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alpha val="100000"/>
                  </a:srgb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运动损伤概述与原因分析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预防措施与建议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运动员心理调适与辅导</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营养补充与饮食调整策略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康复训练计划制定和执行</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总结：全面关注，共同防范运动损伤</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运动损伤概述与原因分析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运动损伤是指在运动过程中或运动后因各种原因导致的身体组织或器官的损伤。</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根据损伤的性质和程度，运动损伤可分为急性损伤和慢性损伤两大类。急性损伤包括肌肉拉伤、韧带扭伤、关节脱位等，而慢性损伤则包括肌腱炎、滑囊炎、疲劳性骨折等。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8414" r="1841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运动损伤定义及分类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疲劳性骨折</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骨骼因长期反复受力或应力集中导致的骨折，常见于小腿胫骨和足部骨骼。</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肌腱炎</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肌腱因长期过度使用或磨损引起的炎症，如网球肘、高尔夫球肘等。</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关节脱位</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关节面失去正常对合关系，如肩关节脱位。</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肌肉拉伤</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肌肉在运动中过度拉伸或收缩导致的损伤，常见于大腿后群肌肉和小腿肌肉。</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韧带扭伤</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关节周围韧带因外力作用而过度伸展或撕裂，如踝关节扭伤。</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常见运动损伤类型举例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0" y="2999626"/>
            <a:ext cx="12192000" cy="2994303"/>
          </a:xfrm>
          <a:custGeom>
            <a:rect l="l" t="t" r="r" b="b"/>
            <a:pathLst>
              <a:path w="3906440" h="959406">
                <a:moveTo>
                  <a:pt x="3906441" y="0"/>
                </a:moveTo>
                <a:cubicBezTo>
                  <a:pt x="3906441" y="0"/>
                  <a:pt x="3440259" y="420722"/>
                  <a:pt x="2248734" y="702350"/>
                </a:cubicBezTo>
                <a:cubicBezTo>
                  <a:pt x="1358146" y="912852"/>
                  <a:pt x="0" y="918924"/>
                  <a:pt x="0" y="918924"/>
                </a:cubicBezTo>
                <a:lnTo>
                  <a:pt x="0" y="959406"/>
                </a:lnTo>
                <a:cubicBezTo>
                  <a:pt x="0" y="959406"/>
                  <a:pt x="1563345" y="913864"/>
                  <a:pt x="2248734" y="759023"/>
                </a:cubicBezTo>
                <a:cubicBezTo>
                  <a:pt x="3467219" y="483751"/>
                  <a:pt x="3906441" y="141684"/>
                  <a:pt x="3906441" y="141684"/>
                </a:cubicBezTo>
                <a:lnTo>
                  <a:pt x="3906441"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4600" y="5805199"/>
            <a:ext cx="188731" cy="188731"/>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2899431" y="5710833"/>
            <a:ext cx="188731" cy="188731"/>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a:off x="4999059" y="5427737"/>
            <a:ext cx="283096" cy="283096"/>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AutoShape 6"/>
          <p:cNvSpPr/>
          <p:nvPr/>
        </p:nvSpPr>
        <p:spPr>
          <a:xfrm>
            <a:off x="7204880" y="5038512"/>
            <a:ext cx="283096" cy="283096"/>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9406737" y="4300183"/>
            <a:ext cx="393189" cy="393189"/>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8" name="Connector 8"/>
          <p:cNvCxnSpPr/>
          <p:nvPr/>
        </p:nvCxnSpPr>
        <p:spPr>
          <a:xfrm flipH="1">
            <a:off x="713700" y="3236486"/>
            <a:ext cx="0" cy="2276186"/>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9" name="Group 9"/>
          <p:cNvGrpSpPr/>
          <p:nvPr/>
        </p:nvGrpSpPr>
        <p:grpSpPr>
          <a:xfrm>
            <a:off x="5221195" y="2558712"/>
            <a:ext cx="2095500" cy="1627035"/>
            <a:chOff x="5221195" y="2558712"/>
            <a:chExt cx="2095500" cy="1627035"/>
          </a:xfrm>
        </p:grpSpPr>
        <p:sp>
          <p:nvSpPr>
            <p:cNvPr id="10" name="TextBox 10"/>
            <p:cNvSpPr txBox="1"/>
            <p:nvPr/>
          </p:nvSpPr>
          <p:spPr>
            <a:xfrm>
              <a:off x="5221195" y="2558712"/>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运动负荷过大</a:t>
              </a:r>
            </a:p>
          </p:txBody>
        </p:sp>
        <p:sp>
          <p:nvSpPr>
            <p:cNvPr id="11" name="TextBox 11"/>
            <p:cNvSpPr txBox="1"/>
            <p:nvPr/>
          </p:nvSpPr>
          <p:spPr>
            <a:xfrm>
              <a:off x="5221195" y="2928447"/>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运动强度、频率或时间过长，超出身体承受能力。</a:t>
              </a:r>
            </a:p>
          </p:txBody>
        </p:sp>
      </p:grpSp>
      <p:cxnSp>
        <p:nvCxnSpPr>
          <p:cNvPr id="12" name="Connector 12"/>
          <p:cNvCxnSpPr/>
          <p:nvPr/>
        </p:nvCxnSpPr>
        <p:spPr>
          <a:xfrm flipH="1">
            <a:off x="2993796" y="2915292"/>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3" name="Connector 13"/>
          <p:cNvCxnSpPr/>
          <p:nvPr/>
        </p:nvCxnSpPr>
        <p:spPr>
          <a:xfrm flipH="1">
            <a:off x="5189375" y="2671457"/>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4" name="Connector 14"/>
          <p:cNvCxnSpPr/>
          <p:nvPr/>
        </p:nvCxnSpPr>
        <p:spPr>
          <a:xfrm flipH="1">
            <a:off x="7346428" y="2084183"/>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5" name="Connector 15"/>
          <p:cNvCxnSpPr/>
          <p:nvPr/>
        </p:nvCxnSpPr>
        <p:spPr>
          <a:xfrm flipH="1">
            <a:off x="9603332" y="1096542"/>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16" name="Freeform 16"/>
          <p:cNvSpPr/>
          <p:nvPr/>
        </p:nvSpPr>
        <p:spPr>
          <a:xfrm>
            <a:off x="542293" y="6131193"/>
            <a:ext cx="373344" cy="373344"/>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2815760" y="6056840"/>
            <a:ext cx="356071" cy="356071"/>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99060" y="137160"/>
                </a:moveTo>
                <a:cubicBezTo>
                  <a:pt x="111681" y="137160"/>
                  <a:pt x="121920" y="126921"/>
                  <a:pt x="121920" y="114300"/>
                </a:cubicBezTo>
                <a:cubicBezTo>
                  <a:pt x="121920" y="101679"/>
                  <a:pt x="111681" y="91440"/>
                  <a:pt x="99060" y="91440"/>
                </a:cubicBezTo>
                <a:lnTo>
                  <a:pt x="99060" y="91440"/>
                </a:lnTo>
                <a:cubicBezTo>
                  <a:pt x="86439" y="91440"/>
                  <a:pt x="76200" y="101679"/>
                  <a:pt x="76200" y="114300"/>
                </a:cubicBezTo>
                <a:cubicBezTo>
                  <a:pt x="76200" y="126921"/>
                  <a:pt x="86439" y="137160"/>
                  <a:pt x="99060" y="137160"/>
                </a:cubicBezTo>
                <a:lnTo>
                  <a:pt x="99060" y="137160"/>
                </a:lnTo>
                <a:close/>
                <a:moveTo>
                  <a:pt x="205740" y="137160"/>
                </a:moveTo>
                <a:cubicBezTo>
                  <a:pt x="218361" y="137160"/>
                  <a:pt x="228600" y="126921"/>
                  <a:pt x="228600" y="114300"/>
                </a:cubicBezTo>
                <a:cubicBezTo>
                  <a:pt x="228600" y="101679"/>
                  <a:pt x="218361" y="91440"/>
                  <a:pt x="205740" y="91440"/>
                </a:cubicBezTo>
                <a:lnTo>
                  <a:pt x="205740" y="91440"/>
                </a:lnTo>
                <a:cubicBezTo>
                  <a:pt x="193119" y="91440"/>
                  <a:pt x="182880" y="101679"/>
                  <a:pt x="182880" y="114300"/>
                </a:cubicBezTo>
                <a:cubicBezTo>
                  <a:pt x="182880" y="126921"/>
                  <a:pt x="193119" y="137160"/>
                  <a:pt x="205740" y="137160"/>
                </a:cubicBezTo>
                <a:lnTo>
                  <a:pt x="205740" y="137160"/>
                </a:lnTo>
                <a:close/>
                <a:moveTo>
                  <a:pt x="238658" y="182880"/>
                </a:moveTo>
                <a:lnTo>
                  <a:pt x="66142" y="182880"/>
                </a:lnTo>
                <a:cubicBezTo>
                  <a:pt x="79038" y="218770"/>
                  <a:pt x="112776" y="243973"/>
                  <a:pt x="152400" y="243973"/>
                </a:cubicBezTo>
                <a:cubicBezTo>
                  <a:pt x="192024" y="243973"/>
                  <a:pt x="225762" y="218770"/>
                  <a:pt x="238458" y="183518"/>
                </a:cubicBezTo>
                <a:lnTo>
                  <a:pt x="238658" y="18288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944051" y="5862988"/>
            <a:ext cx="411257" cy="411257"/>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160112" y="5465972"/>
            <a:ext cx="421401" cy="421401"/>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431121" y="4890685"/>
            <a:ext cx="393189" cy="39318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829278" y="3169358"/>
            <a:ext cx="2095500" cy="1627035"/>
            <a:chOff x="829278" y="3169358"/>
            <a:chExt cx="2095500" cy="1627035"/>
          </a:xfrm>
        </p:grpSpPr>
        <p:sp>
          <p:nvSpPr>
            <p:cNvPr id="22" name="TextBox 22"/>
            <p:cNvSpPr txBox="1"/>
            <p:nvPr/>
          </p:nvSpPr>
          <p:spPr>
            <a:xfrm>
              <a:off x="829278" y="3169358"/>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准备活动不足</a:t>
              </a:r>
            </a:p>
          </p:txBody>
        </p:sp>
        <p:sp>
          <p:nvSpPr>
            <p:cNvPr id="23" name="TextBox 23"/>
            <p:cNvSpPr txBox="1"/>
            <p:nvPr/>
          </p:nvSpPr>
          <p:spPr>
            <a:xfrm>
              <a:off x="829278" y="3539093"/>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未进行充分的热身运动，身体各部位未能适应即将到来的剧烈运动。</a:t>
              </a:r>
            </a:p>
          </p:txBody>
        </p:sp>
      </p:grpSp>
      <p:grpSp>
        <p:nvGrpSpPr>
          <p:cNvPr id="24" name="Group 24"/>
          <p:cNvGrpSpPr/>
          <p:nvPr/>
        </p:nvGrpSpPr>
        <p:grpSpPr>
          <a:xfrm>
            <a:off x="2993796" y="2858559"/>
            <a:ext cx="2095500" cy="1627035"/>
            <a:chOff x="2993796" y="2858559"/>
            <a:chExt cx="2095500" cy="1627035"/>
          </a:xfrm>
        </p:grpSpPr>
        <p:sp>
          <p:nvSpPr>
            <p:cNvPr id="25" name="TextBox 25"/>
            <p:cNvSpPr txBox="1"/>
            <p:nvPr/>
          </p:nvSpPr>
          <p:spPr>
            <a:xfrm>
              <a:off x="2993796" y="2858559"/>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技术动作错误</a:t>
              </a:r>
            </a:p>
          </p:txBody>
        </p:sp>
        <p:sp>
          <p:nvSpPr>
            <p:cNvPr id="26" name="TextBox 26"/>
            <p:cNvSpPr txBox="1"/>
            <p:nvPr/>
          </p:nvSpPr>
          <p:spPr>
            <a:xfrm>
              <a:off x="2993796" y="3228294"/>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运动技术动作不正确或违反人体解剖结构特点，导致身体组织受力异常。</a:t>
              </a:r>
            </a:p>
          </p:txBody>
        </p:sp>
      </p:grpSp>
      <p:grpSp>
        <p:nvGrpSpPr>
          <p:cNvPr id="27" name="Group 27"/>
          <p:cNvGrpSpPr/>
          <p:nvPr/>
        </p:nvGrpSpPr>
        <p:grpSpPr>
          <a:xfrm>
            <a:off x="7443964" y="1853208"/>
            <a:ext cx="2095500" cy="1627035"/>
            <a:chOff x="7443964" y="1853208"/>
            <a:chExt cx="2095500" cy="1627035"/>
          </a:xfrm>
        </p:grpSpPr>
        <p:sp>
          <p:nvSpPr>
            <p:cNvPr id="28" name="TextBox 28"/>
            <p:cNvSpPr txBox="1"/>
            <p:nvPr/>
          </p:nvSpPr>
          <p:spPr>
            <a:xfrm>
              <a:off x="7443964" y="1853208"/>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身体素质差</a:t>
              </a:r>
            </a:p>
          </p:txBody>
        </p:sp>
        <p:sp>
          <p:nvSpPr>
            <p:cNvPr id="29" name="TextBox 29"/>
            <p:cNvSpPr txBox="1"/>
            <p:nvPr/>
          </p:nvSpPr>
          <p:spPr>
            <a:xfrm>
              <a:off x="7443964" y="2222943"/>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力量、柔韧、协调等身体素质不足，容易在运动中受伤。</a:t>
              </a:r>
            </a:p>
          </p:txBody>
        </p:sp>
      </p:grpSp>
      <p:grpSp>
        <p:nvGrpSpPr>
          <p:cNvPr id="30" name="Group 30"/>
          <p:cNvGrpSpPr/>
          <p:nvPr/>
        </p:nvGrpSpPr>
        <p:grpSpPr>
          <a:xfrm>
            <a:off x="9712443" y="988925"/>
            <a:ext cx="2095500" cy="1627034"/>
            <a:chOff x="9712443" y="988925"/>
            <a:chExt cx="2095500" cy="1627034"/>
          </a:xfrm>
        </p:grpSpPr>
        <p:sp>
          <p:nvSpPr>
            <p:cNvPr id="31" name="TextBox 31"/>
            <p:cNvSpPr txBox="1"/>
            <p:nvPr/>
          </p:nvSpPr>
          <p:spPr>
            <a:xfrm>
              <a:off x="9712443" y="988925"/>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运动装备不合适</a:t>
              </a:r>
            </a:p>
          </p:txBody>
        </p:sp>
        <p:sp>
          <p:nvSpPr>
            <p:cNvPr id="32" name="TextBox 32"/>
            <p:cNvSpPr txBox="1"/>
            <p:nvPr/>
          </p:nvSpPr>
          <p:spPr>
            <a:xfrm>
              <a:off x="9712443" y="1358659"/>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穿着不合适的运动鞋服或使用不合适的运动器材进行运动。</a:t>
              </a:r>
            </a:p>
          </p:txBody>
        </p:sp>
      </p:grpSp>
      <p:grpSp>
        <p:nvGrpSpPr>
          <p:cNvPr id="33" name="Group 33"/>
          <p:cNvGrpSpPr/>
          <p:nvPr/>
        </p:nvGrpSpPr>
        <p:grpSpPr>
          <a:xfrm>
            <a:off x="454963" y="93878"/>
            <a:ext cx="10641129" cy="914400"/>
            <a:chOff x="454963" y="93878"/>
            <a:chExt cx="10641129" cy="914400"/>
          </a:xfrm>
        </p:grpSpPr>
        <p:sp>
          <p:nvSpPr>
            <p:cNvPr id="34" name="AutoShape 3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TextBox 5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损伤发生原因分析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预防措施与建议</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5319" b="531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6100" b="610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62" b="2662"/>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合理安排运动负荷</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遵循循序渐进原则</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根据个人身体状况和运动经验，逐步增加运动强度、时间和频率，避免突然增加负荷导致身体无法适应。</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合理安排运动计划</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制定个性化的运动计划，包括热身、主要运动和拉伸放松等环节，确保运动过程全面且科学。</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及时调整运动负荷</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在运动过程中，根据身体状况和疲劳程度，适时调整运动负荷，避免过度疲劳引发损伤。</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通过力量训练增强肌肉对关节的保护作用，降低运动损伤风险。</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提高肌肉力量</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1542" r="1154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增强关节稳定性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1182" r="1118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提升柔韧性</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2646" b="12646"/>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进行关节稳定性训练，如平衡练习、核心力量训练等，提高关节在运动中的稳定性。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进行拉伸练习和瑜伽等柔韧性训练，增加肌肉和韧带的弹性，减少运动中的拉伤风险。</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加强身体素质训练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在运动前，认真学习并掌握正确的技术动作和姿势，避免因动作不规范导致的损伤。</a:t>
            </a:r>
          </a:p>
        </p:txBody>
      </p:sp>
      <p:pic>
        <p:nvPicPr>
          <p:cNvPr id="6" name="Picture 6"/>
          <p:cNvPicPr>
            <a:picLocks noChangeAspect="1"/>
          </p:cNvPicPr>
          <p:nvPr/>
        </p:nvPicPr>
        <p:blipFill>
          <a:blip r:embed="rId2"/>
          <a:srcRect l="8333" r="833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学习标准动作</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关注运动过程中的细节和技巧，如落地时的缓冲、转身时的平衡等，以降低损伤发生的可能性。</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注重细节和技巧</a:t>
            </a:r>
          </a:p>
        </p:txBody>
      </p:sp>
      <p:pic>
        <p:nvPicPr>
          <p:cNvPr id="10" name="Picture 10"/>
          <p:cNvPicPr>
            <a:picLocks noChangeAspect="1"/>
          </p:cNvPicPr>
          <p:nvPr/>
        </p:nvPicPr>
        <p:blipFill>
          <a:blip r:embed="rId3"/>
          <a:srcRect l="4028" r="4028"/>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通过反复练习和巩固正确技术动作，形成肌肉记忆和正确的运动模式，提高运动表现并减少损伤风险。</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反复练习和巩固</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掌握正确技术动作</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运动员心理调适与辅导</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通过逐步完成训练任务，提高运动员的自信心和成就感。</a:t>
            </a:r>
          </a:p>
        </p:txBody>
      </p:sp>
      <p:pic>
        <p:nvPicPr>
          <p:cNvPr id="4" name="Picture 4"/>
          <p:cNvPicPr>
            <a:picLocks noChangeAspect="1"/>
          </p:cNvPicPr>
          <p:nvPr/>
        </p:nvPicPr>
        <p:blipFill>
          <a:blip r:embed="rId2"/>
          <a:srcRect l="21875" r="21875"/>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2500" r="12500"/>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667" r="1666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设定可实现的目标</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鼓励运动员在训练和比赛中采用积极的语言和自我激励，以增强自信心。</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积极心理暗示</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通过模拟比赛场景和增加训练难度，培养运动员的意志力和坚韧品质。</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意志力锻炼</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增强自信心和意志力培养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正确看待失败</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引导运动员将失败视为学习和成长的机会，减轻对失败的恐惧和压力。</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压力管理技巧</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教授运动员有效的压力管理技巧，如深呼吸、冥想和放松训练等。</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团队支持</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建立良好的团队氛围，鼓励队员之间互相支持和激励，共同应对比赛压力。</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32333" r="32333"/>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2917" r="291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2100" r="2100"/>
          <a:stretch>
            <a:fillRect/>
          </a:stretch>
        </p:blipFill>
        <p:spPr>
          <a:xfrm>
            <a:off x="9121094"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减轻比赛压力，调整心态</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https://d.book118.com/826110152222010051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2024-09-17T20:56:29.919</cp:lastPrinted>
  <dcterms:created xsi:type="dcterms:W3CDTF">2024-09-17T12:56:29Z</dcterms:created>
  <dcterms:modified xsi:type="dcterms:W3CDTF">2024-09-17T12:56:32Z</dcterms:modified>
</cp:coreProperties>
</file>