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76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4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AD8DC0-23A7-499F-AD41-56E3AC606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54CA5-44C9-4BCD-A93B-05DA70C4B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0BA13F-44FB-460C-8E4A-AB4E2FC3B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5E1C03-5F76-4260-A859-8E05F668C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67E7D1-A2C3-4C8F-93ED-60EE37AD68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600E1-6ADB-4B08-8C64-72246D961C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AC532B-EBEC-46C0-A5B7-1620AC48BD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05DC6-CEBC-46E2-9E3B-837A20ACB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0037F2-D619-40CE-A4B2-4CC1FA8EE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6C086-99AB-40A8-82CA-09CCAF5A5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E488C-DA90-4D81-95DF-BB7842677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750" r:id="rId2"/>
    <p:sldLayoutId id="2147487751" r:id="rId3"/>
    <p:sldLayoutId id="2147487752" r:id="rId4"/>
    <p:sldLayoutId id="2147487753" r:id="rId5"/>
    <p:sldLayoutId id="2147487754" r:id="rId6"/>
    <p:sldLayoutId id="2147487755" r:id="rId7"/>
    <p:sldLayoutId id="2147487756" r:id="rId8"/>
    <p:sldLayoutId id="2147487757" r:id="rId9"/>
    <p:sldLayoutId id="2147487758" r:id="rId10"/>
    <p:sldLayoutId id="2147487759"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20" Type="http://schemas.openxmlformats.org/officeDocument/2006/relationships/tags" Target="../tags/tag123.xml" /><Relationship Id="rId21" Type="http://schemas.openxmlformats.org/officeDocument/2006/relationships/tags" Target="../tags/tag124.xml" /><Relationship Id="rId22" Type="http://schemas.openxmlformats.org/officeDocument/2006/relationships/tags" Target="../tags/tag12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23413101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r>
              <a:rPr lang="zh-CN" altLang="en-US"/>
              <a:t>XX</a:t>
            </a:r>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a:t>
            </a:r>
            <a:endParaRPr lang="zh-CN" altLang="en-US"/>
          </a:p>
        </p:txBody>
      </p:sp>
      <p:sp>
        <p:nvSpPr>
          <p:cNvPr id="1048656" name="标题 2"/>
          <p:cNvSpPr>
            <a:spLocks noGrp="1"/>
          </p:cNvSpPr>
          <p:nvPr>
            <p:ph type="ctrTitle"/>
            <p:custDataLst>
              <p:tags r:id="rId7"/>
            </p:custDataLst>
          </p:nvPr>
        </p:nvSpPr>
        <p:spPr/>
        <p:txBody>
          <a:bodyPr/>
          <a:lstStyle/>
          <a:p>
            <a:r>
              <a:rPr lang="zh-CN" altLang="en-US"/>
              <a:t>2024年智慧城市的创新实践</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72390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01.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8978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单击添加目录项标题</a:t>
            </a:r>
            <a:endParaRPr lang="en-US" altLang="zh-CN" sz="2000" b="1">
              <a:solidFill>
                <a:schemeClr val="tx1"/>
              </a:solidFill>
              <a:latin typeface="+mj-ea"/>
              <a:ea typeface="+mj-ea"/>
            </a:endParaRPr>
          </a:p>
        </p:txBody>
      </p:sp>
      <p:cxnSp>
        <p:nvCxnSpPr>
          <p:cNvPr id="3145755" name="直接连接符 22"/>
          <p:cNvCxnSpPr/>
          <p:nvPr>
            <p:custDataLst>
              <p:tags r:id="rId6"/>
            </p:custDataLst>
          </p:nvPr>
        </p:nvCxnSpPr>
        <p:spPr>
          <a:xfrm>
            <a:off x="5634355" y="14782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16954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02.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18472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智慧城市的发展历程</a:t>
            </a:r>
            <a:endParaRPr lang="en-US" altLang="zh-CN" sz="2000" b="1">
              <a:solidFill>
                <a:schemeClr val="tx1"/>
              </a:solidFill>
              <a:latin typeface="+mj-ea"/>
              <a:ea typeface="+mj-ea"/>
            </a:endParaRPr>
          </a:p>
        </p:txBody>
      </p:sp>
      <p:cxnSp>
        <p:nvCxnSpPr>
          <p:cNvPr id="3145757" name="直接连接符 25"/>
          <p:cNvCxnSpPr/>
          <p:nvPr>
            <p:custDataLst>
              <p:tags r:id="rId9"/>
            </p:custDataLst>
          </p:nvPr>
        </p:nvCxnSpPr>
        <p:spPr>
          <a:xfrm>
            <a:off x="5634355" y="24276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26447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03.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27743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智慧城市建设的主要领域</a:t>
            </a:r>
            <a:endParaRPr lang="en-US" altLang="zh-CN" sz="2000" b="1">
              <a:solidFill>
                <a:schemeClr val="tx1"/>
              </a:solidFill>
              <a:latin typeface="+mj-ea"/>
              <a:ea typeface="+mj-ea"/>
            </a:endParaRPr>
          </a:p>
        </p:txBody>
      </p:sp>
      <p:cxnSp>
        <p:nvCxnSpPr>
          <p:cNvPr id="3145759" name="直接连接符 26"/>
          <p:cNvCxnSpPr/>
          <p:nvPr>
            <p:custDataLst>
              <p:tags r:id="rId12"/>
            </p:custDataLst>
          </p:nvPr>
        </p:nvCxnSpPr>
        <p:spPr>
          <a:xfrm>
            <a:off x="5634355" y="33547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35718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04.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367982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智慧城市的技术创新</a:t>
            </a:r>
            <a:endParaRPr lang="en-US" altLang="zh-CN" sz="2000" b="1">
              <a:solidFill>
                <a:schemeClr val="tx1"/>
              </a:solidFill>
              <a:latin typeface="+mj-ea"/>
              <a:ea typeface="+mj-ea"/>
            </a:endParaRPr>
          </a:p>
        </p:txBody>
      </p:sp>
      <p:cxnSp>
        <p:nvCxnSpPr>
          <p:cNvPr id="3145761" name="直接连接符 27"/>
          <p:cNvCxnSpPr/>
          <p:nvPr>
            <p:custDataLst>
              <p:tags r:id="rId15"/>
            </p:custDataLst>
          </p:nvPr>
        </p:nvCxnSpPr>
        <p:spPr>
          <a:xfrm>
            <a:off x="5634355" y="42595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44767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05.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46062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智慧城市的实践案例</a:t>
            </a:r>
            <a:endParaRPr lang="en-US" altLang="zh-CN" sz="2000" b="1">
              <a:solidFill>
                <a:schemeClr val="tx1"/>
              </a:solidFill>
              <a:latin typeface="+mj-ea"/>
              <a:ea typeface="+mj-ea"/>
            </a:endParaRPr>
          </a:p>
        </p:txBody>
      </p:sp>
      <p:cxnSp>
        <p:nvCxnSpPr>
          <p:cNvPr id="3145763" name="直接连接符 17"/>
          <p:cNvCxnSpPr/>
          <p:nvPr>
            <p:custDataLst>
              <p:tags r:id="rId18"/>
            </p:custDataLst>
          </p:nvPr>
        </p:nvCxnSpPr>
        <p:spPr>
          <a:xfrm>
            <a:off x="5634355" y="51866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文本框 20"/>
          <p:cNvSpPr txBox="1"/>
          <p:nvPr>
            <p:custDataLst>
              <p:tags r:id="rId19"/>
            </p:custDataLst>
          </p:nvPr>
        </p:nvSpPr>
        <p:spPr>
          <a:xfrm>
            <a:off x="5483225" y="54038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06.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72" name="文本框 21"/>
          <p:cNvSpPr txBox="1"/>
          <p:nvPr>
            <p:custDataLst>
              <p:tags r:id="rId20"/>
            </p:custDataLst>
          </p:nvPr>
        </p:nvSpPr>
        <p:spPr>
          <a:xfrm>
            <a:off x="7139940" y="551180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智慧城市的挑战与前景</a:t>
            </a:r>
            <a:endParaRPr lang="en-US" altLang="zh-CN" sz="2000" b="1">
              <a:solidFill>
                <a:schemeClr val="tx1"/>
              </a:solidFill>
              <a:latin typeface="+mj-ea"/>
              <a:ea typeface="+mj-ea"/>
            </a:endParaRPr>
          </a:p>
        </p:txBody>
      </p:sp>
      <p:cxnSp>
        <p:nvCxnSpPr>
          <p:cNvPr id="3145765" name="直接连接符 23"/>
          <p:cNvCxnSpPr/>
          <p:nvPr>
            <p:custDataLst>
              <p:tags r:id="rId21"/>
            </p:custDataLst>
          </p:nvPr>
        </p:nvCxnSpPr>
        <p:spPr>
          <a:xfrm>
            <a:off x="5634355" y="609155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4"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6" name="标题 1"/>
          <p:cNvSpPr>
            <a:spLocks noGrp="1"/>
          </p:cNvSpPr>
          <p:nvPr>
            <p:ph type="title"/>
            <p:custDataLst>
              <p:tags r:id="rId4"/>
            </p:custDataLst>
          </p:nvPr>
        </p:nvSpPr>
        <p:spPr/>
        <p:txBody>
          <a:bodyPr/>
          <a:lstStyle/>
          <a:p>
            <a:r>
              <a:rPr lang="zh-CN" altLang="en-US"/>
              <a:t>单击此处添加章节标题</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8996" name="标题 1"/>
          <p:cNvSpPr>
            <a:spLocks noGrp="1"/>
          </p:cNvSpPr>
          <p:nvPr>
            <p:ph type="title"/>
            <p:custDataLst>
              <p:tags r:id="rId4"/>
            </p:custDataLst>
          </p:nvPr>
        </p:nvSpPr>
        <p:spPr/>
        <p:txBody>
          <a:bodyPr/>
          <a:lstStyle/>
          <a:p>
            <a:r>
              <a:rPr lang="zh-CN" altLang="en-US"/>
              <a:t>智慧城市的发展历程</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52" name="标题 1"/>
          <p:cNvSpPr>
            <a:spLocks noGrp="1"/>
          </p:cNvSpPr>
          <p:nvPr>
            <p:ph type="title"/>
          </p:nvPr>
        </p:nvSpPr>
        <p:spPr/>
        <p:txBody>
          <a:bodyPr/>
          <a:lstStyle/>
          <a:p>
            <a:r>
              <a:rPr lang="zh-CN" altLang="en-US"/>
              <a:t>智慧城市的概念起源</a:t>
            </a:r>
            <a:endParaRPr lang="zh-CN" altLang="en-US"/>
          </a:p>
        </p:txBody>
      </p:sp>
      <p:sp>
        <p:nvSpPr>
          <p:cNvPr id="104905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智慧城市的概念起源于21世纪初，旨在通过信息技术和智能化手段改善城市管理和服务。</a:t>
            </a:r>
            <a:endParaRPr lang="zh-CN" altLang="en-US" sz="1200" spc="150">
              <a:solidFill>
                <a:schemeClr val="tx1">
                  <a:lumMod val="65000"/>
                  <a:lumOff val="35000"/>
                </a:schemeClr>
              </a:solidFill>
              <a:latin typeface="+mn-ea"/>
              <a:sym typeface="+mn-ea"/>
            </a:endParaRPr>
          </a:p>
        </p:txBody>
      </p:sp>
      <p:sp>
        <p:nvSpPr>
          <p:cNvPr id="104905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随着物联网、云计算等技术的不断发展，智慧城市的概念逐渐得到广泛认可和应用。</a:t>
            </a:r>
            <a:endParaRPr lang="zh-CN" altLang="en-US" sz="1200" spc="150">
              <a:solidFill>
                <a:schemeClr val="tx1">
                  <a:lumMod val="65000"/>
                  <a:lumOff val="35000"/>
                </a:schemeClr>
              </a:solidFill>
              <a:latin typeface="+mn-ea"/>
              <a:sym typeface="+mn-ea"/>
            </a:endParaRPr>
          </a:p>
        </p:txBody>
      </p:sp>
      <p:sp>
        <p:nvSpPr>
          <p:cNvPr id="104905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智慧城市的核心是通过智能化手段提高城市运行效率和管理水平，为市民提供更加便捷、舒适的生活环境。</a:t>
            </a:r>
            <a:endParaRPr lang="zh-CN" altLang="en-US" sz="1200" spc="150">
              <a:solidFill>
                <a:schemeClr val="tx1">
                  <a:lumMod val="65000"/>
                  <a:lumOff val="35000"/>
                </a:schemeClr>
              </a:solidFill>
              <a:latin typeface="+mn-ea"/>
              <a:sym typeface="+mn-ea"/>
            </a:endParaRPr>
          </a:p>
        </p:txBody>
      </p:sp>
      <p:sp>
        <p:nvSpPr>
          <p:cNvPr id="104906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智慧城市的发展历程包括萌芽期、探索期、发展期和成熟期四个阶段，目前正处于不断发展和完善的过程中。</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0" name="标题 1"/>
          <p:cNvSpPr>
            <a:spLocks noGrp="1"/>
          </p:cNvSpPr>
          <p:nvPr>
            <p:ph type="title"/>
          </p:nvPr>
        </p:nvSpPr>
        <p:spPr/>
        <p:txBody>
          <a:bodyPr/>
          <a:lstStyle/>
          <a:p>
            <a:r>
              <a:rPr lang="zh-CN" altLang="en-US"/>
              <a:t>智慧城市的发展阶段</a:t>
            </a:r>
            <a:endParaRPr lang="zh-CN" altLang="en-US"/>
          </a:p>
        </p:txBody>
      </p:sp>
      <p:sp>
        <p:nvSpPr>
          <p:cNvPr id="104910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0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1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1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1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高级阶段：人工智能、大数据等技术深度融合，实现城市智慧化</a:t>
            </a:r>
            <a:endParaRPr lang="zh-CN" altLang="en-US" sz="2400">
              <a:latin typeface="+mn-ea"/>
              <a:ea typeface="+mn-ea"/>
            </a:endParaRPr>
          </a:p>
        </p:txBody>
      </p:sp>
      <p:sp>
        <p:nvSpPr>
          <p:cNvPr id="104912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未来展望：持续创新，构建全面智慧化的城市生态</a:t>
            </a:r>
            <a:endParaRPr lang="zh-CN" altLang="en-US" sz="2400">
              <a:latin typeface="+mn-ea"/>
              <a:ea typeface="+mn-ea"/>
            </a:endParaRPr>
          </a:p>
        </p:txBody>
      </p:sp>
      <p:sp>
        <p:nvSpPr>
          <p:cNvPr id="104912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初级阶段：数字化转型，实现城市管理信息化</a:t>
            </a:r>
            <a:endParaRPr lang="zh-CN" altLang="en-US" sz="2400">
              <a:latin typeface="+mn-ea"/>
              <a:ea typeface="+mn-ea"/>
            </a:endParaRPr>
          </a:p>
        </p:txBody>
      </p:sp>
      <p:sp>
        <p:nvSpPr>
          <p:cNvPr id="104912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发展阶段：物联网、云计算等技术应用，提升城市智能化水平</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4" name="标题 1"/>
          <p:cNvSpPr>
            <a:spLocks noGrp="1"/>
          </p:cNvSpPr>
          <p:nvPr>
            <p:ph type="title"/>
          </p:nvPr>
        </p:nvSpPr>
        <p:spPr/>
        <p:txBody>
          <a:bodyPr/>
          <a:lstStyle/>
          <a:p>
            <a:r>
              <a:rPr lang="zh-CN" altLang="en-US"/>
              <a:t>2024年的智慧城市发展概况</a:t>
            </a:r>
            <a:endParaRPr lang="zh-CN" altLang="en-US"/>
          </a:p>
        </p:txBody>
      </p:sp>
      <p:sp>
        <p:nvSpPr>
          <p:cNvPr id="1049166"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68"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0"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智慧城市基础设施不断完善，覆盖范围更广</a:t>
            </a:r>
            <a:endParaRPr lang="zh-CN" altLang="en-US" sz="2000" spc="150">
              <a:solidFill>
                <a:schemeClr val="lt1">
                  <a:lumMod val="100000"/>
                </a:schemeClr>
              </a:solidFill>
              <a:latin typeface="Arial" pitchFamily="34" charset="0"/>
              <a:ea typeface="微软雅黑"/>
              <a:sym typeface="+mn-ea"/>
            </a:endParaRPr>
          </a:p>
        </p:txBody>
      </p:sp>
      <p:sp>
        <p:nvSpPr>
          <p:cNvPr id="1049172"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4"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6"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人工智能、物联网等技术深度融合，提升城市治理水平</a:t>
            </a:r>
            <a:endParaRPr lang="zh-CN" altLang="en-US" sz="2000" spc="150">
              <a:solidFill>
                <a:schemeClr val="tx1">
                  <a:lumMod val="75000"/>
                  <a:lumOff val="25000"/>
                </a:schemeClr>
              </a:solidFill>
              <a:latin typeface="Arial" pitchFamily="34" charset="0"/>
              <a:ea typeface="微软雅黑"/>
              <a:sym typeface="+mn-ea"/>
            </a:endParaRPr>
          </a:p>
        </p:txBody>
      </p:sp>
      <p:sp>
        <p:nvSpPr>
          <p:cNvPr id="1049178"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80"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公共服务智能化程度显著提高，便捷度和满意度提升</a:t>
            </a:r>
            <a:endParaRPr lang="zh-CN" altLang="en-US" sz="2000" spc="150">
              <a:solidFill>
                <a:schemeClr val="lt1">
                  <a:lumMod val="100000"/>
                </a:schemeClr>
              </a:solidFill>
              <a:latin typeface="Arial" pitchFamily="34" charset="0"/>
              <a:ea typeface="微软雅黑"/>
              <a:sym typeface="+mn-ea"/>
            </a:endParaRPr>
          </a:p>
        </p:txBody>
      </p:sp>
      <p:sp>
        <p:nvSpPr>
          <p:cNvPr id="1049182"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6"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8"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绿色发展理念深入人心，智慧城市助力可持续发展</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28" name="标题 1"/>
          <p:cNvSpPr>
            <a:spLocks noGrp="1"/>
          </p:cNvSpPr>
          <p:nvPr>
            <p:ph type="title"/>
          </p:nvPr>
        </p:nvSpPr>
        <p:spPr/>
        <p:txBody>
          <a:bodyPr/>
          <a:lstStyle/>
          <a:p>
            <a:r>
              <a:rPr lang="zh-CN" altLang="en-US"/>
              <a:t>智慧城市的发展趋势</a:t>
            </a:r>
            <a:endParaRPr lang="zh-CN" altLang="en-US"/>
          </a:p>
        </p:txBody>
      </p:sp>
      <p:sp>
        <p:nvSpPr>
          <p:cNvPr id="104923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数字化转型：利用大数据、云计算等技术提升城市治理水平</a:t>
            </a:r>
            <a:endParaRPr lang="zh-CN" altLang="en-US" sz="1200" spc="150">
              <a:solidFill>
                <a:schemeClr val="tx1">
                  <a:lumMod val="65000"/>
                  <a:lumOff val="35000"/>
                </a:schemeClr>
              </a:solidFill>
              <a:latin typeface="+mn-ea"/>
              <a:sym typeface="+mn-ea"/>
            </a:endParaRPr>
          </a:p>
        </p:txBody>
      </p:sp>
      <p:sp>
        <p:nvSpPr>
          <p:cNvPr id="104923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智能化升级：在交通、安防、环保等领域实现智能化管理</a:t>
            </a:r>
            <a:endParaRPr lang="zh-CN" altLang="en-US" sz="1200" spc="150">
              <a:solidFill>
                <a:schemeClr val="tx1">
                  <a:lumMod val="65000"/>
                  <a:lumOff val="35000"/>
                </a:schemeClr>
              </a:solidFill>
              <a:latin typeface="+mn-ea"/>
              <a:sym typeface="+mn-ea"/>
            </a:endParaRPr>
          </a:p>
        </p:txBody>
      </p:sp>
      <p:sp>
        <p:nvSpPr>
          <p:cNvPr id="104923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可持续发展：注重绿色、低碳、循环发展，推动城市可持续发展</a:t>
            </a:r>
            <a:endParaRPr lang="zh-CN" altLang="en-US" sz="1200" spc="150">
              <a:solidFill>
                <a:schemeClr val="tx1">
                  <a:lumMod val="65000"/>
                  <a:lumOff val="35000"/>
                </a:schemeClr>
              </a:solidFill>
              <a:latin typeface="+mn-ea"/>
              <a:sym typeface="+mn-ea"/>
            </a:endParaRPr>
          </a:p>
        </p:txBody>
      </p:sp>
      <p:sp>
        <p:nvSpPr>
          <p:cNvPr id="104923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创新驱动：鼓励科技创新，推动智慧城市产业集群发展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6"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278"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280" name="标题 1"/>
          <p:cNvSpPr>
            <a:spLocks noGrp="1"/>
          </p:cNvSpPr>
          <p:nvPr>
            <p:ph type="title"/>
            <p:custDataLst>
              <p:tags r:id="rId4"/>
            </p:custDataLst>
          </p:nvPr>
        </p:nvSpPr>
        <p:spPr/>
        <p:txBody>
          <a:bodyPr>
            <a:normAutofit fontScale="95556"/>
          </a:bodyPr>
          <a:lstStyle/>
          <a:p>
            <a:r>
              <a:rPr lang="zh-CN" altLang="en-US"/>
              <a:t>智慧城市建设的主要领域</a:t>
            </a:r>
            <a:endParaRPr lang="zh-CN" altLang="en-US"/>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36" name="标题 1"/>
          <p:cNvSpPr>
            <a:spLocks noGrp="1"/>
          </p:cNvSpPr>
          <p:nvPr>
            <p:ph type="title"/>
          </p:nvPr>
        </p:nvSpPr>
        <p:spPr/>
        <p:txBody>
          <a:bodyPr/>
          <a:lstStyle/>
          <a:p>
            <a:r>
              <a:rPr lang="zh-CN" altLang="en-US"/>
              <a:t>智慧交通系统</a:t>
            </a:r>
            <a:endParaRPr lang="zh-CN" altLang="en-US"/>
          </a:p>
        </p:txBody>
      </p:sp>
      <p:sp>
        <p:nvSpPr>
          <p:cNvPr id="1049338"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定义：智慧交通系统是利用先进的信息技术和管理手段对城市交通进行智能化改造，以提高交通效率、减少拥堵和排放。</a:t>
            </a:r>
            <a:endParaRPr lang="zh-CN" altLang="en-US" sz="1200" spc="150">
              <a:solidFill>
                <a:schemeClr val="tx1">
                  <a:lumMod val="85000"/>
                  <a:lumOff val="15000"/>
                </a:schemeClr>
              </a:solidFill>
              <a:latin typeface="+mn-ea"/>
              <a:sym typeface="+mn-ea"/>
            </a:endParaRPr>
          </a:p>
        </p:txBody>
      </p:sp>
      <p:sp>
        <p:nvSpPr>
          <p:cNvPr id="1049340"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2"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4"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主要技术：包括智能信号灯控制、智能停车系统、智能交通监控和大数据分析等。</a:t>
            </a:r>
            <a:endParaRPr lang="zh-CN" altLang="en-US" sz="1200" spc="150">
              <a:solidFill>
                <a:schemeClr val="tx1">
                  <a:lumMod val="85000"/>
                  <a:lumOff val="15000"/>
                </a:schemeClr>
              </a:solidFill>
              <a:latin typeface="+mn-ea"/>
              <a:sym typeface="+mn-ea"/>
            </a:endParaRPr>
          </a:p>
        </p:txBody>
      </p:sp>
      <p:sp>
        <p:nvSpPr>
          <p:cNvPr id="1049346"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8"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0"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实践案例：如某城市的智能信号灯控制系统，通过实时监测交通流量，自动调整信号灯时间，有效缓解了交通拥堵。</a:t>
            </a:r>
            <a:endParaRPr lang="zh-CN" altLang="en-US" sz="1200" spc="150">
              <a:solidFill>
                <a:schemeClr val="tx1">
                  <a:lumMod val="85000"/>
                  <a:lumOff val="15000"/>
                </a:schemeClr>
              </a:solidFill>
              <a:latin typeface="+mn-ea"/>
              <a:sym typeface="+mn-ea"/>
            </a:endParaRPr>
          </a:p>
        </p:txBody>
      </p:sp>
      <p:sp>
        <p:nvSpPr>
          <p:cNvPr id="1049352"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4"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6"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未来发展：随着物联网、云计算等技术的不断发展，智慧交通系统将更加智能化、高效化，为城市发展提供有力支持。</a:t>
            </a:r>
            <a:endParaRPr lang="zh-CN" altLang="en-US" sz="1200" spc="150">
              <a:solidFill>
                <a:schemeClr val="tx1">
                  <a:lumMod val="85000"/>
                  <a:lumOff val="15000"/>
                </a:schemeClr>
              </a:solidFill>
              <a:latin typeface="+mn-ea"/>
              <a:sym typeface="+mn-ea"/>
            </a:endParaRPr>
          </a:p>
        </p:txBody>
      </p:sp>
      <p:sp>
        <p:nvSpPr>
          <p:cNvPr id="1049358"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0"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00" name="标题 1"/>
          <p:cNvSpPr>
            <a:spLocks noGrp="1"/>
          </p:cNvSpPr>
          <p:nvPr>
            <p:ph type="title"/>
          </p:nvPr>
        </p:nvSpPr>
        <p:spPr/>
        <p:txBody>
          <a:bodyPr/>
          <a:lstStyle/>
          <a:p>
            <a:r>
              <a:rPr lang="zh-CN" altLang="en-US"/>
              <a:t>智慧能源系统</a:t>
            </a:r>
            <a:endParaRPr lang="zh-CN" altLang="en-US"/>
          </a:p>
        </p:txBody>
      </p:sp>
      <p:sp>
        <p:nvSpPr>
          <p:cNvPr id="1049402" name="梯形 7"/>
          <p:cNvSpPr/>
          <p:nvPr>
            <p:custDataLst>
              <p:tags r:id="rId2"/>
            </p:custDataLst>
          </p:nvPr>
        </p:nvSpPr>
        <p:spPr>
          <a:xfrm flipV="1">
            <a:off x="838200"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04" name="任意多边形: 形状 9"/>
          <p:cNvSpPr/>
          <p:nvPr>
            <p:custDataLst>
              <p:tags r:id="rId3"/>
            </p:custDataLst>
          </p:nvPr>
        </p:nvSpPr>
        <p:spPr>
          <a:xfrm>
            <a:off x="916166"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06" name="矩形: 圆顶角 10"/>
          <p:cNvSpPr/>
          <p:nvPr>
            <p:custDataLst>
              <p:tags r:id="rId4"/>
            </p:custDataLst>
          </p:nvPr>
        </p:nvSpPr>
        <p:spPr>
          <a:xfrm flipH="1">
            <a:off x="838200" y="2051799"/>
            <a:ext cx="2393869" cy="610365"/>
          </a:xfrm>
          <a:prstGeom prst="round2SameRect">
            <a:avLst>
              <a:gd name="adj1" fmla="val 16667"/>
              <a:gd name="adj2" fmla="val 0"/>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08" name="正文"/>
          <p:cNvSpPr txBox="1"/>
          <p:nvPr>
            <p:custDataLst>
              <p:tags r:id="rId5"/>
            </p:custDataLst>
          </p:nvPr>
        </p:nvSpPr>
        <p:spPr>
          <a:xfrm>
            <a:off x="961239" y="2925866"/>
            <a:ext cx="2147853" cy="2565101"/>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100" spc="150">
                <a:solidFill>
                  <a:schemeClr val="tx1">
                    <a:lumMod val="65000"/>
                    <a:lumOff val="35000"/>
                  </a:schemeClr>
                </a:solidFill>
                <a:latin typeface="+mn-ea"/>
              </a:rPr>
              <a:t>定义：智慧能源系统是指通过智能化技术实现能源的监测、控制和优化管理，提高能源利用效率和减少能源消耗的系统。</a:t>
            </a:r>
            <a:endParaRPr lang="zh-CN" altLang="en-US" sz="1100" spc="150">
              <a:solidFill>
                <a:schemeClr val="tx1">
                  <a:lumMod val="65000"/>
                  <a:lumOff val="35000"/>
                </a:schemeClr>
              </a:solidFill>
              <a:latin typeface="+mn-ea"/>
            </a:endParaRPr>
          </a:p>
        </p:txBody>
      </p:sp>
      <p:sp>
        <p:nvSpPr>
          <p:cNvPr id="1049410" name="梯形 40"/>
          <p:cNvSpPr/>
          <p:nvPr>
            <p:custDataLst>
              <p:tags r:id="rId6"/>
            </p:custDataLst>
          </p:nvPr>
        </p:nvSpPr>
        <p:spPr>
          <a:xfrm flipV="1">
            <a:off x="3545675"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12" name="任意多边形: 形状 41"/>
          <p:cNvSpPr/>
          <p:nvPr>
            <p:custDataLst>
              <p:tags r:id="rId7"/>
            </p:custDataLst>
          </p:nvPr>
        </p:nvSpPr>
        <p:spPr>
          <a:xfrm>
            <a:off x="3623640"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14" name="矩形: 圆顶角 42"/>
          <p:cNvSpPr/>
          <p:nvPr>
            <p:custDataLst>
              <p:tags r:id="rId8"/>
            </p:custDataLst>
          </p:nvPr>
        </p:nvSpPr>
        <p:spPr>
          <a:xfrm flipH="1">
            <a:off x="3545675" y="2051799"/>
            <a:ext cx="2393869" cy="610365"/>
          </a:xfrm>
          <a:prstGeom prst="round2SameRect">
            <a:avLst>
              <a:gd name="adj1" fmla="val 16667"/>
              <a:gd name="adj2" fmla="val 0"/>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16" name="正文"/>
          <p:cNvSpPr txBox="1"/>
          <p:nvPr>
            <p:custDataLst>
              <p:tags r:id="rId9"/>
            </p:custDataLst>
          </p:nvPr>
        </p:nvSpPr>
        <p:spPr>
          <a:xfrm>
            <a:off x="3668714" y="2925866"/>
            <a:ext cx="2147853" cy="2565101"/>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100" spc="150">
                <a:solidFill>
                  <a:schemeClr val="tx1">
                    <a:lumMod val="65000"/>
                    <a:lumOff val="35000"/>
                  </a:schemeClr>
                </a:solidFill>
                <a:latin typeface="+mn-ea"/>
              </a:rPr>
              <a:t>应用领域：智慧能源系统广泛应用于城市供暖、工业园区、商业楼宇等领域，通过智能化技术实现能源的监测、控制和优化管理，提高能源利用效率和减少能源消耗。</a:t>
            </a:r>
            <a:endParaRPr lang="zh-CN" altLang="en-US" sz="1100" spc="150">
              <a:solidFill>
                <a:schemeClr val="tx1">
                  <a:lumMod val="65000"/>
                  <a:lumOff val="35000"/>
                </a:schemeClr>
              </a:solidFill>
              <a:latin typeface="+mn-ea"/>
            </a:endParaRPr>
          </a:p>
        </p:txBody>
      </p:sp>
      <p:sp>
        <p:nvSpPr>
          <p:cNvPr id="1049418" name="梯形 46"/>
          <p:cNvSpPr/>
          <p:nvPr>
            <p:custDataLst>
              <p:tags r:id="rId10"/>
            </p:custDataLst>
          </p:nvPr>
        </p:nvSpPr>
        <p:spPr>
          <a:xfrm flipV="1">
            <a:off x="6253149"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20" name="任意多边形: 形状 47"/>
          <p:cNvSpPr/>
          <p:nvPr>
            <p:custDataLst>
              <p:tags r:id="rId11"/>
            </p:custDataLst>
          </p:nvPr>
        </p:nvSpPr>
        <p:spPr>
          <a:xfrm>
            <a:off x="6331115"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22" name="矩形: 圆顶角 48"/>
          <p:cNvSpPr/>
          <p:nvPr>
            <p:custDataLst>
              <p:tags r:id="rId12"/>
            </p:custDataLst>
          </p:nvPr>
        </p:nvSpPr>
        <p:spPr>
          <a:xfrm flipH="1">
            <a:off x="6253149" y="2051799"/>
            <a:ext cx="2393869" cy="610365"/>
          </a:xfrm>
          <a:prstGeom prst="round2SameRect">
            <a:avLst>
              <a:gd name="adj1" fmla="val 16667"/>
              <a:gd name="adj2" fmla="val 0"/>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24" name="正文"/>
          <p:cNvSpPr txBox="1"/>
          <p:nvPr>
            <p:custDataLst>
              <p:tags r:id="rId13"/>
            </p:custDataLst>
          </p:nvPr>
        </p:nvSpPr>
        <p:spPr>
          <a:xfrm>
            <a:off x="6376189" y="2925866"/>
            <a:ext cx="2147853" cy="2565101"/>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100" spc="150">
                <a:solidFill>
                  <a:schemeClr val="tx1">
                    <a:lumMod val="65000"/>
                    <a:lumOff val="35000"/>
                  </a:schemeClr>
                </a:solidFill>
                <a:latin typeface="+mn-ea"/>
              </a:rPr>
              <a:t>创新实践：在2024年智慧城市建设中，智慧能源系统成为了一个重要的创新实践领域。通过智能化技术实现能源的监测、控制和优化管理，提高能源利用效率和减少能源消耗，为城市可持续发展提供有力支持。</a:t>
            </a:r>
            <a:endParaRPr lang="zh-CN" altLang="en-US" sz="1100" spc="150">
              <a:solidFill>
                <a:schemeClr val="tx1">
                  <a:lumMod val="65000"/>
                  <a:lumOff val="35000"/>
                </a:schemeClr>
              </a:solidFill>
              <a:latin typeface="+mn-ea"/>
            </a:endParaRPr>
          </a:p>
        </p:txBody>
      </p:sp>
      <p:sp>
        <p:nvSpPr>
          <p:cNvPr id="1049426" name="梯形 52"/>
          <p:cNvSpPr/>
          <p:nvPr>
            <p:custDataLst>
              <p:tags r:id="rId14"/>
            </p:custDataLst>
          </p:nvPr>
        </p:nvSpPr>
        <p:spPr>
          <a:xfrm flipV="1">
            <a:off x="8960015"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28" name="任意多边形: 形状 53"/>
          <p:cNvSpPr/>
          <p:nvPr>
            <p:custDataLst>
              <p:tags r:id="rId15"/>
            </p:custDataLst>
          </p:nvPr>
        </p:nvSpPr>
        <p:spPr>
          <a:xfrm>
            <a:off x="9038589"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30" name="矩形: 圆顶角 54"/>
          <p:cNvSpPr/>
          <p:nvPr>
            <p:custDataLst>
              <p:tags r:id="rId16"/>
            </p:custDataLst>
          </p:nvPr>
        </p:nvSpPr>
        <p:spPr>
          <a:xfrm flipH="1">
            <a:off x="8960015" y="2051799"/>
            <a:ext cx="2393869" cy="610365"/>
          </a:xfrm>
          <a:prstGeom prst="round2SameRect">
            <a:avLst>
              <a:gd name="adj1" fmla="val 16667"/>
              <a:gd name="adj2" fmla="val 0"/>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32" name="正文"/>
          <p:cNvSpPr txBox="1"/>
          <p:nvPr>
            <p:custDataLst>
              <p:tags r:id="rId17"/>
            </p:custDataLst>
          </p:nvPr>
        </p:nvSpPr>
        <p:spPr>
          <a:xfrm>
            <a:off x="9083054" y="2925866"/>
            <a:ext cx="2147853" cy="2565101"/>
          </a:xfrm>
          <a:prstGeom prst="rect">
            <a:avLst/>
          </a:prstGeom>
          <a:noFill/>
        </p:spPr>
        <p:txBody>
          <a:bodyPr wrap="square" lIns="90000" tIns="46800" rIns="90000" bIns="46800" rtlCol="0" anchor="t" anchorCtr="0">
            <a:normAutofit fontScale="8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未来发展：随着智能化技术的不断发展和普及，智慧能源系统将成为未来城市发展的重要趋势。通过智能化技术实现能源的监测、控制和优化管理，提高能源利用效率和减少能源消耗，为城市可持续发展提供有力支持。</a:t>
            </a:r>
            <a:endParaRPr lang="zh-CN" altLang="en-US" sz="1600" spc="150">
              <a:solidFill>
                <a:schemeClr val="tx1">
                  <a:lumMod val="65000"/>
                  <a:lumOff val="35000"/>
                </a:schemeClr>
              </a:solidFill>
              <a:latin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72" name="标题 1"/>
          <p:cNvSpPr>
            <a:spLocks noGrp="1"/>
          </p:cNvSpPr>
          <p:nvPr>
            <p:ph type="title"/>
          </p:nvPr>
        </p:nvSpPr>
        <p:spPr/>
        <p:txBody>
          <a:bodyPr/>
          <a:lstStyle/>
          <a:p>
            <a:r>
              <a:rPr lang="zh-CN" altLang="en-US"/>
              <a:t>智慧建筑和公共设施</a:t>
            </a:r>
            <a:endParaRPr lang="zh-CN" altLang="en-US"/>
          </a:p>
        </p:txBody>
      </p:sp>
      <p:sp>
        <p:nvSpPr>
          <p:cNvPr id="1049474"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76"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智慧建筑：通过智能化技术实现建筑能源管理、安全监控、智能照明等功能的优化，提高建筑运行效率和舒适度。</a:t>
            </a:r>
            <a:endParaRPr lang="zh-CN" altLang="en-US" spc="150">
              <a:solidFill>
                <a:schemeClr val="tx1">
                  <a:lumMod val="75000"/>
                  <a:lumOff val="25000"/>
                </a:schemeClr>
              </a:solidFill>
              <a:latin typeface="+mn-ea"/>
              <a:sym typeface="+mn-ea"/>
            </a:endParaRPr>
          </a:p>
        </p:txBody>
      </p:sp>
      <p:sp>
        <p:nvSpPr>
          <p:cNvPr id="1049478"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80"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82"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智慧公共设施：通过智能化技术实现公共设施的远程监控、智能维护和节能管理，提高公共设施的运行效率和安全性。</a:t>
            </a:r>
            <a:endParaRPr lang="zh-CN" altLang="en-US" sz="2000" spc="150">
              <a:solidFill>
                <a:schemeClr val="tx1">
                  <a:lumMod val="75000"/>
                  <a:lumOff val="25000"/>
                </a:schemeClr>
              </a:solidFill>
              <a:latin typeface="+mn-ea"/>
              <a:sym typeface="+mn-ea"/>
            </a:endParaRPr>
          </a:p>
        </p:txBody>
      </p:sp>
      <p:sp>
        <p:nvSpPr>
          <p:cNvPr id="104948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86"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88"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智能家居：通过智能化技术实现家庭设备的互联互通和智能化控制，提高家庭生活的便利性和舒适度。</a:t>
            </a:r>
            <a:endParaRPr lang="zh-CN" altLang="en-US" spc="150">
              <a:solidFill>
                <a:schemeClr val="tx1">
                  <a:lumMod val="75000"/>
                  <a:lumOff val="25000"/>
                </a:schemeClr>
              </a:solidFill>
              <a:latin typeface="+mn-ea"/>
              <a:sym typeface="+mn-ea"/>
            </a:endParaRPr>
          </a:p>
        </p:txBody>
      </p:sp>
      <p:sp>
        <p:nvSpPr>
          <p:cNvPr id="1049490"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92"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智慧交通：通过智能化技术实现交通信号控制、智能停车、公共交通调度等功能的优化，提高城市交通运行效率和安全性。</a:t>
            </a:r>
            <a:endParaRPr lang="zh-CN" altLang="en-US" sz="2000" spc="150">
              <a:solidFill>
                <a:schemeClr val="tx1">
                  <a:lumMod val="75000"/>
                  <a:lumOff val="25000"/>
                </a:schemeClr>
              </a:solidFill>
              <a:latin typeface="+mn-ea"/>
              <a:sym typeface="+mn-ea"/>
            </a:endParaRPr>
          </a:p>
        </p:txBody>
      </p:sp>
      <p:sp>
        <p:nvSpPr>
          <p:cNvPr id="104949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36" name="标题 1"/>
          <p:cNvSpPr>
            <a:spLocks noGrp="1"/>
          </p:cNvSpPr>
          <p:nvPr>
            <p:ph type="title"/>
          </p:nvPr>
        </p:nvSpPr>
        <p:spPr/>
        <p:txBody>
          <a:bodyPr/>
          <a:lstStyle/>
          <a:p>
            <a:r>
              <a:rPr lang="zh-CN" altLang="en-US"/>
              <a:t>智慧环保和绿色发展</a:t>
            </a:r>
            <a:endParaRPr lang="zh-CN" altLang="en-US"/>
          </a:p>
        </p:txBody>
      </p:sp>
      <p:sp>
        <p:nvSpPr>
          <p:cNvPr id="104953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智慧环保：利用物联网、大数据等技术，实时监测环境质量，提高环境治理的精准度和效率。</a:t>
            </a:r>
            <a:endParaRPr lang="zh-CN" altLang="en-US" sz="2000" spc="150">
              <a:solidFill>
                <a:schemeClr val="tx1">
                  <a:lumMod val="85000"/>
                  <a:lumOff val="15000"/>
                </a:schemeClr>
              </a:solidFill>
              <a:latin typeface="+mn-ea"/>
              <a:sym typeface="+mn-ea"/>
            </a:endParaRPr>
          </a:p>
        </p:txBody>
      </p:sp>
      <p:sp>
        <p:nvSpPr>
          <p:cNvPr id="104954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绿色发展：推动节能减排，发展循环经济，促进城市的可持续发展。</a:t>
            </a:r>
            <a:endParaRPr lang="zh-CN" altLang="en-US" sz="2000" spc="150">
              <a:solidFill>
                <a:schemeClr val="tx1">
                  <a:lumMod val="85000"/>
                  <a:lumOff val="15000"/>
                </a:schemeClr>
              </a:solidFill>
              <a:latin typeface="+mn-ea"/>
              <a:sym typeface="+mn-ea"/>
            </a:endParaRPr>
          </a:p>
        </p:txBody>
      </p:sp>
      <p:sp>
        <p:nvSpPr>
          <p:cNvPr id="104955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资源整合：整合各类资源，优化资源配置，提高资源利用效率。</a:t>
            </a:r>
            <a:endParaRPr lang="zh-CN" altLang="en-US" sz="2000" spc="150">
              <a:solidFill>
                <a:schemeClr val="tx1">
                  <a:lumMod val="85000"/>
                  <a:lumOff val="15000"/>
                </a:schemeClr>
              </a:solidFill>
              <a:latin typeface="+mn-ea"/>
              <a:sym typeface="+mn-ea"/>
            </a:endParaRPr>
          </a:p>
        </p:txBody>
      </p:sp>
      <p:sp>
        <p:nvSpPr>
          <p:cNvPr id="104955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创新驱动：鼓励技术创新和模式创新，推动智慧环保和绿色发展的深度融合。</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00" name="标题 1"/>
          <p:cNvSpPr>
            <a:spLocks noGrp="1"/>
          </p:cNvSpPr>
          <p:nvPr>
            <p:ph type="title"/>
          </p:nvPr>
        </p:nvSpPr>
        <p:spPr/>
        <p:txBody>
          <a:bodyPr/>
          <a:lstStyle/>
          <a:p>
            <a:r>
              <a:rPr lang="zh-CN" altLang="en-US"/>
              <a:t>智慧公共服务</a:t>
            </a:r>
            <a:endParaRPr lang="zh-CN" altLang="en-US"/>
          </a:p>
        </p:txBody>
      </p:sp>
      <p:sp>
        <p:nvSpPr>
          <p:cNvPr id="104960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智慧交通：利用大数据和智能技术优化城市交通运行</a:t>
            </a:r>
            <a:endParaRPr lang="en-US" altLang="zh-CN">
              <a:solidFill>
                <a:schemeClr val="dk1">
                  <a:lumMod val="80000"/>
                  <a:lumOff val="20000"/>
                </a:schemeClr>
              </a:solidFill>
              <a:latin typeface="+mn-ea"/>
              <a:sym typeface="+mn-ea"/>
            </a:endParaRPr>
          </a:p>
        </p:txBody>
      </p:sp>
      <p:sp>
        <p:nvSpPr>
          <p:cNvPr id="104961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智慧医疗：利用信息技术提高医疗服务效率和质量</a:t>
            </a:r>
            <a:endParaRPr lang="zh-CN" altLang="en-US">
              <a:solidFill>
                <a:schemeClr val="dk1">
                  <a:lumMod val="80000"/>
                  <a:lumOff val="20000"/>
                </a:schemeClr>
              </a:solidFill>
              <a:latin typeface="+mn-ea"/>
              <a:sym typeface="+mn-ea"/>
            </a:endParaRPr>
          </a:p>
        </p:txBody>
      </p:sp>
      <p:sp>
        <p:nvSpPr>
          <p:cNvPr id="104961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智慧教育：通过数字化手段促进教育公平和提高教育质量</a:t>
            </a:r>
            <a:endParaRPr lang="zh-CN" altLang="en-US">
              <a:solidFill>
                <a:schemeClr val="dk1">
                  <a:lumMod val="80000"/>
                  <a:lumOff val="20000"/>
                </a:schemeClr>
              </a:solidFill>
              <a:latin typeface="+mn-ea"/>
              <a:sym typeface="+mn-ea"/>
            </a:endParaRPr>
          </a:p>
        </p:txBody>
      </p:sp>
      <p:sp>
        <p:nvSpPr>
          <p:cNvPr id="104962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智慧社区：通过智能化手段提升社区居民生活便利性和安全性</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7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674" name="节编号"/>
          <p:cNvSpPr>
            <a:spLocks noGrp="1"/>
          </p:cNvSpPr>
          <p:nvPr>
            <p:ph type="body" sz="quarter" idx="13"/>
            <p:custDataLst>
              <p:tags r:id="rId3"/>
            </p:custDataLst>
          </p:nvPr>
        </p:nvSpPr>
        <p:spPr>
          <a:xfrm>
            <a:off x="835025" y="1830070"/>
            <a:ext cx="1943735" cy="977901"/>
          </a:xfrm>
        </p:spPr>
        <p:txBody>
          <a:bodyPr/>
          <a:lstStyle/>
          <a:p>
            <a:r>
              <a:rPr lang="en-US" altLang="zh-CN"/>
              <a:t>04</a:t>
            </a:r>
            <a:endParaRPr lang="en-US" altLang="zh-CN"/>
          </a:p>
        </p:txBody>
      </p:sp>
      <p:sp>
        <p:nvSpPr>
          <p:cNvPr id="1049676" name="标题 1"/>
          <p:cNvSpPr>
            <a:spLocks noGrp="1"/>
          </p:cNvSpPr>
          <p:nvPr>
            <p:ph type="title"/>
            <p:custDataLst>
              <p:tags r:id="rId4"/>
            </p:custDataLst>
          </p:nvPr>
        </p:nvSpPr>
        <p:spPr/>
        <p:txBody>
          <a:bodyPr/>
          <a:lstStyle/>
          <a:p>
            <a:r>
              <a:rPr lang="zh-CN" altLang="en-US"/>
              <a:t>智慧城市的技术创新</a:t>
            </a:r>
            <a:endParaRPr lang="zh-CN" altLang="en-US"/>
          </a:p>
        </p:txBody>
      </p: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https://d.book118.com/826234131014010041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1"/>
  <p:tag name="KSO_WM_UNIT_INDEX" val="1_6_1"/>
  <p:tag name="KSO_WM_UNIT_LAYERLEVEL" val="1_1_1"/>
  <p:tag name="KSO_WM_UNIT_PRESET_TEXT" val="06. "/>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2"/>
  <p:tag name="KSO_WM_UNIT_INDEX" val="1_6_2"/>
  <p:tag name="KSO_WM_UNIT_LAYERLEVEL" val="1_1_1"/>
  <p:tag name="KSO_WM_UNIT_TYPE" val="l_h_i"/>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1224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33.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6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16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6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3_1"/>
  <p:tag name="KSO_WM_UNIT_INDEX" val="1_3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4_1"/>
  <p:tag name="KSO_WM_UNIT_INDEX" val="1_4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3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4"/>
  <p:tag name="KSO_WM_UNIT_TYPE" val="e"/>
  <p:tag name="KSO_WM_UNIT_VALUE" val="13"/>
</p:tagLst>
</file>

<file path=ppt/tags/tag24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241.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2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+中文标题</vt:lpstr>
      <vt:lpstr>Calibri Light</vt:lpstr>
      <vt:lpstr>Wingdings</vt:lpstr>
      <vt:lpstr>Office Theme</vt:lpstr>
      <vt:lpstr>2024年智慧城市的创新实践</vt:lpstr>
      <vt:lpstr>目录</vt:lpstr>
      <vt:lpstr>单击此处添加章节标题</vt:lpstr>
      <vt:lpstr>智慧城市的发展历程</vt:lpstr>
      <vt:lpstr>智慧城市的概念起源</vt:lpstr>
      <vt:lpstr>智慧城市的发展阶段</vt:lpstr>
      <vt:lpstr>2024年的智慧城市发展概况</vt:lpstr>
      <vt:lpstr>智慧城市的发展趋势</vt:lpstr>
      <vt:lpstr>智慧城市建设的主要领域</vt:lpstr>
      <vt:lpstr>智慧交通系统</vt:lpstr>
      <vt:lpstr>智慧能源系统</vt:lpstr>
      <vt:lpstr>智慧建筑和公共设施</vt:lpstr>
      <vt:lpstr>智慧环保和绿色发展</vt:lpstr>
      <vt:lpstr>智慧公共服务</vt:lpstr>
      <vt:lpstr>智慧城市的技术创新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2024-09-07T19:32:55.112</cp:lastPrinted>
  <dcterms:created xsi:type="dcterms:W3CDTF">2024-09-07T11:32:55Z</dcterms:created>
  <dcterms:modified xsi:type="dcterms:W3CDTF">2024-09-07T11:32:57Z</dcterms:modified>
</cp:coreProperties>
</file>