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DD9E41-4B6B-4B28-8F33-B42A148C89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A5A06E-E7C9-442E-8B56-B88982752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2FB096-0925-4F9D-955D-EF5AC584F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4098E9-DAD8-4B2A-829F-2DD74772B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B3DC05-E0FF-4467-8562-3BFF0AE36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0F44D7-D394-4849-9988-1E14339D4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BDC31B-0D78-429C-9D4B-17CB5964B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3428B0-4A3F-49A8-9573-E7914301B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4FC989-D144-4114-A9DA-3DC5C4838F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78DE6E-2822-4166-9F47-FF9032BA1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D4244E-A6CF-46E4-9DAE-9A566A702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4.pn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243234002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某公司部门职责定岗定编和职位说明书工作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部门职责划分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定岗定编工作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职位说明书制定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工作流程与实施计划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部门职责划分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销售策略制定与执行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维护和拓展客户关系，了解客户需求，提高客户满意度。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进行市场调研，分析竞争对手和行业动态，为销售策略提供数据支持。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负责制定销售策略，包括产品定价、促销活动等，并确保销售计划的顺利实施。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销售渠道管理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管理和优化销售渠道，包括线上和线下渠道，提高销售效率。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销售部职责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生产计划与调度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制定生产计划，协调生产资源，确保生产进度符合要求。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生产成本控制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负责生产成本的分析和控制，降低生产成本，提高企业盈利能力。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生产质量控制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建立质量管理体系，确保产品质量符合标准，提高客户满意度。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生产设备管理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管理和维护生产设备，确保设备正常运行，提高生产效率。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生产部职责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04945" y="3042418"/>
            <a:ext cx="11060341" cy="1849865"/>
          </a:xfrm>
          <a:custGeom>
            <a:rect l="l" t="t" r="r" b="b"/>
            <a:pathLst>
              <a:path w="12992100" h="2952856">
                <a:moveTo>
                  <a:pt x="0" y="2095606"/>
                </a:moveTo>
                <a:cubicBezTo>
                  <a:pt x="206375" y="1160568"/>
                  <a:pt x="412750" y="225531"/>
                  <a:pt x="1009650" y="304906"/>
                </a:cubicBezTo>
                <a:cubicBezTo>
                  <a:pt x="1606550" y="384281"/>
                  <a:pt x="2797175" y="2622656"/>
                  <a:pt x="3581400" y="2571856"/>
                </a:cubicBezTo>
                <a:cubicBezTo>
                  <a:pt x="4365625" y="2521056"/>
                  <a:pt x="4972050" y="-18944"/>
                  <a:pt x="5715000" y="106"/>
                </a:cubicBezTo>
                <a:cubicBezTo>
                  <a:pt x="6457950" y="19156"/>
                  <a:pt x="7216775" y="2644881"/>
                  <a:pt x="8039100" y="2686156"/>
                </a:cubicBezTo>
                <a:cubicBezTo>
                  <a:pt x="8861425" y="2727431"/>
                  <a:pt x="9823450" y="203306"/>
                  <a:pt x="10648950" y="247756"/>
                </a:cubicBezTo>
                <a:cubicBezTo>
                  <a:pt x="11474450" y="292206"/>
                  <a:pt x="12233275" y="1622531"/>
                  <a:pt x="12992100" y="2952856"/>
                </a:cubicBezTo>
              </a:path>
            </a:pathLst>
          </a:custGeom>
          <a:ln w="16669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94842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94842" y="1712085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AutoShape 5"/>
          <p:cNvSpPr/>
          <p:nvPr/>
        </p:nvSpPr>
        <p:spPr>
          <a:xfrm>
            <a:off x="3175406" y="4892284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175406" y="5000061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6746759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746759" y="1716352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9" name="AutoShape 9"/>
          <p:cNvSpPr/>
          <p:nvPr/>
        </p:nvSpPr>
        <p:spPr>
          <a:xfrm>
            <a:off x="7851160" y="4930445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851160" y="5039198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989800" y="1513965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招聘与培训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989801" y="1912430"/>
            <a:ext cx="2323724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负责招聘和培训工作，吸引和培养优秀人才，提高员工素质。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572427" y="1513965"/>
            <a:ext cx="257942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572426" y="1912430"/>
            <a:ext cx="2299372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制定绩效考核标准和方法，对员工绩效进行评估和管理。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80279" y="4843387"/>
            <a:ext cx="2530719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薪酬福利管理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080279" y="5241851"/>
            <a:ext cx="2299372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制定薪酬福利政策，确保员工薪酬福利的合理性和公平性。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807187" y="4829578"/>
            <a:ext cx="2542895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员工关系管理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07187" y="5228043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维护良好的员工关系，解决员工问题，提高员工满意度。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人力资源部职责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72922" y="2599767"/>
            <a:ext cx="2150213" cy="2889707"/>
            <a:chOff x="972922" y="2599767"/>
            <a:chExt cx="2150213" cy="2889707"/>
          </a:xfrm>
        </p:grpSpPr>
        <p:sp>
          <p:nvSpPr>
            <p:cNvPr id="3" name="AutoShape 3"/>
            <p:cNvSpPr/>
            <p:nvPr/>
          </p:nvSpPr>
          <p:spPr>
            <a:xfrm>
              <a:off x="97292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" name="AutoShape 4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705053" y="2599767"/>
            <a:ext cx="2150213" cy="2889707"/>
            <a:chOff x="3705053" y="2599767"/>
            <a:chExt cx="2150213" cy="2889707"/>
          </a:xfrm>
        </p:grpSpPr>
        <p:sp>
          <p:nvSpPr>
            <p:cNvPr id="7" name="AutoShape 7"/>
            <p:cNvSpPr/>
            <p:nvPr/>
          </p:nvSpPr>
          <p:spPr>
            <a:xfrm>
              <a:off x="3705053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6437185" y="2599767"/>
            <a:ext cx="2150213" cy="2889707"/>
            <a:chOff x="6437185" y="2599767"/>
            <a:chExt cx="2150213" cy="2889707"/>
          </a:xfrm>
        </p:grpSpPr>
        <p:sp>
          <p:nvSpPr>
            <p:cNvPr id="11" name="AutoShape 11"/>
            <p:cNvSpPr/>
            <p:nvPr/>
          </p:nvSpPr>
          <p:spPr>
            <a:xfrm>
              <a:off x="6437185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9169412" y="2599767"/>
            <a:ext cx="2150213" cy="2889707"/>
            <a:chOff x="9169412" y="2599767"/>
            <a:chExt cx="2150213" cy="2889707"/>
          </a:xfrm>
        </p:grpSpPr>
        <p:sp>
          <p:nvSpPr>
            <p:cNvPr id="15" name="AutoShape 15"/>
            <p:cNvSpPr/>
            <p:nvPr/>
          </p:nvSpPr>
          <p:spPr>
            <a:xfrm>
              <a:off x="916941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24705" y="3279213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财务管理与报告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30805" y="3664675"/>
            <a:ext cx="1980224" cy="162440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负责公司财务管理工作，编制财务报表，提供财务分析报告。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05053" y="3279213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预算与成本控制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3811153" y="3664675"/>
            <a:ext cx="1980224" cy="162440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制定公司预算和成本控制策略，监督预算执行情况，降低成本。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94975" y="3279213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税务筹划与管理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01074" y="3664675"/>
            <a:ext cx="1980224" cy="162440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负责公司税务筹划和管理工作，确保税务合规。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157221" y="3291405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投资与融资管理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263320" y="3676867"/>
            <a:ext cx="1980224" cy="162440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负责公司投资和融资活动的管理工作，提高资金使用效率。</a:t>
            </a:r>
            <a:endParaRPr lang="en-US" sz="1100"/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财务部职责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制定市场策划方案，组织市场推广活动，提高品牌知名度和美誉度。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市场策划与推广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进行市场调研，分析竞争对手和行业动态，为市场策划提供数据支持。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市场调研与分析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维护和拓展公关关系，提高企业形象和声誉。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公关关系管理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负责数字营销和社交媒体的管理工作，提高线上营销效果。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数字营销与社交媒体管理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市场部职责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定岗定编工作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95588" y="1757233"/>
            <a:ext cx="1867327" cy="1867327"/>
            <a:chOff x="3895588" y="1757233"/>
            <a:chExt cx="1867327" cy="1867327"/>
          </a:xfrm>
        </p:grpSpPr>
        <p:sp>
          <p:nvSpPr>
            <p:cNvPr id="3" name="AutoShape 3"/>
            <p:cNvSpPr/>
            <p:nvPr/>
          </p:nvSpPr>
          <p:spPr>
            <a:xfrm>
              <a:off x="3895588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6435060" y="1757233"/>
            <a:ext cx="1867327" cy="1867327"/>
            <a:chOff x="6435060" y="1757233"/>
            <a:chExt cx="1867327" cy="1867327"/>
          </a:xfrm>
        </p:grpSpPr>
        <p:sp>
          <p:nvSpPr>
            <p:cNvPr id="5" name="AutoShape 5"/>
            <p:cNvSpPr/>
            <p:nvPr/>
          </p:nvSpPr>
          <p:spPr>
            <a:xfrm>
              <a:off x="6435060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356238" y="1757233"/>
            <a:ext cx="1867327" cy="1867327"/>
            <a:chOff x="1356238" y="1757233"/>
            <a:chExt cx="1867327" cy="1867327"/>
          </a:xfrm>
        </p:grpSpPr>
        <p:sp>
          <p:nvSpPr>
            <p:cNvPr id="7" name="AutoShape 7"/>
            <p:cNvSpPr/>
            <p:nvPr/>
          </p:nvSpPr>
          <p:spPr>
            <a:xfrm>
              <a:off x="1356238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34127" y="3918367"/>
            <a:ext cx="2521085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战略匹配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34129" y="4325638"/>
            <a:ext cx="2311548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岗位设置应与公司战略目标相匹配，确保组织战略的有效实施。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655214" y="3918367"/>
            <a:ext cx="255164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效率优先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655214" y="4325638"/>
            <a:ext cx="2348077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以提升组织效率和效果为目标，合理设置岗位，避免人浮于事。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06861" y="3918367"/>
            <a:ext cx="2539471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职责明确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206862" y="4325638"/>
            <a:ext cx="2323724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确保每个岗位的职责清晰、具体，避免职责重叠或遗漏。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746332" y="391836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动态调整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746334" y="4325638"/>
            <a:ext cx="2323724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根据业务发展和组织变革的需要，适时调整岗位设置和职责。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1999673" y="2385294"/>
            <a:ext cx="580457" cy="611204"/>
            <a:chOff x="1999673" y="2385294"/>
            <a:chExt cx="580457" cy="611204"/>
          </a:xfrm>
        </p:grpSpPr>
        <p:sp>
          <p:nvSpPr>
            <p:cNvPr id="17" name="Freeform 17"/>
            <p:cNvSpPr/>
            <p:nvPr/>
          </p:nvSpPr>
          <p:spPr>
            <a:xfrm>
              <a:off x="199967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2150397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2150397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35492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431200" y="2395266"/>
            <a:ext cx="796103" cy="591260"/>
            <a:chOff x="4431200" y="2395266"/>
            <a:chExt cx="796103" cy="591260"/>
          </a:xfrm>
        </p:grpSpPr>
        <p:sp>
          <p:nvSpPr>
            <p:cNvPr id="22" name="Freeform 22"/>
            <p:cNvSpPr/>
            <p:nvPr/>
          </p:nvSpPr>
          <p:spPr>
            <a:xfrm>
              <a:off x="4713118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431200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Freeform 24"/>
          <p:cNvSpPr/>
          <p:nvPr/>
        </p:nvSpPr>
        <p:spPr>
          <a:xfrm>
            <a:off x="7022993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5" name="Group 25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6" name="Freeform 26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974532" y="1757233"/>
            <a:ext cx="1867327" cy="1867327"/>
            <a:chOff x="8974532" y="1757233"/>
            <a:chExt cx="1867327" cy="1867327"/>
          </a:xfrm>
        </p:grpSpPr>
        <p:sp>
          <p:nvSpPr>
            <p:cNvPr id="29" name="AutoShape 29"/>
            <p:cNvSpPr/>
            <p:nvPr/>
          </p:nvSpPr>
          <p:spPr>
            <a:xfrm>
              <a:off x="8974532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岗位设置原则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27369" y="2345863"/>
            <a:ext cx="2194560" cy="3169920"/>
            <a:chOff x="1227369" y="2345863"/>
            <a:chExt cx="2194560" cy="3169920"/>
          </a:xfrm>
        </p:grpSpPr>
        <p:sp>
          <p:nvSpPr>
            <p:cNvPr id="3" name="AutoShape 3"/>
            <p:cNvSpPr/>
            <p:nvPr/>
          </p:nvSpPr>
          <p:spPr>
            <a:xfrm>
              <a:off x="1227369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901952" y="1923166"/>
            <a:ext cx="845393" cy="845393"/>
            <a:chOff x="1901952" y="1923166"/>
            <a:chExt cx="845393" cy="845393"/>
          </a:xfrm>
        </p:grpSpPr>
        <p:sp>
          <p:nvSpPr>
            <p:cNvPr id="5" name="AutoShape 5"/>
            <p:cNvSpPr/>
            <p:nvPr/>
          </p:nvSpPr>
          <p:spPr>
            <a:xfrm>
              <a:off x="1901952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743676" y="2345863"/>
            <a:ext cx="2194560" cy="3169920"/>
            <a:chOff x="3743676" y="2345863"/>
            <a:chExt cx="2194560" cy="3169920"/>
          </a:xfrm>
        </p:grpSpPr>
        <p:sp>
          <p:nvSpPr>
            <p:cNvPr id="7" name="AutoShape 7"/>
            <p:cNvSpPr/>
            <p:nvPr/>
          </p:nvSpPr>
          <p:spPr>
            <a:xfrm>
              <a:off x="3743676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418259" y="1923166"/>
            <a:ext cx="845393" cy="845393"/>
            <a:chOff x="4418259" y="1923166"/>
            <a:chExt cx="845393" cy="845393"/>
          </a:xfrm>
        </p:grpSpPr>
        <p:sp>
          <p:nvSpPr>
            <p:cNvPr id="9" name="AutoShape 9"/>
            <p:cNvSpPr/>
            <p:nvPr/>
          </p:nvSpPr>
          <p:spPr>
            <a:xfrm>
              <a:off x="4418259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259860" y="2345863"/>
            <a:ext cx="2194560" cy="3169920"/>
            <a:chOff x="6259860" y="2345863"/>
            <a:chExt cx="2194560" cy="3169920"/>
          </a:xfrm>
        </p:grpSpPr>
        <p:sp>
          <p:nvSpPr>
            <p:cNvPr id="11" name="AutoShape 11"/>
            <p:cNvSpPr/>
            <p:nvPr/>
          </p:nvSpPr>
          <p:spPr>
            <a:xfrm>
              <a:off x="6259860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934444" y="1923166"/>
            <a:ext cx="845393" cy="845393"/>
            <a:chOff x="6934444" y="1923166"/>
            <a:chExt cx="845393" cy="845393"/>
          </a:xfrm>
        </p:grpSpPr>
        <p:sp>
          <p:nvSpPr>
            <p:cNvPr id="13" name="AutoShape 13"/>
            <p:cNvSpPr/>
            <p:nvPr/>
          </p:nvSpPr>
          <p:spPr>
            <a:xfrm>
              <a:off x="6934444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8776167" y="2345863"/>
            <a:ext cx="2194560" cy="3169920"/>
            <a:chOff x="8776167" y="2345863"/>
            <a:chExt cx="2194560" cy="3169920"/>
          </a:xfrm>
        </p:grpSpPr>
        <p:sp>
          <p:nvSpPr>
            <p:cNvPr id="15" name="AutoShape 15"/>
            <p:cNvSpPr/>
            <p:nvPr/>
          </p:nvSpPr>
          <p:spPr>
            <a:xfrm>
              <a:off x="8776167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450750" y="1923166"/>
            <a:ext cx="845393" cy="845393"/>
            <a:chOff x="9450750" y="1923166"/>
            <a:chExt cx="845393" cy="845393"/>
          </a:xfrm>
        </p:grpSpPr>
        <p:sp>
          <p:nvSpPr>
            <p:cNvPr id="17" name="AutoShape 17"/>
            <p:cNvSpPr/>
            <p:nvPr/>
          </p:nvSpPr>
          <p:spPr>
            <a:xfrm>
              <a:off x="9450750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AutoShape 18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岗位价值评估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采用科学的方法评估各岗位对公司的重要性和价值，为薪酬体系提供依据。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工作分析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对岗位的工作内容、职责、要求等进行深入分析，明确岗位的任职资格和要求。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360度评估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通过上级、下级、同事等多个角度对岗位进行全面评估，确保评估结果的客观性和准确性。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市场比较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参照市场同类职位的薪酬水平，为公司的薪酬体系提供参考。</a:t>
            </a:r>
            <a:endParaRPr lang="en-US" sz="1100"/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岗位评估方法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669280" y="2019239"/>
            <a:ext cx="907085" cy="907085"/>
            <a:chOff x="5669280" y="2019239"/>
            <a:chExt cx="907085" cy="907085"/>
          </a:xfrm>
        </p:grpSpPr>
        <p:sp>
          <p:nvSpPr>
            <p:cNvPr id="4" name="AutoShape 4"/>
            <p:cNvSpPr/>
            <p:nvPr/>
          </p:nvSpPr>
          <p:spPr>
            <a:xfrm>
              <a:off x="5669280" y="2019239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308287" y="3403519"/>
            <a:ext cx="827715" cy="827715"/>
            <a:chOff x="4308287" y="3403519"/>
            <a:chExt cx="827715" cy="827715"/>
          </a:xfrm>
        </p:grpSpPr>
        <p:sp>
          <p:nvSpPr>
            <p:cNvPr id="6" name="AutoShape 6"/>
            <p:cNvSpPr/>
            <p:nvPr/>
          </p:nvSpPr>
          <p:spPr>
            <a:xfrm>
              <a:off x="4308287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669280" y="4551274"/>
            <a:ext cx="907085" cy="907085"/>
            <a:chOff x="5669280" y="4551274"/>
            <a:chExt cx="907085" cy="907085"/>
          </a:xfrm>
        </p:grpSpPr>
        <p:sp>
          <p:nvSpPr>
            <p:cNvPr id="8" name="AutoShape 8"/>
            <p:cNvSpPr/>
            <p:nvPr/>
          </p:nvSpPr>
          <p:spPr>
            <a:xfrm>
              <a:off x="5669280" y="4551274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062094" y="3403519"/>
            <a:ext cx="827715" cy="827715"/>
            <a:chOff x="7062094" y="3403519"/>
            <a:chExt cx="827715" cy="827715"/>
          </a:xfrm>
        </p:grpSpPr>
        <p:sp>
          <p:nvSpPr>
            <p:cNvPr id="10" name="AutoShape 10"/>
            <p:cNvSpPr/>
            <p:nvPr/>
          </p:nvSpPr>
          <p:spPr>
            <a:xfrm>
              <a:off x="7062094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明确岗位职责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详细描述岗位的主要职责、工作内容和要求。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任职资格要求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列出完成该岗位工作所需的学历、经验、技能等要求。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工作关系说明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明确该岗位与其他部门或岗位的协作关系。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绩效评估标准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制定具体的绩效评估标准，以便对员工的工作表现进行客观评价。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20" name="Freeform 20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21769" y="3583229"/>
            <a:ext cx="400751" cy="515722"/>
            <a:chOff x="4521769" y="3583229"/>
            <a:chExt cx="400751" cy="515722"/>
          </a:xfrm>
        </p:grpSpPr>
        <p:sp>
          <p:nvSpPr>
            <p:cNvPr id="24" name="Freeform 24"/>
            <p:cNvSpPr/>
            <p:nvPr/>
          </p:nvSpPr>
          <p:spPr>
            <a:xfrm>
              <a:off x="4521769" y="3583229"/>
              <a:ext cx="400751" cy="515722"/>
            </a:xfrm>
            <a:custGeom>
              <a:rect l="l" t="t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7" name="Freeform 27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岗位说明书编写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https://d.book118.com/826243234002010054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2024-09-20T22:48:55.116</cp:lastPrinted>
  <dcterms:created xsi:type="dcterms:W3CDTF">2024-09-20T14:48:55Z</dcterms:created>
  <dcterms:modified xsi:type="dcterms:W3CDTF">2024-09-20T14:48:56Z</dcterms:modified>
</cp:coreProperties>
</file>