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841F2-2995-4128-93B0-46F7B3A9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0076-A08B-46DE-B288-69859F81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6293-C8B3-4711-9C7B-29C17626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B14F0-6A67-4CB1-AF81-03309FBE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1E1F6-AB66-477B-A5D8-E6901E02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F171B-A74D-404E-A823-79217FBA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028FE-F99D-42B0-A7E6-CB2B4A5BD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F1D64-F802-40D3-86D2-233AED5B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05931-2086-4032-B514-7B81E382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0B1D-1ED4-4E2A-AE99-0A3C706B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A442F-E735-4E9E-8080-55F2CD67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74" r:id="rId2"/>
    <p:sldLayoutId id="2147485575" r:id="rId3"/>
    <p:sldLayoutId id="2147485576" r:id="rId4"/>
    <p:sldLayoutId id="2147485577" r:id="rId5"/>
    <p:sldLayoutId id="2147485578" r:id="rId6"/>
    <p:sldLayoutId id="2147485579" r:id="rId7"/>
    <p:sldLayoutId id="2147485580" r:id="rId8"/>
    <p:sldLayoutId id="2147485581" r:id="rId9"/>
    <p:sldLayoutId id="2147485582" r:id="rId10"/>
    <p:sldLayoutId id="214748558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213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燃气行业融资方案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燃气行业融资现状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燃气行业融资方案设计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燃气行业融资方案实施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燃气行业融资方案评估与优化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燃气行业融资风险及应对措施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燃气行业融资现状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行业融资需求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燃气行业的发展趋势和前景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燃气行业融资现状和特点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燃气行业融资需求和挑战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燃气行业融资解决方案和发展方向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当前融资方式</a:t>
            </a:r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2"/>
            </p:custDataLst>
          </p:nvPr>
        </p:nvSpPr>
        <p:spPr>
          <a:xfrm>
            <a:off x="2869037" y="1452880"/>
            <a:ext cx="6447577" cy="8523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银行贷款：燃气企业向银行申请贷款，用于企业运营和发展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"/>
            </p:custDataLst>
          </p:nvPr>
        </p:nvSpPr>
        <p:spPr>
          <a:xfrm>
            <a:off x="2869037" y="2433906"/>
            <a:ext cx="6447577" cy="8523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债券发行：燃气企业发行债券，向投资者筹集资金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4"/>
            </p:custDataLst>
          </p:nvPr>
        </p:nvSpPr>
        <p:spPr>
          <a:xfrm>
            <a:off x="2869037" y="3414932"/>
            <a:ext cx="6447577" cy="8523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股权融资：燃气企业通过上市或私募股权等方式，向投资者筹集资金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5"/>
            </p:custDataLst>
          </p:nvPr>
        </p:nvSpPr>
        <p:spPr>
          <a:xfrm>
            <a:off x="2869037" y="4395958"/>
            <a:ext cx="6447577" cy="8523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租赁融资：燃气企业通过租赁设备或资产，以租金形式分期偿还债务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6"/>
            </p:custDataLst>
          </p:nvPr>
        </p:nvSpPr>
        <p:spPr>
          <a:xfrm>
            <a:off x="2869037" y="5376983"/>
            <a:ext cx="6447577" cy="8523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政府补贴：政府为鼓励燃气行业发展，提供一定的补贴和扶持政策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融资面临的问题</a:t>
            </a:r>
            <a:endParaRPr lang="zh-CN" altLang="en-US"/>
          </a:p>
        </p:txBody>
      </p:sp>
      <p:sp>
        <p:nvSpPr>
          <p:cNvPr id="104906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融资渠道有限：燃气行业主要依靠银行贷款和政府补助，缺乏多元化的融资渠道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融资成本高：由于燃气行业的特殊性，融资成本相对较高，增加了企业的经营压力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融资风险大：燃气行业存在一定的安全风险，对投资者吸引力不足，导致融资难度加大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政策法规限制：政府对燃气行业的监管力度加大，对企业的融资活动产生了一定的限制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燃气行业融资方案设计</a:t>
            </a:r>
            <a:endParaRPr lang="zh-CN" altLang="en-US"/>
          </a:p>
        </p:txBody>
      </p:sp>
      <p:sp>
        <p:nvSpPr>
          <p:cNvPr id="104910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股权融资方案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股权融资的概述：定义、特点、目的和意义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股权融资的流程：准备阶段、谈判阶段、签约阶段和融资后管理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股权融资的优点：资金充足、增强公司的信誉、风险共担以及没有固定的到期日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股权融资的缺点：公司控制权变更、信息披露以及股东间利益冲突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债权融资方案</a:t>
            </a:r>
            <a:endParaRPr lang="zh-CN" altLang="en-US"/>
          </a:p>
        </p:txBody>
      </p:sp>
      <p:sp>
        <p:nvSpPr>
          <p:cNvPr id="10492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融资方式：银行贷款、发行债券等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融资成本：利率、手续费等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融资期限：贷款期限、债券期限等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融资条件：企业信用评级、抵押物等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混合融资方案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定义：将多种融资方式相结合，形成一种综合性的融资方案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具体方案：包括股权融资、债权融资、租赁融资等多种方式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适用范围：适用于燃气行业中的大型项目或企业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优点：可以降低融资成本、提高融资效率、优化融资结构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燃气行业融资方案实施</a:t>
            </a:r>
            <a:endParaRPr lang="zh-CN" altLang="en-US"/>
          </a:p>
        </p:txBody>
      </p:sp>
      <p:sp>
        <p:nvSpPr>
          <p:cNvPr id="10493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股权融资实施步骤</a:t>
            </a:r>
            <a:endParaRPr lang="zh-CN" altLang="en-US"/>
          </a:p>
        </p:txBody>
      </p:sp>
      <p:sp>
        <p:nvSpPr>
          <p:cNvPr id="1049436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71277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39"/>
          <p:cNvSpPr/>
          <p:nvPr>
            <p:custDataLst>
              <p:tags r:id="rId3"/>
            </p:custDataLst>
          </p:nvPr>
        </p:nvSpPr>
        <p:spPr>
          <a:xfrm>
            <a:off x="612179" y="1871919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4"/>
            </p:custDataLst>
          </p:nvPr>
        </p:nvSpPr>
        <p:spPr>
          <a:xfrm>
            <a:off x="800791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确定融资需求和目标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42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71277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01"/>
          <p:cNvSpPr/>
          <p:nvPr>
            <p:custDataLst>
              <p:tags r:id="rId6"/>
            </p:custDataLst>
          </p:nvPr>
        </p:nvSpPr>
        <p:spPr>
          <a:xfrm>
            <a:off x="4466530" y="1871919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TextBox 2"/>
          <p:cNvSpPr txBox="1"/>
          <p:nvPr>
            <p:custDataLst>
              <p:tags r:id="rId7"/>
            </p:custDataLst>
          </p:nvPr>
        </p:nvSpPr>
        <p:spPr>
          <a:xfrm>
            <a:off x="4655783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寻找潜在投资者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48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71277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123"/>
          <p:cNvSpPr/>
          <p:nvPr>
            <p:custDataLst>
              <p:tags r:id="rId9"/>
            </p:custDataLst>
          </p:nvPr>
        </p:nvSpPr>
        <p:spPr>
          <a:xfrm>
            <a:off x="8320881" y="1871919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10"/>
            </p:custDataLst>
          </p:nvPr>
        </p:nvSpPr>
        <p:spPr>
          <a:xfrm>
            <a:off x="8508851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制定股权融资计划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54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110240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90"/>
          <p:cNvSpPr/>
          <p:nvPr>
            <p:custDataLst>
              <p:tags r:id="rId12"/>
            </p:custDataLst>
          </p:nvPr>
        </p:nvSpPr>
        <p:spPr>
          <a:xfrm>
            <a:off x="612179" y="4110881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13"/>
            </p:custDataLst>
          </p:nvPr>
        </p:nvSpPr>
        <p:spPr>
          <a:xfrm>
            <a:off x="800791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签订投资协议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60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110240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12"/>
          <p:cNvSpPr/>
          <p:nvPr>
            <p:custDataLst>
              <p:tags r:id="rId15"/>
            </p:custDataLst>
          </p:nvPr>
        </p:nvSpPr>
        <p:spPr>
          <a:xfrm>
            <a:off x="4466530" y="4110881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64" name="TextBox 2"/>
          <p:cNvSpPr txBox="1"/>
          <p:nvPr>
            <p:custDataLst>
              <p:tags r:id="rId16"/>
            </p:custDataLst>
          </p:nvPr>
        </p:nvSpPr>
        <p:spPr>
          <a:xfrm>
            <a:off x="4655783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完成股权变更手续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66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110240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9"/>
          <p:cNvSpPr/>
          <p:nvPr>
            <p:custDataLst>
              <p:tags r:id="rId18"/>
            </p:custDataLst>
          </p:nvPr>
        </p:nvSpPr>
        <p:spPr>
          <a:xfrm>
            <a:off x="8320881" y="4110881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19"/>
            </p:custDataLst>
          </p:nvPr>
        </p:nvSpPr>
        <p:spPr>
          <a:xfrm>
            <a:off x="8510134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资金到位并开始运营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债权融资实施步骤</a:t>
            </a:r>
            <a:endParaRPr lang="zh-CN" altLang="en-US"/>
          </a:p>
        </p:txBody>
      </p:sp>
      <p:sp>
        <p:nvSpPr>
          <p:cNvPr id="1049506" name="Freeform 1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1510213"/>
            <a:ext cx="2149825" cy="1378037"/>
          </a:xfrm>
          <a:custGeom>
            <a:gdLst>
              <a:gd name="T0" fmla="*/ 0 w 5260"/>
              <a:gd name="T1" fmla="*/ 3425 h 3426"/>
              <a:gd name="T2" fmla="*/ 5259 w 5260"/>
              <a:gd name="T3" fmla="*/ 1353 h 3426"/>
              <a:gd name="T4" fmla="*/ 5259 w 5260"/>
              <a:gd name="T5" fmla="*/ 0 h 3426"/>
              <a:gd name="T6" fmla="*/ 0 w 5260"/>
              <a:gd name="T7" fmla="*/ 2074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3"/>
                </a:lnTo>
                <a:lnTo>
                  <a:pt x="5259" y="0"/>
                </a:lnTo>
                <a:lnTo>
                  <a:pt x="0" y="2074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508" name="Freeform 2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2333220"/>
            <a:ext cx="2149825" cy="1378037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510" name="Freeform 2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330" y="3156228"/>
            <a:ext cx="2149825" cy="1378037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51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330" y="3975425"/>
            <a:ext cx="2149825" cy="1381584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514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1495607"/>
            <a:ext cx="2149825" cy="558665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16" name="Freeform 2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330" y="2329410"/>
            <a:ext cx="2149825" cy="558665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5259 w 5260"/>
              <a:gd name="T9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18" name="Freeform 25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08330" y="3152418"/>
            <a:ext cx="2149825" cy="558665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0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08330" y="3977330"/>
            <a:ext cx="2149825" cy="556846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2" name="Freeform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08330" y="4798433"/>
            <a:ext cx="2149825" cy="1381584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524" name="Freeform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08330" y="5621441"/>
            <a:ext cx="2149825" cy="558665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6" name="Freeform 26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330" y="4800338"/>
            <a:ext cx="2149825" cy="556846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8" name="正文"/>
          <p:cNvSpPr txBox="1"/>
          <p:nvPr>
            <p:custDataLst>
              <p:tags r:id="rId13"/>
            </p:custDataLst>
          </p:nvPr>
        </p:nvSpPr>
        <p:spPr>
          <a:xfrm>
            <a:off x="2836674" y="1472745"/>
            <a:ext cx="8741387" cy="59266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确定融资需求和目标：明确需要融资的金额、期限和用途，设定合理的融资成本和还款计划。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0" name="正文"/>
          <p:cNvSpPr txBox="1"/>
          <p:nvPr>
            <p:custDataLst>
              <p:tags r:id="rId14"/>
            </p:custDataLst>
          </p:nvPr>
        </p:nvSpPr>
        <p:spPr>
          <a:xfrm>
            <a:off x="2836674" y="2260826"/>
            <a:ext cx="8741387" cy="6334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选择债权融资方式：根据实际情况选择银行贷款、企业债券、信托计划等不同的债权融资方式。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2" name="正文"/>
          <p:cNvSpPr txBox="1"/>
          <p:nvPr>
            <p:custDataLst>
              <p:tags r:id="rId15"/>
            </p:custDataLst>
          </p:nvPr>
        </p:nvSpPr>
        <p:spPr>
          <a:xfrm>
            <a:off x="2836674" y="3089549"/>
            <a:ext cx="8741387" cy="6334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制定融资方案：根据选择的债权融资方式，制定具体的融资方案，包括还款计划、担保措施等。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16"/>
            </p:custDataLst>
          </p:nvPr>
        </p:nvSpPr>
        <p:spPr>
          <a:xfrm>
            <a:off x="2836674" y="3918272"/>
            <a:ext cx="8741387" cy="6334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评估和审批：对融资方案进行评估和审批，确保方案的可行性和风险可控性。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17"/>
            </p:custDataLst>
          </p:nvPr>
        </p:nvSpPr>
        <p:spPr>
          <a:xfrm>
            <a:off x="2836674" y="4746995"/>
            <a:ext cx="8741387" cy="6334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签署合同并放款：与投资者或银行等金融机构签署融资合同，按照合同约定放款。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18"/>
            </p:custDataLst>
          </p:nvPr>
        </p:nvSpPr>
        <p:spPr>
          <a:xfrm>
            <a:off x="2836674" y="5575718"/>
            <a:ext cx="8741387" cy="6334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还款和监管：按照合同约定进行还款，并对融资资金进行监管，确保资金的安全和合规使用。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https://d.book118.com/827002130023006026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6_1"/>
  <p:tag name="KSO_WM_UNIT_INDEX" val="1_6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燃气行业融资方案</vt:lpstr>
      <vt:lpstr>目录</vt:lpstr>
      <vt:lpstr>添加章节标题</vt:lpstr>
      <vt:lpstr>燃气行业融资现状</vt:lpstr>
      <vt:lpstr>PowerPoint Presentation</vt:lpstr>
      <vt:lpstr>行业融资需求</vt:lpstr>
      <vt:lpstr>当前融资方式</vt:lpstr>
      <vt:lpstr>融资面临的问题</vt:lpstr>
      <vt:lpstr>燃气行业融资方案设计</vt:lpstr>
      <vt:lpstr>PowerPoint Presentation</vt:lpstr>
      <vt:lpstr>股权融资方案</vt:lpstr>
      <vt:lpstr>债权融资方案</vt:lpstr>
      <vt:lpstr>混合融资方案</vt:lpstr>
      <vt:lpstr>燃气行业融资方案实施</vt:lpstr>
      <vt:lpstr>PowerPoint Presentation</vt:lpstr>
      <vt:lpstr>股权融资实施步骤</vt:lpstr>
      <vt:lpstr>债权融资实施步骤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2024-08-31T01:18:29.888</cp:lastPrinted>
  <dcterms:created xsi:type="dcterms:W3CDTF">2024-08-30T17:18:29Z</dcterms:created>
  <dcterms:modified xsi:type="dcterms:W3CDTF">2024-08-30T17:18:32Z</dcterms:modified>
</cp:coreProperties>
</file>