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3324-F97A-485A-B93E-7C2F16F6E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78FFB-87D5-4D2A-831F-E463C2CD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711BB-48C2-4F33-A9E2-E1A694844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382C4-18B3-4E9B-889F-59BFE6BF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3AD15-5C75-4408-9546-5021B007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01273-C59C-49F1-9F15-DA79D479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2C96C-28DE-40BA-88DA-A86DDC4A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DB927-E519-4043-ABE9-D859EE5F2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E6B88-6190-4667-8343-1D4E420A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3134D-9FCE-4EB7-8C83-AF09CAA85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0CCD5-458F-4742-9F58-EA66F15A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3010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家装监理合格验收保证装修质量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家装监理的角色与职责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合格验收标准与流程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保证装修质量的方法与技巧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家装市场的快速发展，越来越多的业主选择通过装修公司进行房屋装修。然而，由于缺乏专业的知识和经验，业主在装修过程中往往面临质量不达标、材料以次充好等问题。因此，家装监理合格验收成为保证装修质量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装监理是指专业的监理机构或个人，对家庭装修工程进行监督、管理和协调，确保装修工程按照合同约定、设计图纸和相关标准进行。监理人员需具备丰富的家装经验和专业知识，能够对装修过程中的材料、工艺、质量等方面进行全面把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装修质量直接关系到居住安全和舒适度。如果装修质量不达标，可能会导致房屋结构安全问题、电气安全隐患、漏水渗水等问题，给业主的日常生活带来极大的不便和安全隐患。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的装修不仅能够提高房屋的美观度和舒适度，还能够提升房屋的价值和保值能力。在二手房市场中，房屋的装修质量和保养状况往往是决定房屋价格的重要因素之一。因此，保证装修质量对于业主的利益和未来房产价值具有重要意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装修质量的重要性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家装监理的角色与职责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家装监理是指在家装过程中，代表业主对施工方的装修质量、进度、费用等方面进行监督和管理的专业人员。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确保家装工程按照合同约定和相关标准进行，保障业主的权益，提高装修质量。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什么是家装监理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914" y="2883758"/>
            <a:ext cx="8703286" cy="1185009"/>
          </a:xfrm>
          <a:prstGeom prst="homePlate">
            <a:avLst>
              <a:gd name="adj" fmla="val 40030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99423" y="2872433"/>
            <a:ext cx="734142" cy="1208738"/>
          </a:xfrm>
          <a:prstGeom prst="chevron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102600" y="2872433"/>
            <a:ext cx="734142" cy="1208738"/>
          </a:xfrm>
          <a:prstGeom prst="chevr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05778" y="2872435"/>
            <a:ext cx="734142" cy="1208739"/>
          </a:xfrm>
          <a:prstGeom prst="chevron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508956" y="2872432"/>
            <a:ext cx="734142" cy="1208738"/>
          </a:xfrm>
          <a:prstGeom prst="chevron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696244" y="2864221"/>
            <a:ext cx="734142" cy="1208739"/>
          </a:xfrm>
          <a:prstGeom prst="chevron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77914" y="3245430"/>
            <a:ext cx="126621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024603" y="3245430"/>
            <a:ext cx="151797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039920" y="3245430"/>
            <a:ext cx="117192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836742" y="3245430"/>
            <a:ext cx="969706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753994" y="3245430"/>
            <a:ext cx="9422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13" name="Connector 13"/>
          <p:cNvCxnSpPr/>
          <p:nvPr/>
        </p:nvCxnSpPr>
        <p:spPr>
          <a:xfrm flipH="1">
            <a:off x="941884" y="3983470"/>
            <a:ext cx="0" cy="188916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2771713" y="1285376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4584447" y="4068767"/>
            <a:ext cx="0" cy="18735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>
            <a:off x="8064397" y="4068767"/>
            <a:ext cx="0" cy="18735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304805" y="1285376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870663" y="2601944"/>
            <a:ext cx="1799082" cy="179860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0356624" y="3081733"/>
            <a:ext cx="827158" cy="827158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家装监理的职责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225119" y="4500846"/>
            <a:ext cx="2628270" cy="138661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监督施工方按照设计方案和施工图纸进行施工，确保工程质量符合要求。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4781331" y="4500846"/>
            <a:ext cx="2628270" cy="138661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监督施工进度，确保工程按时完成。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1111022" y="4500846"/>
            <a:ext cx="2628270" cy="138661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协调业主与施工方之间的沟通，解决装修过程中出现的问题。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435045" y="1320280"/>
            <a:ext cx="2628270" cy="138661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对材料采购、进场验收、使用等进行监督，防止劣质材料流入工地。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2973177" y="1320280"/>
            <a:ext cx="2628270" cy="138661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对施工过程中的变更、增减项等进行审核，确保费用合理。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签订监理合同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明确业主与监理方的权利义务、工作范围、工作期限等。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了解房屋结构、装修需求，评估施工难度和风险。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制定监理计划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根据勘查结果，制定详细的监理计划，包括工作流程、人员配置、时间安排等。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实施监理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按照计划对施工过程进行全程监督，确保工程质量和进度。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验收合格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在工程完工后，组织业主和施工方进行验收，确保工程符合合同要求和相关标准。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向业主提交监理报告，包括工作总结、质量评估、问题处理等。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家装监理的工作流程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合格验收标准与流程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验收标准制定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历史项目参考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参考类似历史项目案例，结合业主需求和实际情况，制定符合当前项目的验收标准。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合同约定标准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根据业主与装修公司签订的合同，明确约定装修效果的验收标准，包括材料、工艺、细节等方面的要求。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国家及行业标准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遵循国家及行业相关标准，如建筑装饰装修工程质量验收规范等，确保装修质量符合法律法规和行业规范。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44167" y="2573915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6125813" y="2573915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1565530" y="3482600"/>
            <a:ext cx="2551945" cy="35934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565530" y="3841940"/>
            <a:ext cx="2551945" cy="1027275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对装修完成的各个区域进行实地勘查，检查施工是否符合设计图纸和合同要求。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5530" y="1561607"/>
            <a:ext cx="2551945" cy="35934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5530" y="1920947"/>
            <a:ext cx="2551945" cy="1027275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了解业主需求、合同约定及项目概况，组建验收团队，明确人员分工和责任。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94084" y="2573915"/>
            <a:ext cx="2551945" cy="35934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细节检测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194084" y="2933255"/>
            <a:ext cx="2551945" cy="1027275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对水电、防水、墙面、地面等关键部位进行细致检测，确保无质量隐患。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194084" y="4468591"/>
            <a:ext cx="2551945" cy="359340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汇总意见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194084" y="4827931"/>
            <a:ext cx="2551945" cy="1027275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将勘查和检测结果汇总，形成书面报告，指出存在的问题及改进建议。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 rot="10800000">
            <a:off x="6124004" y="4306666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10800000" flipH="1">
            <a:off x="5144167" y="4306666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5400000">
            <a:off x="6574016" y="2933560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5400000" flipH="1">
            <a:off x="6546675" y="3919123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-5400000">
            <a:off x="4693063" y="3915499"/>
            <a:ext cx="988504" cy="1817370"/>
          </a:xfrm>
          <a:custGeom>
            <a:rect l="l" t="t" r="r" b="b"/>
            <a:pathLst>
              <a:path w="741448" h="1363056">
                <a:moveTo>
                  <a:pt x="741448" y="327941"/>
                </a:moveTo>
                <a:cubicBezTo>
                  <a:pt x="740677" y="1157841"/>
                  <a:pt x="741248" y="495849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5400000" flipH="1">
            <a:off x="4692634" y="2938042"/>
            <a:ext cx="989362" cy="1817370"/>
          </a:xfrm>
          <a:custGeom>
            <a:rect l="l" t="t" r="r" b="b"/>
            <a:pathLst>
              <a:path w="742121" h="1363056">
                <a:moveTo>
                  <a:pt x="741448" y="327941"/>
                </a:moveTo>
                <a:cubicBezTo>
                  <a:pt x="743059" y="1088786"/>
                  <a:pt x="741249" y="617292"/>
                  <a:pt x="741448" y="1363056"/>
                </a:cubicBezTo>
                <a:cubicBezTo>
                  <a:pt x="-761386" y="327941"/>
                  <a:pt x="434747" y="-477148"/>
                  <a:pt x="741448" y="3279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40488" y="2144472"/>
            <a:ext cx="7911026" cy="936104"/>
          </a:xfrm>
          <a:prstGeom prst="triangle">
            <a:avLst>
              <a:gd name="adj" fmla="val 50000"/>
            </a:avLst>
          </a:prstGeom>
          <a:solidFill>
            <a:schemeClr val="accent1">
              <a:alpha val="3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52365" y="3693023"/>
            <a:ext cx="2503100" cy="2016224"/>
          </a:xfrm>
          <a:prstGeom prst="rect">
            <a:avLst/>
          </a:prstGeom>
          <a:solidFill>
            <a:schemeClr val="accent3">
              <a:alpha val="2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844451" y="3693023"/>
            <a:ext cx="2503100" cy="2016224"/>
          </a:xfrm>
          <a:prstGeom prst="rect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548414" y="3693023"/>
            <a:ext cx="2503100" cy="2016224"/>
          </a:xfrm>
          <a:prstGeom prst="rect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材料验收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施工工艺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验收细节与要点</a:t>
            </a:r>
          </a:p>
        </p:txBody>
      </p:sp>
      <p:sp>
        <p:nvSpPr>
          <p:cNvPr id="38" name="AutoShape 38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核对材料品牌、规格、质量是否符合合同约定，确保无以次充好现象。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对瓷砖空鼓、木地板起拱、墙面开裂等常见问题进行细致检查，确保无质量问题。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检查施工工艺是否符合行业标准和合同要求，重点关注隐蔽工程和交叉施工部分。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https://d.book118.com/827033010033006051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2024-09-24T03:17:51.777</cp:lastPrinted>
  <dcterms:created xsi:type="dcterms:W3CDTF">2024-09-23T19:17:51Z</dcterms:created>
  <dcterms:modified xsi:type="dcterms:W3CDTF">2024-09-23T19:17:53Z</dcterms:modified>
</cp:coreProperties>
</file>