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8B85231-14FB-4747-B6F9-04A0E1B9221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51" name="PlaceHolder 1"/>
          <p:cNvSpPr>
            <a:spLocks noGrp="1"/>
          </p:cNvSpPr>
          <p:nvPr>
            <p:ph type="sldImg"/>
          </p:nvPr>
        </p:nvSpPr>
        <p:spPr>
          <a:xfrm>
            <a:off x="685800" y="1143000"/>
            <a:ext cx="5486040" cy="3085920"/>
          </a:xfrm>
          <a:prstGeom prst="rect">
            <a:avLst/>
          </a:prstGeom>
          <a:ln w="0">
            <a:noFill/>
          </a:ln>
        </p:spPr>
      </p:sp>
      <p:sp>
        <p:nvSpPr>
          <p:cNvPr id="85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5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54" name="PlaceHolder 1"/>
          <p:cNvSpPr>
            <a:spLocks noGrp="1"/>
          </p:cNvSpPr>
          <p:nvPr>
            <p:ph type="sldImg"/>
          </p:nvPr>
        </p:nvSpPr>
        <p:spPr>
          <a:xfrm>
            <a:off x="685800" y="1143000"/>
            <a:ext cx="5486040" cy="3085920"/>
          </a:xfrm>
          <a:prstGeom prst="rect">
            <a:avLst/>
          </a:prstGeom>
          <a:ln w="0">
            <a:noFill/>
          </a:ln>
        </p:spPr>
      </p:sp>
      <p:sp>
        <p:nvSpPr>
          <p:cNvPr id="85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5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57" name="PlaceHolder 1"/>
          <p:cNvSpPr>
            <a:spLocks noGrp="1"/>
          </p:cNvSpPr>
          <p:nvPr>
            <p:ph type="sldImg"/>
          </p:nvPr>
        </p:nvSpPr>
        <p:spPr>
          <a:xfrm>
            <a:off x="685800" y="1143000"/>
            <a:ext cx="5486040" cy="3085920"/>
          </a:xfrm>
          <a:prstGeom prst="rect">
            <a:avLst/>
          </a:prstGeom>
          <a:ln w="0">
            <a:noFill/>
          </a:ln>
        </p:spPr>
      </p:sp>
      <p:sp>
        <p:nvSpPr>
          <p:cNvPr id="85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5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60" name="PlaceHolder 1"/>
          <p:cNvSpPr>
            <a:spLocks noGrp="1"/>
          </p:cNvSpPr>
          <p:nvPr>
            <p:ph type="sldImg"/>
          </p:nvPr>
        </p:nvSpPr>
        <p:spPr>
          <a:xfrm>
            <a:off x="685800" y="1143000"/>
            <a:ext cx="5486040" cy="3085920"/>
          </a:xfrm>
          <a:prstGeom prst="rect">
            <a:avLst/>
          </a:prstGeom>
          <a:ln w="0">
            <a:noFill/>
          </a:ln>
        </p:spPr>
      </p:sp>
      <p:sp>
        <p:nvSpPr>
          <p:cNvPr id="86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6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63" name="PlaceHolder 1"/>
          <p:cNvSpPr>
            <a:spLocks noGrp="1"/>
          </p:cNvSpPr>
          <p:nvPr>
            <p:ph type="sldImg"/>
          </p:nvPr>
        </p:nvSpPr>
        <p:spPr>
          <a:xfrm>
            <a:off x="685800" y="1143000"/>
            <a:ext cx="5486040" cy="3085920"/>
          </a:xfrm>
          <a:prstGeom prst="rect">
            <a:avLst/>
          </a:prstGeom>
          <a:ln w="0">
            <a:noFill/>
          </a:ln>
        </p:spPr>
      </p:sp>
      <p:sp>
        <p:nvSpPr>
          <p:cNvPr id="86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6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66" name="PlaceHolder 1"/>
          <p:cNvSpPr>
            <a:spLocks noGrp="1"/>
          </p:cNvSpPr>
          <p:nvPr>
            <p:ph type="sldImg"/>
          </p:nvPr>
        </p:nvSpPr>
        <p:spPr>
          <a:xfrm>
            <a:off x="685800" y="1143000"/>
            <a:ext cx="5486040" cy="3085920"/>
          </a:xfrm>
          <a:prstGeom prst="rect">
            <a:avLst/>
          </a:prstGeom>
          <a:ln w="0">
            <a:noFill/>
          </a:ln>
        </p:spPr>
      </p:sp>
      <p:sp>
        <p:nvSpPr>
          <p:cNvPr id="86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6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69" name="PlaceHolder 1"/>
          <p:cNvSpPr>
            <a:spLocks noGrp="1"/>
          </p:cNvSpPr>
          <p:nvPr>
            <p:ph type="sldImg"/>
          </p:nvPr>
        </p:nvSpPr>
        <p:spPr>
          <a:xfrm>
            <a:off x="685800" y="1143000"/>
            <a:ext cx="5486040" cy="3085920"/>
          </a:xfrm>
          <a:prstGeom prst="rect">
            <a:avLst/>
          </a:prstGeom>
          <a:ln w="0">
            <a:noFill/>
          </a:ln>
        </p:spPr>
      </p:sp>
      <p:sp>
        <p:nvSpPr>
          <p:cNvPr id="87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7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72" name="PlaceHolder 1"/>
          <p:cNvSpPr>
            <a:spLocks noGrp="1"/>
          </p:cNvSpPr>
          <p:nvPr>
            <p:ph type="sldImg"/>
          </p:nvPr>
        </p:nvSpPr>
        <p:spPr>
          <a:xfrm>
            <a:off x="685800" y="1143000"/>
            <a:ext cx="5486040" cy="3085920"/>
          </a:xfrm>
          <a:prstGeom prst="rect">
            <a:avLst/>
          </a:prstGeom>
          <a:ln w="0">
            <a:noFill/>
          </a:ln>
        </p:spPr>
      </p:sp>
      <p:sp>
        <p:nvSpPr>
          <p:cNvPr id="87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7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A2D837-4BC1-48D9-8AF9-40F562BF20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A9A058-4611-4415-A8F8-F4C99DEC2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589227-434B-44E3-9E24-C9C325D04D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125631-CB64-433B-BD67-6B56ADB52F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AAD948-4A4E-4EC0-A29A-BED33FE239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070247-DA12-4185-9A4E-D3DBFE85D3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B2CC7B-899A-4DD9-ADEF-7AD0557ABA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8CD656-44E0-4553-B917-FE1AE6E5CF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742B69-E3C6-452E-84E3-A072A45E13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D4D6E3-02C3-4C83-9391-CD45A1E363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9E070C-8CED-47E8-8BB0-50A1FD130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E63F672-58AD-42BB-9FF7-0665649C615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F2E21F6-4239-44BD-AC51-232A3297A11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9.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9.pn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33035034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chemeClr val="dk1"/>
                </a:solidFill>
                <a:latin typeface="Arial"/>
                <a:ea typeface="微软雅黑"/>
              </a:rPr>
              <a:t>产科护理查房流程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76480"/>
            <a:ext cx="7678800" cy="3945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1</a:t>
            </a:r>
            <a:r>
              <a:rPr lang="zh-CN" sz="2400" b="1" strike="noStrike" spc="-1">
                <a:solidFill>
                  <a:schemeClr val="dk1"/>
                </a:solidFill>
                <a:latin typeface="微软雅黑"/>
                <a:ea typeface="微软雅黑"/>
              </a:rPr>
              <a:t>章  产科护理查房流程简介</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2</a:t>
            </a:r>
            <a:r>
              <a:rPr lang="zh-CN" sz="2400" b="1" strike="noStrike" spc="-1">
                <a:solidFill>
                  <a:schemeClr val="dk1"/>
                </a:solidFill>
                <a:latin typeface="微软雅黑"/>
                <a:ea typeface="微软雅黑"/>
              </a:rPr>
              <a:t>章  产科护理查房的准备工作</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3</a:t>
            </a:r>
            <a:r>
              <a:rPr lang="zh-CN" sz="2400" b="1" strike="noStrike" spc="-1">
                <a:solidFill>
                  <a:schemeClr val="dk1"/>
                </a:solidFill>
                <a:latin typeface="微软雅黑"/>
                <a:ea typeface="微软雅黑"/>
              </a:rPr>
              <a:t>章  产科护理查房的体格检查</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4</a:t>
            </a:r>
            <a:r>
              <a:rPr lang="zh-CN" sz="2400" b="1" strike="noStrike" spc="-1">
                <a:solidFill>
                  <a:schemeClr val="dk1"/>
                </a:solidFill>
                <a:latin typeface="微软雅黑"/>
                <a:ea typeface="微软雅黑"/>
              </a:rPr>
              <a:t>章  产科护理查房的护理措施</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5</a:t>
            </a:r>
            <a:r>
              <a:rPr lang="zh-CN" sz="2400" b="1" strike="noStrike" spc="-1">
                <a:solidFill>
                  <a:schemeClr val="dk1"/>
                </a:solidFill>
                <a:latin typeface="微软雅黑"/>
                <a:ea typeface="微软雅黑"/>
              </a:rPr>
              <a:t>章  产科护理查房的安全风险及预防</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6</a:t>
            </a:r>
            <a:r>
              <a:rPr lang="zh-CN" sz="2400" b="1" strike="noStrike" spc="-1">
                <a:solidFill>
                  <a:schemeClr val="dk1"/>
                </a:solidFill>
                <a:latin typeface="微软雅黑"/>
                <a:ea typeface="微软雅黑"/>
              </a:rPr>
              <a:t>章  产科护理查房的总结与展望</a:t>
            </a:r>
            <a:endParaRPr lang="en-US" sz="2400" b="0" strike="noStrike" spc="-1">
              <a:solidFill>
                <a:srgbClr val="000000"/>
              </a:solidFill>
              <a:latin typeface="Arial"/>
            </a:endParaRPr>
          </a:p>
          <a:p>
            <a:pPr defTabSz="914400">
              <a:lnSpc>
                <a:spcPct val="100000"/>
              </a:lnSpc>
            </a:pPr>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7</a:t>
            </a:r>
            <a:r>
              <a:rPr lang="zh-CN" sz="2400" b="1" strike="noStrike" spc="-1">
                <a:solidFill>
                  <a:schemeClr val="dk1"/>
                </a:solidFill>
                <a:latin typeface="微软雅黑"/>
                <a:ea typeface="微软雅黑"/>
              </a:rPr>
              <a:t>章  产科护理查房流程</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1</a:t>
            </a:r>
            <a:r>
              <a:rPr lang="zh-CN" sz="4000" b="1" strike="noStrike" spc="299">
                <a:solidFill>
                  <a:srgbClr val="AF79DE"/>
                </a:solidFill>
                <a:latin typeface="Arial"/>
                <a:ea typeface="微软雅黑"/>
              </a:rPr>
              <a:t>章 产科护理查房流程简介</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1"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2"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3"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5"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8"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产科护理查房的定义</a:t>
            </a:r>
            <a:endParaRPr lang="en-US" sz="3600" b="0" strike="noStrike" spc="-1">
              <a:solidFill>
                <a:srgbClr val="000000"/>
              </a:solidFill>
              <a:latin typeface="Arial"/>
            </a:endParaRPr>
          </a:p>
        </p:txBody>
      </p:sp>
      <p:sp>
        <p:nvSpPr>
          <p:cNvPr id="10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产科护理查房是指产科医生对孕妇或产妇进行每日巡视和评估的过程，旨在及时发现和解决产科患者的问题。</a:t>
            </a:r>
            <a:endParaRPr lang="en-US" sz="1800" b="0" strike="noStrike" spc="-1">
              <a:solidFill>
                <a:srgbClr val="000000"/>
              </a:solidFill>
              <a:latin typeface="Arial"/>
            </a:endParaRPr>
          </a:p>
        </p:txBody>
      </p:sp>
      <p:sp>
        <p:nvSpPr>
          <p:cNvPr id="1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3" name="Group 15"/>
          <p:cNvGrpSpPr/>
          <p:nvPr/>
        </p:nvGrpSpPr>
        <p:grpSpPr>
          <a:xfrm>
            <a:off x="431640" y="396000"/>
            <a:ext cx="514800" cy="439200"/>
            <a:chOff x="431640" y="396000"/>
            <a:chExt cx="514800" cy="439200"/>
          </a:xfrm>
        </p:grpSpPr>
        <p:sp>
          <p:nvSpPr>
            <p:cNvPr id="104"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6"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7"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8"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9"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0"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4"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5"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6"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7"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8"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9"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0"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1"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2"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3"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125"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PlaceHolder 1"/>
          <p:cNvSpPr>
            <a:spLocks noGrp="1"/>
          </p:cNvSpPr>
          <p:nvPr>
            <p:ph type="title" idx="4294967295"/>
          </p:nvPr>
        </p:nvSpPr>
        <p:spPr>
          <a:xfrm>
            <a:off x="1036440" y="24588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产科护理查房的流程</a:t>
            </a:r>
            <a:endParaRPr lang="en-US" sz="3000" b="0" strike="noStrike" spc="-1">
              <a:solidFill>
                <a:schemeClr val="dk1"/>
              </a:solidFill>
              <a:latin typeface="Arial"/>
            </a:endParaRPr>
          </a:p>
        </p:txBody>
      </p:sp>
      <p:sp>
        <p:nvSpPr>
          <p:cNvPr id="129"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130" name="Group 15"/>
          <p:cNvGrpSpPr/>
          <p:nvPr/>
        </p:nvGrpSpPr>
        <p:grpSpPr>
          <a:xfrm>
            <a:off x="435960" y="378720"/>
            <a:ext cx="515160" cy="439560"/>
            <a:chOff x="435960" y="378720"/>
            <a:chExt cx="515160" cy="439560"/>
          </a:xfrm>
        </p:grpSpPr>
        <p:sp>
          <p:nvSpPr>
            <p:cNvPr id="131"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2"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3"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4"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5"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6"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7"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8"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9"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0"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1"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2"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3"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4"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5"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6"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7"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8"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9"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0"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51" name="AutoShape 2"/>
          <p:cNvSpPr/>
          <p:nvPr/>
        </p:nvSpPr>
        <p:spPr>
          <a:xfrm>
            <a:off x="981720" y="1604880"/>
            <a:ext cx="3394800" cy="211644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52" name="AutoShape 3"/>
          <p:cNvSpPr/>
          <p:nvPr/>
        </p:nvSpPr>
        <p:spPr>
          <a:xfrm>
            <a:off x="4376880" y="3721680"/>
            <a:ext cx="3394800" cy="211644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3" name="AutoShape 4"/>
          <p:cNvSpPr/>
          <p:nvPr/>
        </p:nvSpPr>
        <p:spPr>
          <a:xfrm>
            <a:off x="7771680" y="1604880"/>
            <a:ext cx="3394800" cy="211644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154" name="Picture 5" descr="C:/Users/Administrator/Desktop/ppt模板/图片素材/插画/QQ截图20240310102520.pngQQ截图20240310102520"/>
          <p:cNvPicPr/>
          <p:nvPr/>
        </p:nvPicPr>
        <p:blipFill>
          <a:blip r:embed="rId2"/>
          <a:srcRect t="8590" b="8590"/>
          <a:stretch>
            <a:fillRect/>
          </a:stretch>
        </p:blipFill>
        <p:spPr>
          <a:xfrm>
            <a:off x="991080" y="3721680"/>
            <a:ext cx="3395160" cy="2116080"/>
          </a:xfrm>
          <a:prstGeom prst="rect">
            <a:avLst/>
          </a:prstGeom>
          <a:ln w="0">
            <a:noFill/>
          </a:ln>
        </p:spPr>
      </p:pic>
      <p:pic>
        <p:nvPicPr>
          <p:cNvPr id="155" name="Picture 6" descr="C:/Users/Administrator/Desktop/ppt模板/图片素材/插画/QQ截图20240310102542.pngQQ截图20240310102542"/>
          <p:cNvPicPr/>
          <p:nvPr/>
        </p:nvPicPr>
        <p:blipFill>
          <a:blip r:embed="rId3"/>
          <a:srcRect l="2897" r="2897"/>
          <a:stretch>
            <a:fillRect/>
          </a:stretch>
        </p:blipFill>
        <p:spPr>
          <a:xfrm>
            <a:off x="4376880" y="1606680"/>
            <a:ext cx="3394440" cy="2115000"/>
          </a:xfrm>
          <a:prstGeom prst="rect">
            <a:avLst/>
          </a:prstGeom>
          <a:ln w="0">
            <a:noFill/>
          </a:ln>
        </p:spPr>
      </p:pic>
      <p:pic>
        <p:nvPicPr>
          <p:cNvPr id="156" name="Picture 7" descr="C:/Users/Administrator/Desktop/ppt模板/图片素材/插画/QQ截图20240309205650.pngQQ截图20240309205650"/>
          <p:cNvPicPr/>
          <p:nvPr/>
        </p:nvPicPr>
        <p:blipFill>
          <a:blip r:embed="rId4"/>
          <a:srcRect t="19809" b="19809"/>
          <a:stretch>
            <a:fillRect/>
          </a:stretch>
        </p:blipFill>
        <p:spPr>
          <a:xfrm>
            <a:off x="7771680" y="3712680"/>
            <a:ext cx="3394440" cy="2143440"/>
          </a:xfrm>
          <a:prstGeom prst="rect">
            <a:avLst/>
          </a:prstGeom>
          <a:ln w="0">
            <a:noFill/>
          </a:ln>
        </p:spPr>
      </p:pic>
      <p:sp>
        <p:nvSpPr>
          <p:cNvPr id="157"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患者信息核对</a:t>
            </a:r>
            <a:endParaRPr lang="en-US" sz="2000" b="0" strike="noStrike" spc="-1">
              <a:solidFill>
                <a:srgbClr val="000000"/>
              </a:solidFill>
              <a:latin typeface="Arial"/>
            </a:endParaRPr>
          </a:p>
        </p:txBody>
      </p:sp>
      <p:sp>
        <p:nvSpPr>
          <p:cNvPr id="158"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核对个人信息，确保准确性</a:t>
            </a:r>
            <a:endParaRPr lang="en-US" sz="1600" b="0" strike="noStrike" spc="-1">
              <a:solidFill>
                <a:srgbClr val="000000"/>
              </a:solidFill>
              <a:latin typeface="Arial"/>
            </a:endParaRPr>
          </a:p>
        </p:txBody>
      </p:sp>
      <p:sp>
        <p:nvSpPr>
          <p:cNvPr id="159"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体格检查</a:t>
            </a:r>
            <a:endParaRPr lang="en-US" sz="2000" b="0" strike="noStrike" spc="-1">
              <a:solidFill>
                <a:srgbClr val="000000"/>
              </a:solidFill>
              <a:latin typeface="Arial"/>
            </a:endParaRPr>
          </a:p>
        </p:txBody>
      </p:sp>
      <p:sp>
        <p:nvSpPr>
          <p:cNvPr id="160"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检查体温、血压等生命体征</a:t>
            </a:r>
            <a:endParaRPr lang="en-US" sz="1600" b="0" strike="noStrike" spc="-1">
              <a:solidFill>
                <a:srgbClr val="000000"/>
              </a:solidFill>
              <a:latin typeface="Arial"/>
            </a:endParaRPr>
          </a:p>
        </p:txBody>
      </p:sp>
      <p:sp>
        <p:nvSpPr>
          <p:cNvPr id="161"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相关检查</a:t>
            </a:r>
            <a:endParaRPr lang="en-US" sz="2000" b="0" strike="noStrike" spc="-1">
              <a:solidFill>
                <a:srgbClr val="000000"/>
              </a:solidFill>
              <a:latin typeface="Arial"/>
            </a:endParaRPr>
          </a:p>
        </p:txBody>
      </p:sp>
      <p:sp>
        <p:nvSpPr>
          <p:cNvPr id="162"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进行必要的实验室检查等</a:t>
            </a:r>
            <a:endParaRPr lang="en-US" sz="16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163" name="AutoShape 3"/>
          <p:cNvSpPr/>
          <p:nvPr/>
        </p:nvSpPr>
        <p:spPr>
          <a:xfrm>
            <a:off x="6866280" y="1243800"/>
            <a:ext cx="5325480" cy="4881600"/>
          </a:xfrm>
          <a:prstGeom prst="rect">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4"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结尾</a:t>
            </a:r>
            <a:endParaRPr lang="en-US" sz="3000" b="0" strike="noStrike" spc="-1">
              <a:solidFill>
                <a:schemeClr val="dk1"/>
              </a:solidFill>
              <a:latin typeface="Arial"/>
            </a:endParaRPr>
          </a:p>
        </p:txBody>
      </p:sp>
      <p:sp>
        <p:nvSpPr>
          <p:cNvPr id="165"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产科护理查房是产科护士的重要工作之一，通过查房可以及时发现患者的问题，保障患者的安全，同时也促进了医护之间的交流与合作。</a:t>
            </a:r>
            <a:endParaRPr lang="en-US" sz="1800" b="0" strike="noStrike" spc="-1">
              <a:solidFill>
                <a:srgbClr val="000000"/>
              </a:solidFill>
              <a:latin typeface="Arial"/>
            </a:endParaRPr>
          </a:p>
        </p:txBody>
      </p:sp>
      <p:grpSp>
        <p:nvGrpSpPr>
          <p:cNvPr id="166" name="Group 15"/>
          <p:cNvGrpSpPr/>
          <p:nvPr/>
        </p:nvGrpSpPr>
        <p:grpSpPr>
          <a:xfrm>
            <a:off x="435960" y="378720"/>
            <a:ext cx="515160" cy="439560"/>
            <a:chOff x="435960" y="378720"/>
            <a:chExt cx="515160" cy="439560"/>
          </a:xfrm>
        </p:grpSpPr>
        <p:sp>
          <p:nvSpPr>
            <p:cNvPr id="167" name="AutoShape 16"/>
            <p:cNvSpPr/>
            <p:nvPr/>
          </p:nvSpPr>
          <p:spPr>
            <a:xfrm>
              <a:off x="435960" y="378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8" name="AutoShape 17"/>
            <p:cNvSpPr/>
            <p:nvPr/>
          </p:nvSpPr>
          <p:spPr>
            <a:xfrm>
              <a:off x="555840" y="385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9" name="AutoShape 18"/>
            <p:cNvSpPr/>
            <p:nvPr/>
          </p:nvSpPr>
          <p:spPr>
            <a:xfrm>
              <a:off x="669960" y="387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0" name="AutoShape 19"/>
            <p:cNvSpPr/>
            <p:nvPr/>
          </p:nvSpPr>
          <p:spPr>
            <a:xfrm>
              <a:off x="780840" y="396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1" name="AutoShape 20"/>
            <p:cNvSpPr/>
            <p:nvPr/>
          </p:nvSpPr>
          <p:spPr>
            <a:xfrm>
              <a:off x="885960" y="39204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2" name="AutoShape 21"/>
            <p:cNvSpPr/>
            <p:nvPr/>
          </p:nvSpPr>
          <p:spPr>
            <a:xfrm>
              <a:off x="435960" y="496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3" name="AutoShape 22"/>
            <p:cNvSpPr/>
            <p:nvPr/>
          </p:nvSpPr>
          <p:spPr>
            <a:xfrm>
              <a:off x="555840" y="5032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4" name="AutoShape 23"/>
            <p:cNvSpPr/>
            <p:nvPr/>
          </p:nvSpPr>
          <p:spPr>
            <a:xfrm>
              <a:off x="669960" y="504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5" name="AutoShape 24"/>
            <p:cNvSpPr/>
            <p:nvPr/>
          </p:nvSpPr>
          <p:spPr>
            <a:xfrm>
              <a:off x="780840" y="513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6" name="AutoShape 25"/>
            <p:cNvSpPr/>
            <p:nvPr/>
          </p:nvSpPr>
          <p:spPr>
            <a:xfrm>
              <a:off x="885960" y="509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7" name="AutoShape 26"/>
            <p:cNvSpPr/>
            <p:nvPr/>
          </p:nvSpPr>
          <p:spPr>
            <a:xfrm>
              <a:off x="435960" y="6145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8" name="AutoShape 27"/>
            <p:cNvSpPr/>
            <p:nvPr/>
          </p:nvSpPr>
          <p:spPr>
            <a:xfrm>
              <a:off x="555840" y="621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9" name="AutoShape 28"/>
            <p:cNvSpPr/>
            <p:nvPr/>
          </p:nvSpPr>
          <p:spPr>
            <a:xfrm>
              <a:off x="669960" y="6228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0" name="AutoShape 29"/>
            <p:cNvSpPr/>
            <p:nvPr/>
          </p:nvSpPr>
          <p:spPr>
            <a:xfrm>
              <a:off x="780840" y="631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1" name="AutoShape 30"/>
            <p:cNvSpPr/>
            <p:nvPr/>
          </p:nvSpPr>
          <p:spPr>
            <a:xfrm>
              <a:off x="885960" y="627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2" name="AutoShape 31"/>
            <p:cNvSpPr/>
            <p:nvPr/>
          </p:nvSpPr>
          <p:spPr>
            <a:xfrm>
              <a:off x="435960" y="7322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3" name="AutoShape 32"/>
            <p:cNvSpPr/>
            <p:nvPr/>
          </p:nvSpPr>
          <p:spPr>
            <a:xfrm>
              <a:off x="555840" y="7387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4" name="AutoShape 33"/>
            <p:cNvSpPr/>
            <p:nvPr/>
          </p:nvSpPr>
          <p:spPr>
            <a:xfrm>
              <a:off x="669960" y="7405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5" name="AutoShape 34"/>
            <p:cNvSpPr/>
            <p:nvPr/>
          </p:nvSpPr>
          <p:spPr>
            <a:xfrm>
              <a:off x="780840" y="7495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6" name="AutoShape 35"/>
            <p:cNvSpPr/>
            <p:nvPr/>
          </p:nvSpPr>
          <p:spPr>
            <a:xfrm>
              <a:off x="885960" y="74520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87"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2</a:t>
            </a:r>
            <a:r>
              <a:rPr lang="zh-CN" sz="4000" b="1" strike="noStrike" spc="299">
                <a:solidFill>
                  <a:srgbClr val="AF79DE"/>
                </a:solidFill>
                <a:latin typeface="Arial"/>
                <a:ea typeface="微软雅黑"/>
              </a:rPr>
              <a:t>章 产科护理查房的准备工作</a:t>
            </a:r>
            <a:endParaRPr lang="en-US" sz="4000" b="0" strike="noStrike" spc="-1">
              <a:solidFill>
                <a:schemeClr val="dk1"/>
              </a:solidFill>
              <a:latin typeface="Arial"/>
            </a:endParaRPr>
          </a:p>
        </p:txBody>
      </p:sp>
      <p:sp>
        <p:nvSpPr>
          <p:cNvPr id="1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确保患者安全与质量护理</a:t>
            </a:r>
            <a:endParaRPr lang="en-US" sz="3000" b="0" strike="noStrike" spc="-1">
              <a:solidFill>
                <a:schemeClr val="dk1"/>
              </a:solidFill>
              <a:latin typeface="Arial"/>
            </a:endParaRPr>
          </a:p>
        </p:txBody>
      </p:sp>
      <p:sp>
        <p:nvSpPr>
          <p:cNvPr id="192"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在进行产科护理查房之前，首先要核对患者的身份信息，了解患者的病史和病情情况，以便有针对性地进行评估和护理。护理人员要准确记录患者的基本信息，包括姓名、年龄、住院号等，确保查房时能够准确对号入座，避免出现错误。同时，要了解患者的病史，包括既往史、家族史、过敏史等，有针对性地制定护理计划，提供安全、有效的护理服务。</a:t>
            </a:r>
            <a:endParaRPr lang="en-US" sz="1800" b="0" strike="noStrike" spc="-1">
              <a:solidFill>
                <a:srgbClr val="000000"/>
              </a:solidFill>
              <a:latin typeface="Arial"/>
            </a:endParaRPr>
          </a:p>
        </p:txBody>
      </p:sp>
      <p:grpSp>
        <p:nvGrpSpPr>
          <p:cNvPr id="193" name="Group 15"/>
          <p:cNvGrpSpPr/>
          <p:nvPr/>
        </p:nvGrpSpPr>
        <p:grpSpPr>
          <a:xfrm>
            <a:off x="435960" y="378720"/>
            <a:ext cx="515160" cy="439560"/>
            <a:chOff x="435960" y="378720"/>
            <a:chExt cx="515160" cy="439560"/>
          </a:xfrm>
        </p:grpSpPr>
        <p:sp>
          <p:nvSpPr>
            <p:cNvPr id="194"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5"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6"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7"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8"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9"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0"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1"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02"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03"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04"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5"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6"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07"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08"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09"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0"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1"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2"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3"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14"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15"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16"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17"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18"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19"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20"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21"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22"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3"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4"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5" name="PlaceHolder 1"/>
          <p:cNvSpPr>
            <a:spLocks noGrp="1"/>
          </p:cNvSpPr>
          <p:nvPr>
            <p:ph type="title" idx="4294967295"/>
          </p:nvPr>
        </p:nvSpPr>
        <p:spPr>
          <a:xfrm>
            <a:off x="1036440" y="24588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制定查房计划</a:t>
            </a:r>
            <a:endParaRPr lang="en-US" sz="3000" b="0" strike="noStrike" spc="-1">
              <a:solidFill>
                <a:schemeClr val="dk1"/>
              </a:solidFill>
              <a:latin typeface="Arial"/>
            </a:endParaRPr>
          </a:p>
        </p:txBody>
      </p:sp>
      <p:sp>
        <p:nvSpPr>
          <p:cNvPr id="226"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227" name="Group 15"/>
          <p:cNvGrpSpPr/>
          <p:nvPr/>
        </p:nvGrpSpPr>
        <p:grpSpPr>
          <a:xfrm>
            <a:off x="435960" y="378720"/>
            <a:ext cx="515160" cy="439560"/>
            <a:chOff x="435960" y="378720"/>
            <a:chExt cx="515160" cy="439560"/>
          </a:xfrm>
        </p:grpSpPr>
        <p:sp>
          <p:nvSpPr>
            <p:cNvPr id="228"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9"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0"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1"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2"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3"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4"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5"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6"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7"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8"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9"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0"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1"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2"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3"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4"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5"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6"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7"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48" name="AutoShape 2"/>
          <p:cNvSpPr/>
          <p:nvPr/>
        </p:nvSpPr>
        <p:spPr>
          <a:xfrm>
            <a:off x="981720" y="1604880"/>
            <a:ext cx="3394800" cy="2116440"/>
          </a:xfrm>
          <a:prstGeom prst="rect">
            <a:avLst/>
          </a:prstGeom>
          <a:solidFill>
            <a:srgbClr val="AF79DE"/>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49" name="AutoShape 3"/>
          <p:cNvSpPr/>
          <p:nvPr/>
        </p:nvSpPr>
        <p:spPr>
          <a:xfrm>
            <a:off x="4376880" y="3721680"/>
            <a:ext cx="3394800" cy="211644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0" name="AutoShape 4"/>
          <p:cNvSpPr/>
          <p:nvPr/>
        </p:nvSpPr>
        <p:spPr>
          <a:xfrm>
            <a:off x="7771680" y="1604880"/>
            <a:ext cx="3394800" cy="211644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251" name="Picture 5" descr="C:/Users/Administrator/Desktop/ppt模板/图片素材/插画/QQ截图20240310102520.pngQQ截图20240310102520"/>
          <p:cNvPicPr/>
          <p:nvPr/>
        </p:nvPicPr>
        <p:blipFill>
          <a:blip r:embed="rId2"/>
          <a:srcRect t="8590" b="8590"/>
          <a:stretch>
            <a:fillRect/>
          </a:stretch>
        </p:blipFill>
        <p:spPr>
          <a:xfrm>
            <a:off x="991080" y="3721680"/>
            <a:ext cx="3395160" cy="2116080"/>
          </a:xfrm>
          <a:prstGeom prst="rect">
            <a:avLst/>
          </a:prstGeom>
          <a:ln w="0">
            <a:noFill/>
          </a:ln>
        </p:spPr>
      </p:pic>
      <p:pic>
        <p:nvPicPr>
          <p:cNvPr id="252" name="Picture 6" descr="C:/Users/Administrator/Desktop/ppt模板/图片素材/插画/QQ截图20240310102542.pngQQ截图20240310102542"/>
          <p:cNvPicPr/>
          <p:nvPr/>
        </p:nvPicPr>
        <p:blipFill>
          <a:blip r:embed="rId3"/>
          <a:srcRect l="2897" r="2897"/>
          <a:stretch>
            <a:fillRect/>
          </a:stretch>
        </p:blipFill>
        <p:spPr>
          <a:xfrm>
            <a:off x="4376880" y="1606680"/>
            <a:ext cx="3394440" cy="2115000"/>
          </a:xfrm>
          <a:prstGeom prst="rect">
            <a:avLst/>
          </a:prstGeom>
          <a:ln w="0">
            <a:noFill/>
          </a:ln>
        </p:spPr>
      </p:pic>
      <p:pic>
        <p:nvPicPr>
          <p:cNvPr id="253" name="Picture 7" descr="C:/Users/Administrator/Desktop/ppt模板/图片素材/插画/QQ截图20240309205650.pngQQ截图20240309205650"/>
          <p:cNvPicPr/>
          <p:nvPr/>
        </p:nvPicPr>
        <p:blipFill>
          <a:blip r:embed="rId4"/>
          <a:srcRect t="19809" b="19809"/>
          <a:stretch>
            <a:fillRect/>
          </a:stretch>
        </p:blipFill>
        <p:spPr>
          <a:xfrm>
            <a:off x="7771680" y="3712680"/>
            <a:ext cx="3394440" cy="2143440"/>
          </a:xfrm>
          <a:prstGeom prst="rect">
            <a:avLst/>
          </a:prstGeom>
          <a:ln w="0">
            <a:noFill/>
          </a:ln>
        </p:spPr>
      </p:pic>
      <p:sp>
        <p:nvSpPr>
          <p:cNvPr id="254"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时间安排</a:t>
            </a:r>
            <a:endParaRPr lang="en-US" sz="2000" b="0" strike="noStrike" spc="-1">
              <a:solidFill>
                <a:srgbClr val="000000"/>
              </a:solidFill>
              <a:latin typeface="Arial"/>
            </a:endParaRPr>
          </a:p>
        </p:txBody>
      </p:sp>
      <p:sp>
        <p:nvSpPr>
          <p:cNvPr id="255"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合理安排查房时间，确保每位患者都能被评估</a:t>
            </a:r>
            <a:endParaRPr lang="en-US" sz="1600" b="0" strike="noStrike" spc="-1">
              <a:solidFill>
                <a:srgbClr val="000000"/>
              </a:solidFill>
              <a:latin typeface="Arial"/>
            </a:endParaRPr>
          </a:p>
        </p:txBody>
      </p:sp>
      <p:sp>
        <p:nvSpPr>
          <p:cNvPr id="256"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流程安排</a:t>
            </a:r>
            <a:endParaRPr lang="en-US" sz="2000" b="0" strike="noStrike" spc="-1">
              <a:solidFill>
                <a:srgbClr val="000000"/>
              </a:solidFill>
              <a:latin typeface="Arial"/>
            </a:endParaRPr>
          </a:p>
        </p:txBody>
      </p:sp>
      <p:sp>
        <p:nvSpPr>
          <p:cNvPr id="257"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明确查房流程和步骤，保证每个环节不遗漏</a:t>
            </a:r>
            <a:endParaRPr lang="en-US" sz="1600" b="0" strike="noStrike" spc="-1">
              <a:solidFill>
                <a:srgbClr val="000000"/>
              </a:solidFill>
              <a:latin typeface="Arial"/>
            </a:endParaRPr>
          </a:p>
        </p:txBody>
      </p:sp>
      <p:sp>
        <p:nvSpPr>
          <p:cNvPr id="258"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医嘱执行</a:t>
            </a:r>
            <a:endParaRPr lang="en-US" sz="2000" b="0" strike="noStrike" spc="-1">
              <a:solidFill>
                <a:srgbClr val="000000"/>
              </a:solidFill>
              <a:latin typeface="Arial"/>
            </a:endParaRPr>
          </a:p>
        </p:txBody>
      </p:sp>
      <p:sp>
        <p:nvSpPr>
          <p:cNvPr id="259"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遵循医嘱，及时处理患者病情变化</a:t>
            </a:r>
            <a:endParaRPr lang="en-US" sz="16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60"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1"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62"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63"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4"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5"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6"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67"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9"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查房流程示意图</a:t>
            </a:r>
            <a:endParaRPr lang="en-US" sz="3600" b="0" strike="noStrike" spc="-1">
              <a:solidFill>
                <a:srgbClr val="000000"/>
              </a:solidFill>
              <a:latin typeface="Arial"/>
            </a:endParaRPr>
          </a:p>
        </p:txBody>
      </p:sp>
      <p:sp>
        <p:nvSpPr>
          <p:cNvPr id="270"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产科护理查房流程需要严谨细致，通过示意图可以清晰了解每个步骤的内容和顺序。护士首先核对患者信息，然后准备好查房工具，确定查房重点内容，制定详细的查房计划，保证护理工作的高效和准确性。</a:t>
            </a:r>
            <a:endParaRPr lang="en-US" sz="1800" b="0" strike="noStrike" spc="-1">
              <a:solidFill>
                <a:srgbClr val="000000"/>
              </a:solidFill>
              <a:latin typeface="Arial"/>
            </a:endParaRPr>
          </a:p>
        </p:txBody>
      </p:sp>
      <p:sp>
        <p:nvSpPr>
          <p:cNvPr id="2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72" name="Group 15"/>
          <p:cNvGrpSpPr/>
          <p:nvPr/>
        </p:nvGrpSpPr>
        <p:grpSpPr>
          <a:xfrm>
            <a:off x="431640" y="396000"/>
            <a:ext cx="514800" cy="439200"/>
            <a:chOff x="431640" y="396000"/>
            <a:chExt cx="514800" cy="439200"/>
          </a:xfrm>
        </p:grpSpPr>
        <p:sp>
          <p:nvSpPr>
            <p:cNvPr id="273"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4"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5"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6"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7"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78"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9"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0"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1"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2"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3"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4"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5"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6"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7"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8"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9"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0"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1"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2"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93"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94"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295"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第三章 产科护理查房的体格检查</a:t>
            </a:r>
            <a:endParaRPr lang="en-US" sz="4000" b="0" strike="noStrike" spc="-1">
              <a:solidFill>
                <a:schemeClr val="dk1"/>
              </a:solidFill>
              <a:latin typeface="Arial"/>
            </a:endParaRPr>
          </a:p>
        </p:txBody>
      </p:sp>
      <p:sp>
        <p:nvSpPr>
          <p:cNvPr id="29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97"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8"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99"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0"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1"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2"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3"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04"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0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6"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孕妇体格检查</a:t>
            </a:r>
            <a:endParaRPr lang="en-US" sz="3600" b="0" strike="noStrike" spc="-1">
              <a:solidFill>
                <a:srgbClr val="000000"/>
              </a:solidFill>
              <a:latin typeface="Arial"/>
            </a:endParaRPr>
          </a:p>
        </p:txBody>
      </p:sp>
      <p:sp>
        <p:nvSpPr>
          <p:cNvPr id="307"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孕妇体格检查是产科护理查房的重要环节，包括体温、血压、心率、疼痛评分等常规检查，以及观察子宫收缩情况和胎心监测结果。这些检查有助于了解孕妇的健康状况和胎儿情况，为后续护理工作提供指导。</a:t>
            </a:r>
            <a:endParaRPr lang="en-US" sz="1800" b="0" strike="noStrike" spc="-1">
              <a:solidFill>
                <a:srgbClr val="000000"/>
              </a:solidFill>
              <a:latin typeface="Arial"/>
            </a:endParaRPr>
          </a:p>
        </p:txBody>
      </p:sp>
      <p:sp>
        <p:nvSpPr>
          <p:cNvPr id="3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09" name="Group 15"/>
          <p:cNvGrpSpPr/>
          <p:nvPr/>
        </p:nvGrpSpPr>
        <p:grpSpPr>
          <a:xfrm>
            <a:off x="431640" y="396000"/>
            <a:ext cx="514800" cy="439200"/>
            <a:chOff x="431640" y="396000"/>
            <a:chExt cx="514800" cy="439200"/>
          </a:xfrm>
        </p:grpSpPr>
        <p:sp>
          <p:nvSpPr>
            <p:cNvPr id="310"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1"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2"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3"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4"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5"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6"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7"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8"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9"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0"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1"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2"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3"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4"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5"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6"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7"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8"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9"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30"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31" name="流程图: 终止 9"/>
          <p:cNvSpPr/>
          <p:nvPr/>
        </p:nvSpPr>
        <p:spPr>
          <a:xfrm>
            <a:off x="46544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2" name="流程图: 终止 8"/>
          <p:cNvSpPr/>
          <p:nvPr/>
        </p:nvSpPr>
        <p:spPr>
          <a:xfrm>
            <a:off x="7448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3" name="流程图: 终止 7"/>
          <p:cNvSpPr/>
          <p:nvPr/>
        </p:nvSpPr>
        <p:spPr>
          <a:xfrm>
            <a:off x="46544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4" name="流程图: 终止 3"/>
          <p:cNvSpPr/>
          <p:nvPr/>
        </p:nvSpPr>
        <p:spPr>
          <a:xfrm>
            <a:off x="7448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检查结果记录与分析</a:t>
            </a:r>
            <a:endParaRPr lang="en-US" sz="3000" b="0" strike="noStrike" spc="-1">
              <a:solidFill>
                <a:schemeClr val="dk1"/>
              </a:solidFill>
              <a:latin typeface="Arial"/>
            </a:endParaRPr>
          </a:p>
        </p:txBody>
      </p:sp>
      <p:grpSp>
        <p:nvGrpSpPr>
          <p:cNvPr id="336" name="Group 15"/>
          <p:cNvGrpSpPr/>
          <p:nvPr/>
        </p:nvGrpSpPr>
        <p:grpSpPr>
          <a:xfrm>
            <a:off x="435960" y="378720"/>
            <a:ext cx="515160" cy="439560"/>
            <a:chOff x="435960" y="378720"/>
            <a:chExt cx="515160" cy="439560"/>
          </a:xfrm>
        </p:grpSpPr>
        <p:sp>
          <p:nvSpPr>
            <p:cNvPr id="337"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8"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9"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0"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1"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2"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3"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4"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5"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6"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7"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8"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9"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0"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1"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2"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3"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4"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5"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6"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57"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及时记录</a:t>
            </a:r>
            <a:endParaRPr lang="en-US" sz="2000" b="0" strike="noStrike" spc="-1">
              <a:solidFill>
                <a:srgbClr val="000000"/>
              </a:solidFill>
              <a:latin typeface="Arial"/>
            </a:endParaRPr>
          </a:p>
        </p:txBody>
      </p:sp>
      <p:sp>
        <p:nvSpPr>
          <p:cNvPr id="358"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将体格检查结果及时记录在护理记录单上</a:t>
            </a:r>
            <a:endParaRPr lang="en-US" sz="1600" b="0" strike="noStrike" spc="-1">
              <a:solidFill>
                <a:srgbClr val="000000"/>
              </a:solidFill>
              <a:latin typeface="Arial"/>
            </a:endParaRPr>
          </a:p>
        </p:txBody>
      </p:sp>
      <p:sp>
        <p:nvSpPr>
          <p:cNvPr id="359"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分析病情变化</a:t>
            </a:r>
            <a:endParaRPr lang="en-US" sz="2000" b="0" strike="noStrike" spc="-1">
              <a:solidFill>
                <a:srgbClr val="000000"/>
              </a:solidFill>
              <a:latin typeface="Arial"/>
            </a:endParaRPr>
          </a:p>
        </p:txBody>
      </p:sp>
      <p:sp>
        <p:nvSpPr>
          <p:cNvPr id="360"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分析患者的病情变化和护理需求</a:t>
            </a:r>
            <a:endParaRPr lang="en-US" sz="1600" b="0" strike="noStrike" spc="-1">
              <a:solidFill>
                <a:srgbClr val="000000"/>
              </a:solidFill>
              <a:latin typeface="Arial"/>
            </a:endParaRPr>
          </a:p>
        </p:txBody>
      </p:sp>
      <p:sp>
        <p:nvSpPr>
          <p:cNvPr id="361"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提供参考</a:t>
            </a:r>
            <a:endParaRPr lang="en-US" sz="2000" b="0" strike="noStrike" spc="-1">
              <a:solidFill>
                <a:srgbClr val="000000"/>
              </a:solidFill>
              <a:latin typeface="Arial"/>
            </a:endParaRPr>
          </a:p>
        </p:txBody>
      </p:sp>
      <p:sp>
        <p:nvSpPr>
          <p:cNvPr id="362"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为下一步的护理工作提供参考</a:t>
            </a:r>
            <a:endParaRPr lang="en-US" sz="1600" b="0" strike="noStrike" spc="-1">
              <a:solidFill>
                <a:srgbClr val="000000"/>
              </a:solidFill>
              <a:latin typeface="Arial"/>
            </a:endParaRPr>
          </a:p>
        </p:txBody>
      </p:sp>
      <p:sp>
        <p:nvSpPr>
          <p:cNvPr id="363"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364"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65" name="Picture 4"/>
          <p:cNvSpPr/>
          <p:nvPr/>
        </p:nvSpPr>
        <p:spPr>
          <a:xfrm>
            <a:off x="8782560" y="96156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366" name="AutoShape 3"/>
          <p:cNvSpPr/>
          <p:nvPr/>
        </p:nvSpPr>
        <p:spPr>
          <a:xfrm>
            <a:off x="6866280" y="1243800"/>
            <a:ext cx="5325480" cy="4881600"/>
          </a:xfrm>
          <a:prstGeom prst="rect">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67"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护理注意事项</a:t>
            </a:r>
            <a:endParaRPr lang="en-US" sz="3000" b="0" strike="noStrike" spc="-1">
              <a:solidFill>
                <a:schemeClr val="dk1"/>
              </a:solidFill>
              <a:latin typeface="Arial"/>
            </a:endParaRPr>
          </a:p>
        </p:txBody>
      </p:sp>
      <p:sp>
        <p:nvSpPr>
          <p:cNvPr id="368"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在进行体格检查时，护士需要注意保持患者隐私，与患者建立良好的沟通关系，并严格按照操作规范进行操作，确保检查结果准确可靠。同时，对于异常情况要及时报告医生并采取相应的护理措施。</a:t>
            </a:r>
            <a:endParaRPr lang="en-US" sz="1800" b="0" strike="noStrike" spc="-1">
              <a:solidFill>
                <a:srgbClr val="000000"/>
              </a:solidFill>
              <a:latin typeface="Arial"/>
            </a:endParaRPr>
          </a:p>
        </p:txBody>
      </p:sp>
      <p:grpSp>
        <p:nvGrpSpPr>
          <p:cNvPr id="369" name="Group 15"/>
          <p:cNvGrpSpPr/>
          <p:nvPr/>
        </p:nvGrpSpPr>
        <p:grpSpPr>
          <a:xfrm>
            <a:off x="435960" y="378720"/>
            <a:ext cx="515160" cy="439560"/>
            <a:chOff x="435960" y="378720"/>
            <a:chExt cx="515160" cy="439560"/>
          </a:xfrm>
        </p:grpSpPr>
        <p:sp>
          <p:nvSpPr>
            <p:cNvPr id="370" name="AutoShape 16"/>
            <p:cNvSpPr/>
            <p:nvPr/>
          </p:nvSpPr>
          <p:spPr>
            <a:xfrm>
              <a:off x="435960" y="378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1" name="AutoShape 17"/>
            <p:cNvSpPr/>
            <p:nvPr/>
          </p:nvSpPr>
          <p:spPr>
            <a:xfrm>
              <a:off x="555840" y="385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2" name="AutoShape 18"/>
            <p:cNvSpPr/>
            <p:nvPr/>
          </p:nvSpPr>
          <p:spPr>
            <a:xfrm>
              <a:off x="669960" y="387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3" name="AutoShape 19"/>
            <p:cNvSpPr/>
            <p:nvPr/>
          </p:nvSpPr>
          <p:spPr>
            <a:xfrm>
              <a:off x="780840" y="396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4" name="AutoShape 20"/>
            <p:cNvSpPr/>
            <p:nvPr/>
          </p:nvSpPr>
          <p:spPr>
            <a:xfrm>
              <a:off x="885960" y="39204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75" name="AutoShape 21"/>
            <p:cNvSpPr/>
            <p:nvPr/>
          </p:nvSpPr>
          <p:spPr>
            <a:xfrm>
              <a:off x="435960" y="496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6" name="AutoShape 22"/>
            <p:cNvSpPr/>
            <p:nvPr/>
          </p:nvSpPr>
          <p:spPr>
            <a:xfrm>
              <a:off x="555840" y="5032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7" name="AutoShape 23"/>
            <p:cNvSpPr/>
            <p:nvPr/>
          </p:nvSpPr>
          <p:spPr>
            <a:xfrm>
              <a:off x="669960" y="504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8" name="AutoShape 24"/>
            <p:cNvSpPr/>
            <p:nvPr/>
          </p:nvSpPr>
          <p:spPr>
            <a:xfrm>
              <a:off x="780840" y="513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9" name="AutoShape 25"/>
            <p:cNvSpPr/>
            <p:nvPr/>
          </p:nvSpPr>
          <p:spPr>
            <a:xfrm>
              <a:off x="885960" y="509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80" name="AutoShape 26"/>
            <p:cNvSpPr/>
            <p:nvPr/>
          </p:nvSpPr>
          <p:spPr>
            <a:xfrm>
              <a:off x="435960" y="6145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81" name="AutoShape 27"/>
            <p:cNvSpPr/>
            <p:nvPr/>
          </p:nvSpPr>
          <p:spPr>
            <a:xfrm>
              <a:off x="555840" y="621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82" name="AutoShape 28"/>
            <p:cNvSpPr/>
            <p:nvPr/>
          </p:nvSpPr>
          <p:spPr>
            <a:xfrm>
              <a:off x="669960" y="6228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83" name="AutoShape 29"/>
            <p:cNvSpPr/>
            <p:nvPr/>
          </p:nvSpPr>
          <p:spPr>
            <a:xfrm>
              <a:off x="780840" y="631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84" name="AutoShape 30"/>
            <p:cNvSpPr/>
            <p:nvPr/>
          </p:nvSpPr>
          <p:spPr>
            <a:xfrm>
              <a:off x="885960" y="627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85" name="AutoShape 31"/>
            <p:cNvSpPr/>
            <p:nvPr/>
          </p:nvSpPr>
          <p:spPr>
            <a:xfrm>
              <a:off x="435960" y="7322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86" name="AutoShape 32"/>
            <p:cNvSpPr/>
            <p:nvPr/>
          </p:nvSpPr>
          <p:spPr>
            <a:xfrm>
              <a:off x="555840" y="7387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87" name="AutoShape 33"/>
            <p:cNvSpPr/>
            <p:nvPr/>
          </p:nvSpPr>
          <p:spPr>
            <a:xfrm>
              <a:off x="669960" y="7405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88" name="AutoShape 34"/>
            <p:cNvSpPr/>
            <p:nvPr/>
          </p:nvSpPr>
          <p:spPr>
            <a:xfrm>
              <a:off x="780840" y="7495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89" name="AutoShape 35"/>
            <p:cNvSpPr/>
            <p:nvPr/>
          </p:nvSpPr>
          <p:spPr>
            <a:xfrm>
              <a:off x="885960" y="74520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390"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91"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04</a:t>
            </a:r>
            <a:endParaRPr lang="en-US" sz="6600" b="0" strike="noStrike" spc="148">
              <a:solidFill>
                <a:schemeClr val="dk1">
                  <a:lumMod val="65000"/>
                  <a:lumOff val="35000"/>
                </a:schemeClr>
              </a:solidFill>
              <a:latin typeface="Arial"/>
            </a:endParaRPr>
          </a:p>
        </p:txBody>
      </p:sp>
      <p:sp>
        <p:nvSpPr>
          <p:cNvPr id="392"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第四章 产科护理查房的护理措施</a:t>
            </a:r>
            <a:endParaRPr lang="en-US" sz="4000" b="0" strike="noStrike" spc="-1">
              <a:solidFill>
                <a:schemeClr val="dk1"/>
              </a:solidFill>
              <a:latin typeface="Arial"/>
            </a:endParaRPr>
          </a:p>
        </p:txBody>
      </p:sp>
      <p:sp>
        <p:nvSpPr>
          <p:cNvPr id="3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94"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95" name="content.2.title"/>
          <p:cNvSpPr/>
          <p:nvPr/>
        </p:nvSpPr>
        <p:spPr>
          <a:xfrm>
            <a:off x="8392320" y="1557720"/>
            <a:ext cx="33303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护理操作</a:t>
            </a:r>
            <a:endParaRPr lang="en-US" sz="2000" b="0" strike="noStrike" spc="-1">
              <a:solidFill>
                <a:srgbClr val="000000"/>
              </a:solidFill>
              <a:latin typeface="Arial"/>
            </a:endParaRPr>
          </a:p>
        </p:txBody>
      </p:sp>
      <p:sp>
        <p:nvSpPr>
          <p:cNvPr id="396" name="content.2.content"/>
          <p:cNvSpPr/>
          <p:nvPr/>
        </p:nvSpPr>
        <p:spPr>
          <a:xfrm>
            <a:off x="8392320" y="1891080"/>
            <a:ext cx="3078000" cy="16081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根据医嘱和护理评估的结果，执行相应的护理操作，如测量体温、观察患者病情等。</a:t>
            </a:r>
            <a:endParaRPr lang="en-US" sz="1600" b="0" strike="noStrike" spc="-1">
              <a:solidFill>
                <a:srgbClr val="000000"/>
              </a:solidFill>
              <a:latin typeface="Arial"/>
            </a:endParaRPr>
          </a:p>
        </p:txBody>
      </p:sp>
      <p:sp>
        <p:nvSpPr>
          <p:cNvPr id="397"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98" name="content.3.title"/>
          <p:cNvSpPr/>
          <p:nvPr/>
        </p:nvSpPr>
        <p:spPr>
          <a:xfrm>
            <a:off x="1094760" y="4120560"/>
            <a:ext cx="33022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营养支持</a:t>
            </a:r>
            <a:endParaRPr lang="en-US" sz="2000" b="0" strike="noStrike" spc="-1">
              <a:solidFill>
                <a:srgbClr val="000000"/>
              </a:solidFill>
              <a:latin typeface="Arial"/>
            </a:endParaRPr>
          </a:p>
        </p:txBody>
      </p:sp>
      <p:sp>
        <p:nvSpPr>
          <p:cNvPr id="399" name="content.3.content"/>
          <p:cNvSpPr/>
          <p:nvPr/>
        </p:nvSpPr>
        <p:spPr>
          <a:xfrm>
            <a:off x="1094760" y="4453920"/>
            <a:ext cx="2929680" cy="15663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根据患者的营养状况和需要，及时给予营养支持，确保患者的营养需求得到满足。</a:t>
            </a:r>
            <a:endParaRPr lang="en-US" sz="1600" b="0" strike="noStrike" spc="-1">
              <a:solidFill>
                <a:srgbClr val="000000"/>
              </a:solidFill>
              <a:latin typeface="Arial"/>
            </a:endParaRPr>
          </a:p>
        </p:txBody>
      </p:sp>
      <p:sp>
        <p:nvSpPr>
          <p:cNvPr id="400"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01" name="content.4.title"/>
          <p:cNvSpPr/>
          <p:nvPr/>
        </p:nvSpPr>
        <p:spPr>
          <a:xfrm>
            <a:off x="8392320" y="4109040"/>
            <a:ext cx="33303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rgbClr val="AF79DE"/>
                </a:solidFill>
                <a:latin typeface="微软雅黑"/>
                <a:ea typeface="微软雅黑"/>
              </a:rPr>
              <a:t> </a:t>
            </a:r>
            <a:endParaRPr lang="en-US" sz="2000" b="0" strike="noStrike" spc="-1">
              <a:solidFill>
                <a:srgbClr val="000000"/>
              </a:solidFill>
              <a:latin typeface="Arial"/>
            </a:endParaRPr>
          </a:p>
        </p:txBody>
      </p:sp>
      <p:sp>
        <p:nvSpPr>
          <p:cNvPr id="402"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403"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根据评估结果制定护理方案</a:t>
            </a:r>
            <a:endParaRPr lang="en-US" sz="3000" b="0" strike="noStrike" spc="-1">
              <a:solidFill>
                <a:schemeClr val="dk1"/>
              </a:solidFill>
              <a:latin typeface="Arial"/>
            </a:endParaRPr>
          </a:p>
        </p:txBody>
      </p:sp>
      <p:sp>
        <p:nvSpPr>
          <p:cNvPr id="404"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05" name="content.1.title"/>
          <p:cNvSpPr/>
          <p:nvPr/>
        </p:nvSpPr>
        <p:spPr>
          <a:xfrm>
            <a:off x="1094760" y="1655280"/>
            <a:ext cx="330300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AF79DE"/>
                </a:solidFill>
                <a:latin typeface="微软雅黑"/>
                <a:ea typeface="微软雅黑"/>
              </a:rPr>
              <a:t>药物治疗</a:t>
            </a:r>
            <a:endParaRPr lang="en-US" sz="2000" b="0" strike="noStrike" spc="-1">
              <a:solidFill>
                <a:srgbClr val="000000"/>
              </a:solidFill>
              <a:latin typeface="Arial"/>
            </a:endParaRPr>
          </a:p>
        </p:txBody>
      </p:sp>
      <p:sp>
        <p:nvSpPr>
          <p:cNvPr id="406" name="content.1.content"/>
          <p:cNvSpPr/>
          <p:nvPr/>
        </p:nvSpPr>
        <p:spPr>
          <a:xfrm>
            <a:off x="1094760" y="2034720"/>
            <a:ext cx="2928960" cy="14652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根据患者的具体情况和评估结果，合理选择药物进行治疗。</a:t>
            </a:r>
            <a:endParaRPr lang="en-US" sz="1600" b="0" strike="noStrike" spc="-1">
              <a:solidFill>
                <a:srgbClr val="000000"/>
              </a:solidFill>
              <a:latin typeface="Arial"/>
            </a:endParaRPr>
          </a:p>
        </p:txBody>
      </p:sp>
      <p:grpSp>
        <p:nvGrpSpPr>
          <p:cNvPr id="407" name="Group 15"/>
          <p:cNvGrpSpPr/>
          <p:nvPr/>
        </p:nvGrpSpPr>
        <p:grpSpPr>
          <a:xfrm>
            <a:off x="435960" y="378720"/>
            <a:ext cx="515160" cy="439560"/>
            <a:chOff x="435960" y="378720"/>
            <a:chExt cx="515160" cy="439560"/>
          </a:xfrm>
        </p:grpSpPr>
        <p:sp>
          <p:nvSpPr>
            <p:cNvPr id="408"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09"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10"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11"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12"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13"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14"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15"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16"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17"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18"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19"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20"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21"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22"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423"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424"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425"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426"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427"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428" name="AutoShape 8"/>
          <p:cNvSpPr/>
          <p:nvPr/>
        </p:nvSpPr>
        <p:spPr>
          <a:xfrm>
            <a:off x="4397760" y="2570040"/>
            <a:ext cx="583920" cy="583920"/>
          </a:xfrm>
          <a:prstGeom prst="diamond">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29" name="AutoShape 9"/>
          <p:cNvSpPr/>
          <p:nvPr/>
        </p:nvSpPr>
        <p:spPr>
          <a:xfrm>
            <a:off x="7198560" y="2570040"/>
            <a:ext cx="583920" cy="588600"/>
          </a:xfrm>
          <a:prstGeom prst="diamond">
            <a:avLst/>
          </a:prstGeom>
          <a:solidFill>
            <a:srgbClr val="AF79DE"/>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30" name="AutoShape 10"/>
          <p:cNvSpPr/>
          <p:nvPr/>
        </p:nvSpPr>
        <p:spPr>
          <a:xfrm>
            <a:off x="4397760" y="4078080"/>
            <a:ext cx="583920" cy="583920"/>
          </a:xfrm>
          <a:prstGeom prst="diamond">
            <a:avLst/>
          </a:prstGeom>
          <a:solidFill>
            <a:srgbClr val="AF79DE"/>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31" name="AutoShape 11"/>
          <p:cNvSpPr/>
          <p:nvPr/>
        </p:nvSpPr>
        <p:spPr>
          <a:xfrm>
            <a:off x="7198560" y="4078080"/>
            <a:ext cx="583920" cy="583920"/>
          </a:xfrm>
          <a:prstGeom prst="diamond">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32"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433"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434"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435"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436" name="AutoShape 2"/>
          <p:cNvSpPr/>
          <p:nvPr/>
        </p:nvSpPr>
        <p:spPr>
          <a:xfrm>
            <a:off x="4876920" y="2507040"/>
            <a:ext cx="2424240" cy="236448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37"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https://d.book118.com/827033035034006054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17</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Times New Roman</vt:lpstr>
      <vt:lpstr>Wingdings</vt:lpstr>
      <vt:lpstr>Symbol</vt:lpstr>
      <vt:lpstr>DejaVu Sans</vt:lpstr>
      <vt:lpstr>Office Theme</vt:lpstr>
      <vt:lpstr>产科护理查房流程</vt:lpstr>
      <vt:lpstr>目录</vt:lpstr>
      <vt:lpstr>第1章 产科护理查房流程简介</vt:lpstr>
      <vt:lpstr> </vt:lpstr>
      <vt:lpstr>产科护理查房的流程</vt:lpstr>
      <vt:lpstr>结尾</vt:lpstr>
      <vt:lpstr>第2章 产科护理查房的准备工作</vt:lpstr>
      <vt:lpstr>确保患者安全与质量护理</vt:lpstr>
      <vt:lpstr>制定查房计划</vt:lpstr>
      <vt:lpstr> </vt:lpstr>
      <vt:lpstr>第三章 产科护理查房的体格检查</vt:lpstr>
      <vt:lpstr> </vt:lpstr>
      <vt:lpstr>检查结果记录与分析</vt:lpstr>
      <vt:lpstr>护理注意事项</vt:lpstr>
      <vt:lpstr>第四章 产科护理查房的护理措施</vt:lpstr>
      <vt:lpstr>根据评估结果制定护理方案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2024-09-28T10:26:56.050</cp:lastPrinted>
  <dcterms:created xsi:type="dcterms:W3CDTF">2024-09-28T02:26:56Z</dcterms:created>
  <dcterms:modified xsi:type="dcterms:W3CDTF">2024-09-28T02:26:58Z</dcterms:modified>
</cp:coreProperties>
</file>