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15CD32-EE1D-4B1D-8FA2-4AE1CB7B71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B9A8AF-8980-4E7B-8473-A23111EF41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A7BF759-DDF0-42B8-9DD4-A3D0208628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9A5B6EA-6C6D-4D10-A1D8-0CB4B93A08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11B873-85C1-4E16-AEBD-555D88BC9DF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78C8673-A46B-4113-AC75-A4F9654CAC6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F8261E-B323-4862-8CB6-EB9B6FEE28F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0CDFC4-DBD9-4D80-9D7E-F00F724B54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35F2DA-2FDC-465C-A52E-4CE7689C5D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C8F371-BAD1-4E62-9E5F-81FF6093F2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F41CBA-DA45-473A-A552-848E742340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703604303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2024-01-24</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安全管理办法的法律依据</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安全管理办法概述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法律依据及政策背景</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企业内部安全管理制度建设</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员工安全培训与教育</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监督检查与考核评价</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事故报告、调查与处理流程</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安全管理办法概述</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grpSp>
        <p:nvGrpSpPr>
          <p:cNvPr id="26" name="Group 26"/>
          <p:cNvGrpSpPr/>
          <p:nvPr/>
        </p:nvGrpSpPr>
        <p:grpSpPr>
          <a:xfrm>
            <a:off x="454963" y="1491980"/>
            <a:ext cx="7520622" cy="1887389"/>
            <a:chOff x="454963" y="1491980"/>
            <a:chExt cx="7520622" cy="1887389"/>
          </a:xfrm>
        </p:grpSpPr>
        <p:sp>
          <p:nvSpPr>
            <p:cNvPr id="27" name="TextBox 27"/>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安全管理办法是指为加强和规范安全管理，预防和减少安全事故，保障人民群众生命财产安全而制定的一系列法律、法规、规章和规范性文件。</a:t>
              </a:r>
            </a:p>
          </p:txBody>
        </p:sp>
      </p:grpSp>
      <p:grpSp>
        <p:nvGrpSpPr>
          <p:cNvPr id="28" name="Group 28"/>
          <p:cNvGrpSpPr/>
          <p:nvPr/>
        </p:nvGrpSpPr>
        <p:grpSpPr>
          <a:xfrm>
            <a:off x="454963" y="1041492"/>
            <a:ext cx="7537132" cy="490334"/>
            <a:chOff x="454963" y="1041492"/>
            <a:chExt cx="7537132" cy="490334"/>
          </a:xfrm>
        </p:grpSpPr>
        <p:sp>
          <p:nvSpPr>
            <p:cNvPr id="29" name="TextBox 29"/>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175" b="1">
                  <a:solidFill>
                    <a:schemeClr val="accent1">
                      <a:alpha val="100000"/>
                    </a:schemeClr>
                  </a:solidFill>
                  <a:latin typeface="Microsoft Yahei"/>
                  <a:ea typeface="Microsoft Yahei"/>
                  <a:cs typeface="Microsoft Yahei"/>
                </a:rPr>
                <a:t>定义</a:t>
              </a:r>
            </a:p>
          </p:txBody>
        </p:sp>
      </p:grpSp>
      <p:grpSp>
        <p:nvGrpSpPr>
          <p:cNvPr id="30" name="Group 30"/>
          <p:cNvGrpSpPr/>
          <p:nvPr/>
        </p:nvGrpSpPr>
        <p:grpSpPr>
          <a:xfrm>
            <a:off x="4153723" y="4445298"/>
            <a:ext cx="7520622" cy="1926826"/>
            <a:chOff x="4153723" y="4445298"/>
            <a:chExt cx="7520622" cy="1926826"/>
          </a:xfrm>
        </p:grpSpPr>
        <p:sp>
          <p:nvSpPr>
            <p:cNvPr id="31" name="TextBox 31"/>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通过实施安全管理办法，建立健全安全管理制度，明确各级政府和有关部门的安全管理职责，加强安全监管和应急救援工作，提高全社会的安全意识和防范能力，确保人民群众生命财产安全和社会稳定。</a:t>
              </a:r>
            </a:p>
          </p:txBody>
        </p:sp>
      </p:grpSp>
      <p:grpSp>
        <p:nvGrpSpPr>
          <p:cNvPr id="32" name="Group 32"/>
          <p:cNvGrpSpPr/>
          <p:nvPr/>
        </p:nvGrpSpPr>
        <p:grpSpPr>
          <a:xfrm>
            <a:off x="4137103" y="4014528"/>
            <a:ext cx="7537242" cy="490334"/>
            <a:chOff x="4137103" y="4014528"/>
            <a:chExt cx="7537242" cy="490334"/>
          </a:xfrm>
        </p:grpSpPr>
        <p:sp>
          <p:nvSpPr>
            <p:cNvPr id="33" name="TextBox 33"/>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175" b="1">
                  <a:solidFill>
                    <a:schemeClr val="accent1">
                      <a:alpha val="100000"/>
                    </a:schemeClr>
                  </a:solidFill>
                  <a:latin typeface="Microsoft Yahei"/>
                  <a:ea typeface="Microsoft Yahei"/>
                  <a:cs typeface="Microsoft Yahei"/>
                </a:rPr>
                <a:t>目的</a:t>
              </a:r>
            </a:p>
          </p:txBody>
        </p:sp>
      </p:grpSp>
      <p:pic>
        <p:nvPicPr>
          <p:cNvPr id="34" name="Picture 34"/>
          <p:cNvPicPr>
            <a:picLocks noChangeAspect="1"/>
          </p:cNvPicPr>
          <p:nvPr/>
        </p:nvPicPr>
        <p:blipFill>
          <a:blip r:embed="rId3"/>
          <a:srcRect l="13249" r="13249"/>
          <a:stretch>
            <a:fillRect/>
          </a:stretch>
        </p:blipFill>
        <p:spPr>
          <a:xfrm>
            <a:off x="9048606" y="874695"/>
            <a:ext cx="2745886" cy="2639930"/>
          </a:xfrm>
          <a:prstGeom prst="ellipse">
            <a:avLst/>
          </a:prstGeom>
        </p:spPr>
      </p:pic>
      <p:pic>
        <p:nvPicPr>
          <p:cNvPr id="35" name="Picture 35"/>
          <p:cNvPicPr>
            <a:picLocks noChangeAspect="1"/>
          </p:cNvPicPr>
          <p:nvPr/>
        </p:nvPicPr>
        <p:blipFill>
          <a:blip r:embed="rId4"/>
          <a:srcRect l="16792" r="16792"/>
          <a:stretch>
            <a:fillRect/>
          </a:stretch>
        </p:blipFill>
        <p:spPr>
          <a:xfrm>
            <a:off x="293665" y="3514624"/>
            <a:ext cx="2857500" cy="2857500"/>
          </a:xfrm>
          <a:prstGeom prst="ellipse">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016" r="3001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安全管理办法适用于各个领域和行业的安全管理工作，包括生产安全、交通安全、消防安全、食品安全、网络安全等。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适用范围</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安全管理办法适用于各级政府及其有关部门、企事业单位、社会组织和广大人民群众。</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适用对象</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适用范围及对象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安全管理原则</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l="18004" r="18004"/>
          <a:stretch>
            <a:fillRect/>
          </a:stretch>
        </p:blipFill>
        <p:spPr>
          <a:xfrm>
            <a:off x="4901338" y="2257609"/>
            <a:ext cx="2386669" cy="2355913"/>
          </a:xfrm>
          <a:prstGeom prst="rect">
            <a:avLst/>
          </a:prstGeom>
          <a:ln w="12668"/>
        </p:spPr>
      </p:pic>
      <p:grpSp>
        <p:nvGrpSpPr>
          <p:cNvPr id="44" name="Group 44"/>
          <p:cNvGrpSpPr/>
          <p:nvPr/>
        </p:nvGrpSpPr>
        <p:grpSpPr>
          <a:xfrm>
            <a:off x="653186" y="1428545"/>
            <a:ext cx="3394996" cy="490334"/>
            <a:chOff x="653186" y="1428545"/>
            <a:chExt cx="3394996" cy="490334"/>
          </a:xfrm>
        </p:grpSpPr>
        <p:sp>
          <p:nvSpPr>
            <p:cNvPr id="45" name="TextBox 45"/>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预防为主原则</a:t>
              </a:r>
            </a:p>
          </p:txBody>
        </p:sp>
      </p:grpSp>
      <p:grpSp>
        <p:nvGrpSpPr>
          <p:cNvPr id="46" name="Group 46"/>
          <p:cNvGrpSpPr/>
          <p:nvPr/>
        </p:nvGrpSpPr>
        <p:grpSpPr>
          <a:xfrm>
            <a:off x="885016" y="1781107"/>
            <a:ext cx="2931336" cy="1654845"/>
            <a:chOff x="885016" y="1781107"/>
            <a:chExt cx="2931336" cy="1654845"/>
          </a:xfrm>
        </p:grpSpPr>
        <p:sp>
          <p:nvSpPr>
            <p:cNvPr id="47" name="TextBox 47"/>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坚持预防为主，注重源头治理，加强风险评估和预警预测，及时发现和消除安全隐患。</a:t>
              </a:r>
            </a:p>
          </p:txBody>
        </p:sp>
      </p:grpSp>
      <p:grpSp>
        <p:nvGrpSpPr>
          <p:cNvPr id="48" name="Group 48"/>
          <p:cNvGrpSpPr/>
          <p:nvPr/>
        </p:nvGrpSpPr>
        <p:grpSpPr>
          <a:xfrm>
            <a:off x="653186" y="3877672"/>
            <a:ext cx="3394996" cy="490334"/>
            <a:chOff x="653186" y="3877672"/>
            <a:chExt cx="3394996" cy="490334"/>
          </a:xfrm>
        </p:grpSpPr>
        <p:sp>
          <p:nvSpPr>
            <p:cNvPr id="49" name="TextBox 49"/>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依法治理原则</a:t>
              </a:r>
            </a:p>
          </p:txBody>
        </p:sp>
      </p:grpSp>
      <p:grpSp>
        <p:nvGrpSpPr>
          <p:cNvPr id="50" name="Group 50"/>
          <p:cNvGrpSpPr/>
          <p:nvPr/>
        </p:nvGrpSpPr>
        <p:grpSpPr>
          <a:xfrm>
            <a:off x="885016" y="4230233"/>
            <a:ext cx="2931336" cy="1654845"/>
            <a:chOff x="885016" y="4230233"/>
            <a:chExt cx="2931336" cy="1654845"/>
          </a:xfrm>
        </p:grpSpPr>
        <p:sp>
          <p:nvSpPr>
            <p:cNvPr id="51" name="TextBox 51"/>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坚持依法治理，严格遵守国家法律法规和规章制度，加大执法力度，严厉打击各类违法违规行为。</a:t>
              </a:r>
            </a:p>
          </p:txBody>
        </p:sp>
      </p:grpSp>
      <p:grpSp>
        <p:nvGrpSpPr>
          <p:cNvPr id="52" name="Group 52"/>
          <p:cNvGrpSpPr/>
          <p:nvPr/>
        </p:nvGrpSpPr>
        <p:grpSpPr>
          <a:xfrm>
            <a:off x="8276691" y="1360283"/>
            <a:ext cx="3394996" cy="490334"/>
            <a:chOff x="8276691" y="1360283"/>
            <a:chExt cx="3394996" cy="490334"/>
          </a:xfrm>
        </p:grpSpPr>
        <p:sp>
          <p:nvSpPr>
            <p:cNvPr id="53" name="TextBox 53"/>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属地管理原则</a:t>
              </a:r>
            </a:p>
          </p:txBody>
        </p:sp>
      </p:grpSp>
      <p:grpSp>
        <p:nvGrpSpPr>
          <p:cNvPr id="54" name="Group 54"/>
          <p:cNvGrpSpPr/>
          <p:nvPr/>
        </p:nvGrpSpPr>
        <p:grpSpPr>
          <a:xfrm>
            <a:off x="8508521" y="1712845"/>
            <a:ext cx="2931336" cy="1654845"/>
            <a:chOff x="8508521" y="1712845"/>
            <a:chExt cx="2931336" cy="1654845"/>
          </a:xfrm>
        </p:grpSpPr>
        <p:sp>
          <p:nvSpPr>
            <p:cNvPr id="55" name="TextBox 55"/>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按照属地管理原则，明确各级政府的安全管理责任，建立健全安全管理体系和工作机制。</a:t>
              </a:r>
            </a:p>
          </p:txBody>
        </p:sp>
      </p:grpSp>
      <p:grpSp>
        <p:nvGrpSpPr>
          <p:cNvPr id="56" name="Group 56"/>
          <p:cNvGrpSpPr/>
          <p:nvPr/>
        </p:nvGrpSpPr>
        <p:grpSpPr>
          <a:xfrm>
            <a:off x="8276691" y="3809410"/>
            <a:ext cx="3394996" cy="490334"/>
            <a:chOff x="8276691" y="3809410"/>
            <a:chExt cx="3394996" cy="490334"/>
          </a:xfrm>
        </p:grpSpPr>
        <p:sp>
          <p:nvSpPr>
            <p:cNvPr id="57" name="TextBox 57"/>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全员参与原则</a:t>
              </a:r>
            </a:p>
          </p:txBody>
        </p:sp>
      </p:grpSp>
      <p:grpSp>
        <p:nvGrpSpPr>
          <p:cNvPr id="58" name="Group 58"/>
          <p:cNvGrpSpPr/>
          <p:nvPr/>
        </p:nvGrpSpPr>
        <p:grpSpPr>
          <a:xfrm>
            <a:off x="8508521" y="4161971"/>
            <a:ext cx="2931336" cy="1654845"/>
            <a:chOff x="8508521" y="4161971"/>
            <a:chExt cx="2931336" cy="1654845"/>
          </a:xfrm>
        </p:grpSpPr>
        <p:sp>
          <p:nvSpPr>
            <p:cNvPr id="59" name="TextBox 59"/>
            <p:cNvSpPr txBox="1"/>
            <p:nvPr/>
          </p:nvSpPr>
          <p:spPr>
            <a:xfrm>
              <a:off x="8508521" y="4161971"/>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倡导全员参与安全管理，强化安全教育和培训，提高全社会的安全意识和防范能力。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法律依据及政策背景</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《中华人民共和国安全生产法》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该法规定了生产经营单位的安全生产保障、从业人员的安全生产权利义务、安全生产的监督管理、生产安全事故的应急救援与调查处理等方面的内容，是安全管理办法的重要法律依据。</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5000" r="250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《中华人民共和国消防法》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该法规定了火灾预防、消防组织、灭火救援、监督检查等方面的内容，为安全管理办法提供了消防方面的法律依据。</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《中华人民共和国职业病防治法》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该法规定了职业病防治工作的基本原则、职业病危害项目申报、职业病危害因素检测与评价、职业病病人保障等方面的内容，为安全管理办法提供了职业病防治方面的法律依据。</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国家法律法规要求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地方政府安全生产条例</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各级地方政府根据《中华人民共和国安全生产法》等法律法规，结合本地实际情况，制定了相应的安全生产条例，进一步细化了安全管理办法的具体要求。</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地方政府消防管理规定</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各级地方政府根据《中华人民共和国消防法》等法律法规，制定了相应的消防管理规定，明确了消防安全责任、消防设施管理、火灾隐患排查等方面的内容。</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地方政府职业病防治规定</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各级地方政府根据《中华人民共和国职业病防治法》等法律法规，制定了相应的职业病防治规定，加强了职业病危害因素的监测与评价、职业病病人的保障等工作。</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地方政府规章制度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安全生产行业标准</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国家相关部门制定了多个安全生产行业标准，如《企业安全生产标准化基本规范》、《金属非金属矿山安全标准化规范》等，这些标准为企业实施安全管理办法提供了具体的技术指导和操作规范。</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消防安全行业标准</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国家相关部门制定了多个消防安全行业标准，如《建筑设计防火规范》、《高层民用建筑设计防火规范》等，这些标准规定了建筑物和场所的消防安全要求，为安全管理办法提供了消防技术方面的支持。</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职业病防治行业标准</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国家相关部门制定了多个职业病防治行业标准，如《工作场所有害因素职业接触限值》、《职业病危害因素分类目录》等，这些标准为企业实施职业病防治措施提供了具体的技术指导和操作规范。</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行业标准与规范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企业内部安全管理制度建设</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696" b="1069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安全责任制落实</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建立健全安全责任体系</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明确各级管理人员和操作人员的安全职责，形成全员参与的安全管理格局。</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签订安全责任书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通过签订安全责任书，使各级人员明确各自的安全目标和任务，增强安全意识。</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定期考核与奖惩</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对各级人员的安全职责履行情况进行定期考核，并根据考核结果给予相应的奖惩，以促进安全责任制的落实。</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9292" r="929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针对企业内各类设备和岗位，制定详细的安全操作规程，明确操作步骤、注意事项和异常情况处理措施。</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制定详细的安全操作规程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通过定期培训和考核，确保操作人员熟练掌握安全操作规程，提高操作技能和安全意识。</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加强安全操作规程培训</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建立监督机制，对安全操作规程的执行情况进行定期检查，发现问题及时整改，确保规程得到有效执行。</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严格监督执行</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安全操作规程制定与执行</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针对可能发生的各类突发事件，编制全面的应急预案，明确应急组织、通讯联络、现场处置、医疗救护、安全防护等方面的措施。</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编制全面的应急预案</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按照应急预案的要求，定期开展应急演练，提高应急处置能力和协同作战能力。</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开展定期的应急演练</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对演练效果进行评估，针对存在的问题和不足进行改进和完善，确保应急预案的实用性和有效性。</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评估与改进</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应急预案编制与演练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04</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员工安全培训与教育</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https://d.book118.com/827036043036006041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2024-09-13T23:12:18.935</cp:lastPrinted>
  <dcterms:created xsi:type="dcterms:W3CDTF">2024-09-13T15:12:18Z</dcterms:created>
  <dcterms:modified xsi:type="dcterms:W3CDTF">2024-09-13T15:12:21Z</dcterms:modified>
</cp:coreProperties>
</file>