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B0D11C-35ED-420D-889B-DE69C3E45C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5CECBF-C890-4C7F-BB28-513E993963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90E923-9B92-47C5-9BD5-878AAB2B1B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1AEB32-845D-4FB9-A0AF-78D6A8DCEC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961B8F-E364-44B7-97DA-27DA21C079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F0D031-BE29-47BB-A9B8-AFC16C1E2A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64B6D8-F4F3-48B3-99AB-C835A4F849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38FC22-57F8-4DEC-9E55-32F7188C46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B2659D-0431-442B-8E7A-4BDC6C1D89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ED93A1-A6EC-4873-B963-C1D1B48687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54AA97-13B2-4522-9ED4-12EE42F0FF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04506315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市场结构与企业行为分析</a:t>
            </a:r>
            <a:endParaRPr lang="en-US" sz="1100"/>
          </a:p>
        </p:txBody>
      </p:sp>
      <p:sp>
        <p:nvSpPr>
          <p:cNvPr id="5" name="AutoShape 5"/>
          <p:cNvSpPr/>
          <p:nvPr/>
        </p:nvSpPr>
        <p:spPr>
          <a:xfrm>
            <a:off x="5838648" y="4167778"/>
            <a:ext cx="2333375"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2023-12-30</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市场结构概述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市场结构与企业行为的关系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不同市场结构下的企业行为</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企业应对市场变化的策略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市场结构概述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市场结构的定义是指市场中企业之间关系的类型和特征，包括企业的数量、规模、市场份额和产品差异等。</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市场结构描述了企业所处的市场环境，包括竞争程度、企业数量、规模分布以及产品或服务的同质化程度。它反映了企业之间相互影响和竞争的关系，是决定企业行为和市场绩效的重要因素。</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总结词</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详细描述</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市场结构的类型</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2. 垄断竞争</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市场上存在一定数量的企业，产品具有一定的差异，每个企业都能对市场价格产生一定的影响。</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1. 完全竞争</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市场上有大量的生产者和消费者，每个企业都无法影响市场价格，只能被动接受市场价格。</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市场结构的类型通常分为完全竞争、垄断竞争、寡头垄断和完全垄断四种。</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3. 寡头垄断</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市场上只有少数几家企业，它们的产品具有一定的差异化或垄断性，这些企业对市场价格有显著的影响力。</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4. 完全垄断</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市场上只有一家企业提供产品或服务，没有其他竞争对手，该企业对市场价格和产量有绝对的控制力。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市场结构的影响因素包括市场规模、市场进入和退出壁垒、产品差异化程度以及市场需求等。</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1. 市场规模</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市场规模的大小决定了市场中企业的数量和规模，较大的市场规模通常意味着更多的竞争和更少的垄断。</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2. 市场进入和退出壁垒</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进入壁垒是指阻止新企业进入市场的因素，如资本需求、规模经济和政府政策等；退出壁垒是指阻止企业退出市场的因素，如沉没成本和合同约束等。</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3. 产品差异化程度</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产品差异化程度越高，企业之间的竞争越少，市场结构更倾向于垄断；产品差异化程度越低，企业之间的竞争越激烈，市场结构更倾向于竞争。</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4. 市场需求</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市场需求的变化会影响企业的市场份额和竞争状况，从而影响市场结构。例如，市场需求增长较快时，企业可能通过扩大规模和市场份额来获得更多的竞争优势。</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市场结构与企业行为的关系</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市场结构对企业行为的影响</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竞争程度</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市场中的竞争程度影响企业的定价策略、产品创新和营销策略。竞争激烈的市场环境下，企业更倾向于采取低成本、高效率的经营策略，以及更加注重产品差异化。</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进入与退出壁垒</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进入壁垒的高低决定了企业数量和规模，进而影响市场集中度。高进入壁垒可能导致企业行为更加保守，而低进入壁垒则可能引发更多的价格竞争和创新活动。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企业的规模和市场份额决定了其在市场中的地位和影响力。大型企业可能通过规模经济和品牌优势影响市场结构。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企业规模与市场份额</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企业间的合作可以形成战略联盟或合资企业，从而影响市场结构；而竞争则可能导致价格战、广告战等，进一步重塑市场格局。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企业间的合作与竞争</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企业行为对市场结构的影响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市场集中度与利润率</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一般来说，较高的市场集中度（即少数企业占据大部分市场份额）可能带来较高的利润率。这通常是因为规模经济和品牌优势使得大企业能够获得更高的定价权。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竞争与创新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竞争激烈的市场环境可能促进企业进行更多的创新活动，从而提高整个行业的生产效率和竞争力。创新也可能成为企业获得竞争优势的关键手段，从而提高企业的市场地位和绩效。</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市场结构与企业绩效的关系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不同市场结构下的企业行为</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227369" y="2345863"/>
            <a:ext cx="2194560" cy="3169920"/>
            <a:chOff x="1227369" y="2345863"/>
            <a:chExt cx="2194560" cy="3169920"/>
          </a:xfrm>
        </p:grpSpPr>
        <p:sp>
          <p:nvSpPr>
            <p:cNvPr id="3" name="AutoShape 3"/>
            <p:cNvSpPr/>
            <p:nvPr/>
          </p:nvSpPr>
          <p:spPr>
            <a:xfrm>
              <a:off x="1227369"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901952" y="1923166"/>
            <a:ext cx="845393" cy="845393"/>
            <a:chOff x="1901952" y="1923166"/>
            <a:chExt cx="845393" cy="845393"/>
          </a:xfrm>
        </p:grpSpPr>
        <p:sp>
          <p:nvSpPr>
            <p:cNvPr id="5" name="AutoShape 5"/>
            <p:cNvSpPr/>
            <p:nvPr/>
          </p:nvSpPr>
          <p:spPr>
            <a:xfrm>
              <a:off x="1901952"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743676" y="2345863"/>
            <a:ext cx="2194560" cy="3169920"/>
            <a:chOff x="3743676" y="2345863"/>
            <a:chExt cx="2194560" cy="3169920"/>
          </a:xfrm>
        </p:grpSpPr>
        <p:sp>
          <p:nvSpPr>
            <p:cNvPr id="7" name="AutoShape 7"/>
            <p:cNvSpPr/>
            <p:nvPr/>
          </p:nvSpPr>
          <p:spPr>
            <a:xfrm>
              <a:off x="3743676"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4418259" y="1923166"/>
            <a:ext cx="845393" cy="845393"/>
            <a:chOff x="4418259" y="1923166"/>
            <a:chExt cx="845393" cy="845393"/>
          </a:xfrm>
        </p:grpSpPr>
        <p:sp>
          <p:nvSpPr>
            <p:cNvPr id="9" name="AutoShape 9"/>
            <p:cNvSpPr/>
            <p:nvPr/>
          </p:nvSpPr>
          <p:spPr>
            <a:xfrm>
              <a:off x="4418259"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6259860" y="2345863"/>
            <a:ext cx="2194560" cy="3169920"/>
            <a:chOff x="6259860" y="2345863"/>
            <a:chExt cx="2194560" cy="3169920"/>
          </a:xfrm>
        </p:grpSpPr>
        <p:sp>
          <p:nvSpPr>
            <p:cNvPr id="11" name="AutoShape 11"/>
            <p:cNvSpPr/>
            <p:nvPr/>
          </p:nvSpPr>
          <p:spPr>
            <a:xfrm>
              <a:off x="6259860"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934444" y="1923166"/>
            <a:ext cx="845393" cy="845393"/>
            <a:chOff x="6934444" y="1923166"/>
            <a:chExt cx="845393" cy="845393"/>
          </a:xfrm>
        </p:grpSpPr>
        <p:sp>
          <p:nvSpPr>
            <p:cNvPr id="13" name="AutoShape 13"/>
            <p:cNvSpPr/>
            <p:nvPr/>
          </p:nvSpPr>
          <p:spPr>
            <a:xfrm>
              <a:off x="6934444"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8776167" y="2345863"/>
            <a:ext cx="2194560" cy="3169920"/>
            <a:chOff x="8776167" y="2345863"/>
            <a:chExt cx="2194560" cy="3169920"/>
          </a:xfrm>
        </p:grpSpPr>
        <p:sp>
          <p:nvSpPr>
            <p:cNvPr id="15" name="AutoShape 15"/>
            <p:cNvSpPr/>
            <p:nvPr/>
          </p:nvSpPr>
          <p:spPr>
            <a:xfrm>
              <a:off x="8776167"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450750" y="1923166"/>
            <a:ext cx="845393" cy="845393"/>
            <a:chOff x="9450750" y="1923166"/>
            <a:chExt cx="845393" cy="845393"/>
          </a:xfrm>
        </p:grpSpPr>
        <p:sp>
          <p:nvSpPr>
            <p:cNvPr id="17" name="AutoShape 17"/>
            <p:cNvSpPr/>
            <p:nvPr/>
          </p:nvSpPr>
          <p:spPr>
            <a:xfrm>
              <a:off x="9450750"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AutoShape 18"/>
          <p:cNvSpPr/>
          <p:nvPr/>
        </p:nvSpPr>
        <p:spPr>
          <a:xfrm>
            <a:off x="1229505" y="2889069"/>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总结词</a:t>
            </a:r>
            <a:endParaRPr lang="en-US" sz="1100"/>
          </a:p>
        </p:txBody>
      </p:sp>
      <p:sp>
        <p:nvSpPr>
          <p:cNvPr id="19" name="AutoShape 19"/>
          <p:cNvSpPr/>
          <p:nvPr/>
        </p:nvSpPr>
        <p:spPr>
          <a:xfrm>
            <a:off x="1334659" y="3274531"/>
            <a:ext cx="1980224" cy="200391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价格接受者，同质产品，自由进入与退</a:t>
            </a:r>
            <a:endParaRPr lang="en-US" sz="1100"/>
          </a:p>
        </p:txBody>
      </p:sp>
      <p:pic>
        <p:nvPicPr>
          <p:cNvPr id="20" name="Picture 20"/>
          <p:cNvPicPr>
            <a:picLocks noChangeAspect="1"/>
          </p:cNvPicPr>
          <p:nvPr/>
        </p:nvPicPr>
        <p:blipFill>
          <a:blip r:embed="rId2"/>
          <a:stretch>
            <a:fillRect/>
          </a:stretch>
        </p:blipFill>
        <p:spPr>
          <a:xfrm>
            <a:off x="2097609" y="2090166"/>
            <a:ext cx="454080" cy="511393"/>
          </a:xfrm>
          <a:prstGeom prst="rect">
            <a:avLst/>
          </a:prstGeom>
        </p:spPr>
      </p:pic>
      <p:pic>
        <p:nvPicPr>
          <p:cNvPr id="21" name="Picture 21"/>
          <p:cNvPicPr>
            <a:picLocks noChangeAspect="1"/>
          </p:cNvPicPr>
          <p:nvPr/>
        </p:nvPicPr>
        <p:blipFill>
          <a:blip r:embed="rId3"/>
          <a:stretch>
            <a:fillRect/>
          </a:stretch>
        </p:blipFill>
        <p:spPr>
          <a:xfrm>
            <a:off x="4542449" y="2130947"/>
            <a:ext cx="631897" cy="492528"/>
          </a:xfrm>
          <a:prstGeom prst="rect">
            <a:avLst/>
          </a:prstGeom>
        </p:spPr>
      </p:pic>
      <p:pic>
        <p:nvPicPr>
          <p:cNvPr id="22" name="Picture 22"/>
          <p:cNvPicPr>
            <a:picLocks noChangeAspect="1"/>
          </p:cNvPicPr>
          <p:nvPr/>
        </p:nvPicPr>
        <p:blipFill>
          <a:blip r:embed="rId4"/>
          <a:stretch>
            <a:fillRect/>
          </a:stretch>
        </p:blipFill>
        <p:spPr>
          <a:xfrm>
            <a:off x="7122968" y="2113811"/>
            <a:ext cx="468345" cy="464103"/>
          </a:xfrm>
          <a:prstGeom prst="rect">
            <a:avLst/>
          </a:prstGeom>
        </p:spPr>
      </p:pic>
      <p:pic>
        <p:nvPicPr>
          <p:cNvPr id="23" name="Picture 23"/>
          <p:cNvPicPr>
            <a:picLocks noChangeAspect="1"/>
          </p:cNvPicPr>
          <p:nvPr/>
        </p:nvPicPr>
        <p:blipFill>
          <a:blip r:embed="rId5"/>
          <a:stretch>
            <a:fillRect/>
          </a:stretch>
        </p:blipFill>
        <p:spPr>
          <a:xfrm>
            <a:off x="9587742" y="2159730"/>
            <a:ext cx="571411" cy="445417"/>
          </a:xfrm>
          <a:prstGeom prst="rect">
            <a:avLst/>
          </a:prstGeom>
        </p:spPr>
      </p:pic>
      <p:sp>
        <p:nvSpPr>
          <p:cNvPr id="24" name="AutoShape 24"/>
          <p:cNvSpPr/>
          <p:nvPr/>
        </p:nvSpPr>
        <p:spPr>
          <a:xfrm>
            <a:off x="3743676" y="2889069"/>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价格接受者</a:t>
            </a:r>
            <a:endParaRPr lang="en-US" sz="1100"/>
          </a:p>
        </p:txBody>
      </p:sp>
      <p:sp>
        <p:nvSpPr>
          <p:cNvPr id="25" name="AutoShape 25"/>
          <p:cNvSpPr/>
          <p:nvPr/>
        </p:nvSpPr>
        <p:spPr>
          <a:xfrm>
            <a:off x="3848829" y="3274531"/>
            <a:ext cx="1980224" cy="200391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在完全竞争市场中，企业数量众多且产品同质，单个企业无法影响市场价格，只能接受市场价格。</a:t>
            </a:r>
            <a:endParaRPr lang="en-US" sz="1100"/>
          </a:p>
        </p:txBody>
      </p:sp>
      <p:sp>
        <p:nvSpPr>
          <p:cNvPr id="26" name="AutoShape 26"/>
          <p:cNvSpPr/>
          <p:nvPr/>
        </p:nvSpPr>
        <p:spPr>
          <a:xfrm>
            <a:off x="6259860" y="2889069"/>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同质产品</a:t>
            </a:r>
            <a:endParaRPr lang="en-US" sz="1100"/>
          </a:p>
        </p:txBody>
      </p:sp>
      <p:sp>
        <p:nvSpPr>
          <p:cNvPr id="27" name="AutoShape 27"/>
          <p:cNvSpPr/>
          <p:nvPr/>
        </p:nvSpPr>
        <p:spPr>
          <a:xfrm>
            <a:off x="6365014" y="3274531"/>
            <a:ext cx="1980224" cy="200391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企业生产的产品基本相同，消费者难以区分不同企业的产品。</a:t>
            </a:r>
            <a:endParaRPr lang="en-US" sz="1100"/>
          </a:p>
        </p:txBody>
      </p:sp>
      <p:sp>
        <p:nvSpPr>
          <p:cNvPr id="28" name="AutoShape 28"/>
          <p:cNvSpPr/>
          <p:nvPr/>
        </p:nvSpPr>
        <p:spPr>
          <a:xfrm>
            <a:off x="8776167" y="2889069"/>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自由进入与退出</a:t>
            </a:r>
            <a:endParaRPr lang="en-US" sz="1100"/>
          </a:p>
        </p:txBody>
      </p:sp>
      <p:sp>
        <p:nvSpPr>
          <p:cNvPr id="29" name="AutoShape 29"/>
          <p:cNvSpPr/>
          <p:nvPr/>
        </p:nvSpPr>
        <p:spPr>
          <a:xfrm>
            <a:off x="8881321" y="3274531"/>
            <a:ext cx="1980224" cy="200391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企业可以自由进入或退出该市场，市场门槛较低。</a:t>
            </a:r>
            <a:endParaRPr lang="en-US" sz="1100"/>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完全竞争市场下的企业行为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总结词</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差异化产品</a:t>
            </a:r>
            <a:endParaRPr lang="en-US" sz="1100"/>
          </a:p>
        </p:txBody>
      </p:sp>
      <p:sp>
        <p:nvSpPr>
          <p:cNvPr id="5" name="AutoShape 5"/>
          <p:cNvSpPr/>
          <p:nvPr/>
        </p:nvSpPr>
        <p:spPr>
          <a:xfrm>
            <a:off x="3691790" y="4363738"/>
            <a:ext cx="2348077"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企业生产的产品存在一定差异，消费者可以根据自身需求选择不同的产品。</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有限数量的企业</a:t>
            </a:r>
            <a:endParaRPr lang="en-US" sz="1100"/>
          </a:p>
        </p:txBody>
      </p:sp>
      <p:sp>
        <p:nvSpPr>
          <p:cNvPr id="8" name="AutoShape 8"/>
          <p:cNvSpPr/>
          <p:nvPr/>
        </p:nvSpPr>
        <p:spPr>
          <a:xfrm>
            <a:off x="6377550" y="43637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市场中企业数量相对较少，有一定的市场门槛。</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差异化产品，有限数量的企业，广告和品牌建设</a:t>
            </a:r>
            <a:endParaRPr lang="en-US" sz="1100"/>
          </a:p>
        </p:txBody>
      </p:sp>
      <p:sp>
        <p:nvSpPr>
          <p:cNvPr id="11" name="AutoShape 11"/>
          <p:cNvSpPr/>
          <p:nvPr/>
        </p:nvSpPr>
        <p:spPr>
          <a:xfrm>
            <a:off x="9038940" y="3956467"/>
            <a:ext cx="255507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广告和品牌建设</a:t>
            </a:r>
            <a:endParaRPr lang="en-US" sz="1100"/>
          </a:p>
        </p:txBody>
      </p:sp>
      <p:sp>
        <p:nvSpPr>
          <p:cNvPr id="12" name="AutoShape 12"/>
          <p:cNvSpPr/>
          <p:nvPr/>
        </p:nvSpPr>
        <p:spPr>
          <a:xfrm>
            <a:off x="9038941" y="43637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企业需要通过广告和品牌建设来吸引消费者，提高市场份额。</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垄断竞争市场下的企业行为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https://d.book118.com/827045063152006031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2024-09-04T08:08:19.303</cp:lastPrinted>
  <dcterms:created xsi:type="dcterms:W3CDTF">2024-09-04T00:08:19Z</dcterms:created>
  <dcterms:modified xsi:type="dcterms:W3CDTF">2024-09-04T00:08:21Z</dcterms:modified>
</cp:coreProperties>
</file>