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9C85F-525E-41B0-9F2D-1E7AA88EC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DF9B4-1C83-4629-AA5E-73ADC560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D45BE-ED37-4CF5-88AC-973C206B1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23746-FC4D-43FB-803F-0BB98AF9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316D22-DE66-417A-A2E7-35F0A2D75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356ECB-0707-4120-B41F-08256D17B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A5014F-D1BB-4A15-A11B-7AC07CECB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CEF11-D418-470D-9CDA-041ACACA5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BB5E1-424D-4773-BFD9-7DD56956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F25E0-8D4C-4DC1-A7CA-75633AB6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82C11-B93E-46D8-AC3C-8326DBB84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45101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《Java_2面向对象程序设计基础》第3章Java语法基础</a:t>
            </a:r>
            <a:endParaRPr lang="en-US" sz="5175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2024-01-12</a:t>
            </a: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Java语言概述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Java语法基础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数组与字符串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面向对象程序设计基础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异常处理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输入输出流与文件操作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Java语言概述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自1995年正式发布以来，Java经历了多个版本的迭代和发展，逐渐成为一种广泛应用于企业级应用、Web开发、移动开发等领域的编程语言。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起源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Java最初是由Sun Microsystems公司在1990年代初期开发的，旨在设计一种能够在各种平台上运行的编程语言。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标准化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Java已成为国际标准化组织（ISO）认可的编程语言标准之一。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3608" r="236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Java语言的历史与发展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833" r="1383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Java采用“编译一次，到处运行”的方式，通过Java虚拟机（JVM）实现跨平台运行。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跨平台性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Java是一种纯面向对象的编程语言，支持封装、继承和多态等面向对象特性。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Java提供了垃圾回收机制、异常处理机制等安全措施，确保程序的稳定性和可靠性。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Java内置对多线程编程的支持，可以方便地实现并发编程。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多线程支持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Java语言的特点与优势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Java在企业级应用开发中占据主导地位，如大型分布式系统、企业资源规划（ERP）等。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企业级应用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Java通过Servlet、JSP等技术实现Web应用开发，如电子商务网站、社交网络等。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Web开发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Java通过Android SDK等工具支持移动应用开发，如智能手机应用、平板电脑应用等。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移动开发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 ME等技术使得Java能够应用于嵌入式系统领域，如智能家居、物联网设备等。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嵌入式系统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Java语言的应用领域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Java语法基础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标识符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在Java中，标识符用于命名变量、方法、类、接口等程序元素。标识符可以由字母、数字、下划线和美元符号组成，且第一个字符必须是字母、下划线或美元符号。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关键字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Java中的关键字是预定义的，具有特殊含义的标识符。例如，`class`、`public`、`static`等都是Java的关键字。关键字不能作为标识符使用。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标识符与关键字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ava是一种强类型语言，每个变量都必须声明其数据类型。Java中的数据类型分为基本数据类型和引用数据类型两大类。基本数据类型包括整型、浮点型、字符型和布尔型等，而引用数据类型则包括类、接口和数组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在Java中，变量是用于存储数据的容器。每个变量都有一个特定的数据类型和一个唯一的名称（标识符）。变量的声明包括数据类型和变量名两部分，例如`int num;`声明了一个整型变量`num`。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数据类型与变量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运算符与表达式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运算符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Java中的运算符用于执行各种算术和逻辑操作。运算符包括算术运算符（如+、-、*、/）、比较运算符（如==、!=、&lt;、&gt;）、逻辑运算符（如&amp;&amp;、||）等。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表达式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表达式是由变量、常量、运算符和括号等组成的式子，用于计算并返回一个值。例如，`num1 + num2`是一个表达式，它计算了两个变量的和并返回结果。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06" b="13706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制语句用于控制程序的执行流程，包括条件语句、循环语句和跳转语句等。条件语句根据条件的真假执行不同的代码块，例如if语句和switch语句。循环语句用于重复执行一段代码，例如for循环和while循环。跳转语句用于中断当前执行流程并跳转到指定位置，例如break语句和continue语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控制语句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数组与字符串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声明一维数组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dataType[] arrayName;或 dataType arrayName[];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初始化一维数组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dataType[] arrayName = {value1, value2, ...};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声明二维数组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dataType[][] arrayName;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初始化二维数组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dataType[][] arrayName = {{value1, value2, ...}, {value3, value4, ...}};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数组的声明与初始化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数组的基本操作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访问数组元素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arrayName[index]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修改数组元素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arrayName[index] = newValue;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获取数组长度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length = arrayName.length;(对于一维数组) 或 length = arrayName[0].length;(对于二维数组)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遍历数组元素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使用for循环或foreach循环</a:t>
            </a:r>
            <a:endParaRPr lang="en-US" sz="1500">
              <a:solidFill>
                <a:srgbClr val="060001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声明字符串变量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String str;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初始化字符串变量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str = "Hello World!";或 String str = "Hello World!";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字符串连接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 `+` 运算符连接两个字符串，如 `String str1 = "Hello"; String str2 = "World"; String str3 = str1 + " " + str2;`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字符串的声明与初始化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94842" y="1967629"/>
            <a:ext cx="2842964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457274" y="1967629"/>
            <a:ext cx="2842964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19706" y="1973979"/>
            <a:ext cx="2840846" cy="1134645"/>
          </a:xfrm>
          <a:custGeom>
            <a:rect l="l" t="t" r="r" b="b"/>
            <a:pathLst>
              <a:path w="7144" h="3558">
                <a:moveTo>
                  <a:pt x="5639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9" y="3557"/>
                </a:lnTo>
                <a:lnTo>
                  <a:pt x="7143" y="1792"/>
                </a:lnTo>
                <a:lnTo>
                  <a:pt x="5639" y="0"/>
                </a:lnTo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184257" y="1967629"/>
            <a:ext cx="2840846" cy="1134645"/>
          </a:xfrm>
          <a:custGeom>
            <a:rect l="l" t="t" r="r" b="b"/>
            <a:pathLst>
              <a:path w="7144" h="3558">
                <a:moveTo>
                  <a:pt x="5668" y="0"/>
                </a:moveTo>
                <a:lnTo>
                  <a:pt x="0" y="0"/>
                </a:lnTo>
                <a:lnTo>
                  <a:pt x="1475" y="1792"/>
                </a:lnTo>
                <a:lnTo>
                  <a:pt x="0" y="3557"/>
                </a:lnTo>
                <a:lnTo>
                  <a:pt x="5668" y="3557"/>
                </a:lnTo>
                <a:lnTo>
                  <a:pt x="7143" y="1792"/>
                </a:lnTo>
                <a:lnTo>
                  <a:pt x="5668" y="0"/>
                </a:lnTo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63357" y="2221654"/>
            <a:ext cx="611778" cy="541920"/>
          </a:xfrm>
          <a:custGeom>
            <a:rect l="l" t="t" r="r" b="b"/>
            <a:pathLst>
              <a:path w="461" h="409">
                <a:moveTo>
                  <a:pt x="451" y="213"/>
                </a:moveTo>
                <a:lnTo>
                  <a:pt x="451" y="213"/>
                </a:lnTo>
                <a:cubicBezTo>
                  <a:pt x="247" y="17"/>
                  <a:pt x="247" y="17"/>
                  <a:pt x="247" y="17"/>
                </a:cubicBezTo>
                <a:cubicBezTo>
                  <a:pt x="238" y="0"/>
                  <a:pt x="221" y="0"/>
                  <a:pt x="212" y="17"/>
                </a:cubicBezTo>
                <a:cubicBezTo>
                  <a:pt x="9" y="213"/>
                  <a:pt x="9" y="213"/>
                  <a:pt x="9" y="213"/>
                </a:cubicBezTo>
                <a:cubicBezTo>
                  <a:pt x="0" y="221"/>
                  <a:pt x="9" y="230"/>
                  <a:pt x="18" y="230"/>
                </a:cubicBezTo>
                <a:cubicBezTo>
                  <a:pt x="62" y="230"/>
                  <a:pt x="62" y="230"/>
                  <a:pt x="62" y="230"/>
                </a:cubicBezTo>
                <a:cubicBezTo>
                  <a:pt x="62" y="390"/>
                  <a:pt x="62" y="390"/>
                  <a:pt x="62" y="390"/>
                </a:cubicBezTo>
                <a:cubicBezTo>
                  <a:pt x="62" y="399"/>
                  <a:pt x="62" y="408"/>
                  <a:pt x="79" y="408"/>
                </a:cubicBezTo>
                <a:cubicBezTo>
                  <a:pt x="177" y="408"/>
                  <a:pt x="177" y="408"/>
                  <a:pt x="177" y="408"/>
                </a:cubicBezTo>
                <a:cubicBezTo>
                  <a:pt x="177" y="248"/>
                  <a:pt x="177" y="248"/>
                  <a:pt x="177" y="248"/>
                </a:cubicBezTo>
                <a:cubicBezTo>
                  <a:pt x="283" y="248"/>
                  <a:pt x="283" y="248"/>
                  <a:pt x="283" y="248"/>
                </a:cubicBezTo>
                <a:cubicBezTo>
                  <a:pt x="283" y="408"/>
                  <a:pt x="283" y="408"/>
                  <a:pt x="283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98" y="408"/>
                  <a:pt x="398" y="399"/>
                  <a:pt x="398" y="390"/>
                </a:cubicBezTo>
                <a:cubicBezTo>
                  <a:pt x="398" y="230"/>
                  <a:pt x="398" y="230"/>
                  <a:pt x="398" y="230"/>
                </a:cubicBezTo>
                <a:cubicBezTo>
                  <a:pt x="443" y="230"/>
                  <a:pt x="443" y="230"/>
                  <a:pt x="443" y="230"/>
                </a:cubicBezTo>
                <a:cubicBezTo>
                  <a:pt x="451" y="230"/>
                  <a:pt x="460" y="221"/>
                  <a:pt x="451" y="213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29517" y="2253406"/>
            <a:ext cx="514400" cy="556739"/>
          </a:xfrm>
          <a:custGeom>
            <a:rect l="l" t="t" r="r" b="b"/>
            <a:pathLst>
              <a:path w="426" h="462">
                <a:moveTo>
                  <a:pt x="327" y="186"/>
                </a:moveTo>
                <a:lnTo>
                  <a:pt x="327" y="186"/>
                </a:lnTo>
                <a:cubicBezTo>
                  <a:pt x="274" y="63"/>
                  <a:pt x="238" y="18"/>
                  <a:pt x="150" y="18"/>
                </a:cubicBezTo>
                <a:cubicBezTo>
                  <a:pt x="114" y="18"/>
                  <a:pt x="123" y="0"/>
                  <a:pt x="97" y="10"/>
                </a:cubicBezTo>
                <a:cubicBezTo>
                  <a:pt x="70" y="18"/>
                  <a:pt x="97" y="27"/>
                  <a:pt x="70" y="54"/>
                </a:cubicBezTo>
                <a:cubicBezTo>
                  <a:pt x="0" y="107"/>
                  <a:pt x="8" y="169"/>
                  <a:pt x="35" y="293"/>
                </a:cubicBezTo>
                <a:cubicBezTo>
                  <a:pt x="53" y="346"/>
                  <a:pt x="8" y="354"/>
                  <a:pt x="26" y="408"/>
                </a:cubicBezTo>
                <a:cubicBezTo>
                  <a:pt x="35" y="444"/>
                  <a:pt x="141" y="461"/>
                  <a:pt x="248" y="417"/>
                </a:cubicBezTo>
                <a:cubicBezTo>
                  <a:pt x="354" y="382"/>
                  <a:pt x="425" y="301"/>
                  <a:pt x="407" y="266"/>
                </a:cubicBezTo>
                <a:cubicBezTo>
                  <a:pt x="389" y="213"/>
                  <a:pt x="354" y="239"/>
                  <a:pt x="327" y="186"/>
                </a:cubicBezTo>
                <a:close/>
                <a:moveTo>
                  <a:pt x="238" y="391"/>
                </a:moveTo>
                <a:lnTo>
                  <a:pt x="238" y="391"/>
                </a:lnTo>
                <a:cubicBezTo>
                  <a:pt x="141" y="426"/>
                  <a:pt x="61" y="399"/>
                  <a:pt x="53" y="391"/>
                </a:cubicBezTo>
                <a:cubicBezTo>
                  <a:pt x="53" y="382"/>
                  <a:pt x="88" y="319"/>
                  <a:pt x="194" y="284"/>
                </a:cubicBezTo>
                <a:cubicBezTo>
                  <a:pt x="310" y="239"/>
                  <a:pt x="372" y="257"/>
                  <a:pt x="372" y="275"/>
                </a:cubicBezTo>
                <a:cubicBezTo>
                  <a:pt x="380" y="284"/>
                  <a:pt x="336" y="354"/>
                  <a:pt x="238" y="391"/>
                </a:cubicBezTo>
                <a:close/>
                <a:moveTo>
                  <a:pt x="203" y="301"/>
                </a:moveTo>
                <a:lnTo>
                  <a:pt x="203" y="301"/>
                </a:lnTo>
                <a:cubicBezTo>
                  <a:pt x="150" y="319"/>
                  <a:pt x="123" y="337"/>
                  <a:pt x="97" y="363"/>
                </a:cubicBezTo>
                <a:cubicBezTo>
                  <a:pt x="114" y="373"/>
                  <a:pt x="141" y="382"/>
                  <a:pt x="167" y="363"/>
                </a:cubicBezTo>
                <a:cubicBezTo>
                  <a:pt x="212" y="354"/>
                  <a:pt x="230" y="319"/>
                  <a:pt x="221" y="293"/>
                </a:cubicBezTo>
                <a:lnTo>
                  <a:pt x="221" y="293"/>
                </a:lnTo>
                <a:cubicBezTo>
                  <a:pt x="221" y="293"/>
                  <a:pt x="212" y="301"/>
                  <a:pt x="203" y="301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967053" y="2274575"/>
            <a:ext cx="535570" cy="535570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297732" y="2329614"/>
            <a:ext cx="544036" cy="419141"/>
          </a:xfrm>
          <a:custGeom>
            <a:rect l="l" t="t" r="r" b="b"/>
            <a:pathLst>
              <a:path w="497" h="382">
                <a:moveTo>
                  <a:pt x="80" y="248"/>
                </a:moveTo>
                <a:lnTo>
                  <a:pt x="80" y="248"/>
                </a:lnTo>
                <a:cubicBezTo>
                  <a:pt x="97" y="293"/>
                  <a:pt x="106" y="311"/>
                  <a:pt x="159" y="328"/>
                </a:cubicBezTo>
                <a:cubicBezTo>
                  <a:pt x="203" y="355"/>
                  <a:pt x="230" y="381"/>
                  <a:pt x="248" y="381"/>
                </a:cubicBezTo>
                <a:cubicBezTo>
                  <a:pt x="266" y="381"/>
                  <a:pt x="293" y="355"/>
                  <a:pt x="337" y="337"/>
                </a:cubicBezTo>
                <a:cubicBezTo>
                  <a:pt x="390" y="311"/>
                  <a:pt x="372" y="311"/>
                  <a:pt x="390" y="258"/>
                </a:cubicBezTo>
                <a:cubicBezTo>
                  <a:pt x="248" y="328"/>
                  <a:pt x="248" y="328"/>
                  <a:pt x="248" y="328"/>
                </a:cubicBezTo>
                <a:lnTo>
                  <a:pt x="80" y="248"/>
                </a:lnTo>
                <a:close/>
                <a:moveTo>
                  <a:pt x="487" y="124"/>
                </a:moveTo>
                <a:lnTo>
                  <a:pt x="487" y="124"/>
                </a:lnTo>
                <a:cubicBezTo>
                  <a:pt x="274" y="9"/>
                  <a:pt x="274" y="9"/>
                  <a:pt x="274" y="9"/>
                </a:cubicBezTo>
                <a:cubicBezTo>
                  <a:pt x="266" y="0"/>
                  <a:pt x="239" y="0"/>
                  <a:pt x="221" y="9"/>
                </a:cubicBezTo>
                <a:cubicBezTo>
                  <a:pt x="9" y="124"/>
                  <a:pt x="9" y="124"/>
                  <a:pt x="9" y="124"/>
                </a:cubicBezTo>
                <a:cubicBezTo>
                  <a:pt x="0" y="133"/>
                  <a:pt x="0" y="142"/>
                  <a:pt x="9" y="160"/>
                </a:cubicBezTo>
                <a:cubicBezTo>
                  <a:pt x="221" y="275"/>
                  <a:pt x="221" y="275"/>
                  <a:pt x="221" y="275"/>
                </a:cubicBezTo>
                <a:cubicBezTo>
                  <a:pt x="239" y="284"/>
                  <a:pt x="266" y="284"/>
                  <a:pt x="274" y="275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266" y="160"/>
                  <a:pt x="266" y="160"/>
                  <a:pt x="266" y="160"/>
                </a:cubicBezTo>
                <a:cubicBezTo>
                  <a:pt x="257" y="160"/>
                  <a:pt x="257" y="168"/>
                  <a:pt x="248" y="168"/>
                </a:cubicBezTo>
                <a:cubicBezTo>
                  <a:pt x="221" y="168"/>
                  <a:pt x="203" y="151"/>
                  <a:pt x="203" y="133"/>
                </a:cubicBezTo>
                <a:cubicBezTo>
                  <a:pt x="203" y="124"/>
                  <a:pt x="221" y="107"/>
                  <a:pt x="248" y="107"/>
                </a:cubicBezTo>
                <a:cubicBezTo>
                  <a:pt x="266" y="107"/>
                  <a:pt x="284" y="115"/>
                  <a:pt x="293" y="124"/>
                </a:cubicBezTo>
                <a:cubicBezTo>
                  <a:pt x="443" y="177"/>
                  <a:pt x="443" y="177"/>
                  <a:pt x="443" y="177"/>
                </a:cubicBezTo>
                <a:cubicBezTo>
                  <a:pt x="487" y="160"/>
                  <a:pt x="487" y="160"/>
                  <a:pt x="487" y="160"/>
                </a:cubicBezTo>
                <a:cubicBezTo>
                  <a:pt x="496" y="142"/>
                  <a:pt x="496" y="133"/>
                  <a:pt x="487" y="124"/>
                </a:cubicBezTo>
                <a:close/>
                <a:moveTo>
                  <a:pt x="425" y="346"/>
                </a:moveTo>
                <a:lnTo>
                  <a:pt x="425" y="346"/>
                </a:lnTo>
                <a:cubicBezTo>
                  <a:pt x="416" y="355"/>
                  <a:pt x="452" y="364"/>
                  <a:pt x="461" y="337"/>
                </a:cubicBezTo>
                <a:cubicBezTo>
                  <a:pt x="469" y="213"/>
                  <a:pt x="443" y="177"/>
                  <a:pt x="443" y="177"/>
                </a:cubicBezTo>
                <a:cubicBezTo>
                  <a:pt x="408" y="195"/>
                  <a:pt x="408" y="195"/>
                  <a:pt x="408" y="195"/>
                </a:cubicBezTo>
                <a:cubicBezTo>
                  <a:pt x="408" y="195"/>
                  <a:pt x="443" y="222"/>
                  <a:pt x="425" y="346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2036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获取字符串长度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686529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字符串比较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098282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字符串截取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526763" y="3246735"/>
            <a:ext cx="20859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字符串转换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字符串的基本操作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2036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length = str.length();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3686529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 `equals()` 方法比较两个字符串内容是否相同，如 `if(str1.equals(str2)) { ... }`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098282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 `substring(int beginIndex, int endIndex)` 方法截取字符串的一部分，如 `String subStr = str.substring(0, 5);`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8526763" y="3694410"/>
            <a:ext cx="208597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 `toUpperCase()`、`toLowerCase()`、`trim()` 等方法进行字符串转换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7650" b="1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面向对象程序设计基础</a:t>
            </a:r>
            <a:endParaRPr lang="en-US" sz="38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类与对象的概念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类是对象的抽象，它描述了具有相同属性和方法的对象的集合。类是创建对象的模板或蓝图。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类（Class）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对象是类的实例，它表示现实世界中的具体事物。对象具有状态（属性）和行为（方法）。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对象（Object）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48" b="824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使用`class`关键字定义类，包括类名、属性（成员变量）和方法（成员方法）的定义。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使用`new`关键字和类的构造方法创建对象。创建对象时，需要为对象分配内存空间，并调用构造方法初始化对象的状态。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类的定义与对象的创建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对象的创建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类的定义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构造方法是类的一种特殊方法，用于初始化对象的状态。构造方法的名称必须与类名相同，且没有返回值。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构造方法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在创建对象时，可以通过构造方法为对象的属性赋值，从而初始化对象的状态。如果类中没有定义构造方法，则系统会提供一个默认的无参构造方法。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对象的初始化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构造方法与对象的初始化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封装（Encapsulation）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封装是面向对象程序设计的一个重要特性，它将对象的属性和方法封装在类中，隐藏内部实现细节，只对外提供必要的接口。封装可以提高代码的可维护性和安全性。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继承（Inheritance）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继承是面向对象程序设计中的一个重要机制，它允许子类继承父类的属性和方法，从而实现代码的重用。子类可以扩展父类的功能，也可以重写父类的方法以实现自己的功能。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多态（Polymorphism）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多态是面向对象程序设计中的一个重要特性，它允许使用父类类型的引用指向子类的对象，从而实现在运行时确定对象的具体类型。多态可以提高代码的灵活性和可扩展性。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封装、继承与多态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https://d.book118.com/827045101036006035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2024-09-09T14:05:43.211</cp:lastPrinted>
  <dcterms:created xsi:type="dcterms:W3CDTF">2024-09-09T06:05:43Z</dcterms:created>
  <dcterms:modified xsi:type="dcterms:W3CDTF">2024-09-09T06:05:45Z</dcterms:modified>
</cp:coreProperties>
</file>