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7316417-9EC8-425C-BFBA-E56EA2605DF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3A16D09-C0E3-432A-990D-3D1090CB8BD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D3B50C9-CF52-4456-AF60-5291C4395E0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75A29FB-585F-458E-A259-FB5C969FAEA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0E944FB-5D43-47D7-AB67-0B133B7DE85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2BE2E58-35E6-4BA9-A91E-82E5A1FD2F6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7D7A452-09B4-4283-B5B9-0979F5776AF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929DB6C-BEF3-41A5-8491-92DE92A5D33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98A5BBD-77E9-4ADB-9D53-D8642A83D1B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A51E77C-818E-4C80-9323-2E84E53F34B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2FEBB32-EF7B-4BF0-958D-9FA054B3EE3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2705210306000602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71826" y="1169431"/>
            <a:ext cx="66865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solidFill>
                <a:latin typeface="STSong"/>
                <a:ea typeface="STSong"/>
                <a:cs typeface="STSong"/>
              </a:rPr>
              <a:t>地铁信号系统课件</a:t>
            </a:r>
          </a:p>
        </p:txBody>
      </p:sp>
      <p:sp>
        <p:nvSpPr>
          <p:cNvPr id="5" name="TextBox 5"/>
          <p:cNvSpPr txBox="1"/>
          <p:nvPr/>
        </p:nvSpPr>
        <p:spPr>
          <a:xfrm>
            <a:off x="3227388" y="2346149"/>
            <a:ext cx="2082501" cy="2082501"/>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366247" y="1450250"/>
            <a:ext cx="4792980" cy="41109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1"/>
                </a:solidFill>
                <a:latin typeface="Microsoft Yahei"/>
                <a:ea typeface="Microsoft Yahei"/>
                <a:cs typeface="Microsoft Yahei"/>
              </a:rPr>
              <a:t>地铁信号系统概述</a:t>
            </a:r>
          </a:p>
          <a:p>
            <a:pPr marL="203200" lvl="0" indent="-203200">
              <a:lnSpc>
                <a:spcPct val="140000"/>
              </a:lnSpc>
              <a:spcBef>
                <a:spcPts val="375"/>
              </a:spcBef>
              <a:buFont typeface="Arial"/>
              <a:buChar char="•"/>
            </a:pPr>
            <a:r>
              <a:rPr lang="en-US" sz="2400">
                <a:solidFill>
                  <a:schemeClr val="accent1"/>
                </a:solidFill>
                <a:latin typeface="Microsoft Yahei"/>
                <a:ea typeface="Microsoft Yahei"/>
                <a:cs typeface="Microsoft Yahei"/>
              </a:rPr>
              <a:t>地铁信号系统技术</a:t>
            </a:r>
          </a:p>
          <a:p>
            <a:pPr marL="203200" lvl="0" indent="-203200">
              <a:lnSpc>
                <a:spcPct val="140000"/>
              </a:lnSpc>
              <a:spcBef>
                <a:spcPts val="375"/>
              </a:spcBef>
              <a:buFont typeface="Arial"/>
              <a:buChar char="•"/>
            </a:pPr>
            <a:r>
              <a:rPr lang="en-US" sz="2400">
                <a:solidFill>
                  <a:schemeClr val="accent1"/>
                </a:solidFill>
                <a:latin typeface="Microsoft Yahei"/>
                <a:ea typeface="Microsoft Yahei"/>
                <a:cs typeface="Microsoft Yahei"/>
              </a:rPr>
              <a:t>地铁信号系统安全与可靠性</a:t>
            </a:r>
          </a:p>
          <a:p>
            <a:pPr marL="203200" lvl="0" indent="-203200">
              <a:lnSpc>
                <a:spcPct val="140000"/>
              </a:lnSpc>
              <a:spcBef>
                <a:spcPts val="375"/>
              </a:spcBef>
              <a:buFont typeface="Arial"/>
              <a:buChar char="•"/>
            </a:pPr>
            <a:r>
              <a:rPr lang="en-US" sz="2400">
                <a:solidFill>
                  <a:schemeClr val="accent1"/>
                </a:solidFill>
                <a:latin typeface="Microsoft Yahei"/>
                <a:ea typeface="Microsoft Yahei"/>
                <a:cs typeface="Microsoft Yahei"/>
              </a:rPr>
              <a:t>地铁信号系统应用实例</a:t>
            </a:r>
          </a:p>
        </p:txBody>
      </p:sp>
      <p:sp>
        <p:nvSpPr>
          <p:cNvPr id="4" name="TextBox 4"/>
          <p:cNvSpPr txBox="1"/>
          <p:nvPr/>
        </p:nvSpPr>
        <p:spPr>
          <a:xfrm>
            <a:off x="980845" y="1857940"/>
            <a:ext cx="2611755" cy="105346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1"/>
                </a:solidFill>
                <a:latin typeface="STSong"/>
                <a:ea typeface="STSong"/>
                <a:cs typeface="STSong"/>
              </a:rPr>
              <a:t>目录</a:t>
            </a:r>
          </a:p>
        </p:txBody>
      </p:sp>
      <p:sp>
        <p:nvSpPr>
          <p:cNvPr id="5" name="TextBox 5"/>
          <p:cNvSpPr txBox="1"/>
          <p:nvPr/>
        </p:nvSpPr>
        <p:spPr>
          <a:xfrm>
            <a:off x="1013810" y="2892743"/>
            <a:ext cx="4606596" cy="105346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4"/>
                </a:solidFill>
                <a:latin typeface="STSong"/>
                <a:ea typeface="STSong"/>
                <a:cs typeface="STSong"/>
              </a:rPr>
              <a:t>CONTENT</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577566" y="3267201"/>
            <a:ext cx="6115050" cy="1819032"/>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chemeClr val="accent1">
                    <a:alpha val="100000"/>
                  </a:schemeClr>
                </a:solidFill>
                <a:latin typeface="STSong"/>
                <a:ea typeface="STSong"/>
                <a:cs typeface="STSong"/>
              </a:rPr>
              <a:t>地铁信号系统概述</a:t>
            </a:r>
          </a:p>
        </p:txBody>
      </p:sp>
      <p:sp>
        <p:nvSpPr>
          <p:cNvPr id="3" name="TextBox 3"/>
          <p:cNvSpPr txBox="1"/>
          <p:nvPr/>
        </p:nvSpPr>
        <p:spPr>
          <a:xfrm>
            <a:off x="5577566" y="1758043"/>
            <a:ext cx="215265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450"/>
              </a:spcBef>
            </a:pPr>
            <a:r>
              <a:rPr lang="en-US" sz="8400" b="1">
                <a:solidFill>
                  <a:schemeClr val="accent1"/>
                </a:solidFill>
                <a:latin typeface="PingFang SC"/>
                <a:ea typeface="PingFang SC"/>
                <a:cs typeface="PingFang SC"/>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地铁信号系统是用于指挥列车运行、保证行车安全、提高列车运输效率的关键系统。</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地铁信号系统是地铁列车自动控制系统的重要组成部分，它通过各种设备和技术手段，实现对列车的位置、速度、运行方向等信息的实时监测和控制，确保列车的安全、准时和高效运行。</a:t>
            </a:r>
          </a:p>
        </p:txBody>
      </p:sp>
      <p:sp>
        <p:nvSpPr>
          <p:cNvPr id="6" name="AutoShape 6"/>
          <p:cNvSpPr/>
          <p:nvPr/>
        </p:nvSpPr>
        <p:spPr>
          <a:xfrm>
            <a:off x="884406" y="5955116"/>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地铁信号系统的定义与功能</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pic>
        <p:nvPicPr>
          <p:cNvPr id="4" name="Picture 4"/>
          <p:cNvPicPr>
            <a:picLocks noChangeAspect="1"/>
          </p:cNvPicPr>
          <p:nvPr/>
        </p:nvPicPr>
        <p:blipFill>
          <a:blip r:embed="rId2">
            <a:alphaModFix/>
          </a:blip>
          <a:srcRect l="22625" r="22625"/>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地铁信号系统经历了从模拟信号系统到数字信号系统的演变，技术不断升级换代。</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早期的地铁信号系统采用模拟信号传输方式，随着计算机技术和通信技术的发展，数字信号系统逐渐取代了模拟信号系统。数字信号系统具有更高的可靠性和稳定性，能够更好地满足现代地铁运营的需求。</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地铁信号系统的历史与发展</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地铁信号系统由多个子系统组成，包括列车控制系统、轨道电路、信号机、应答器等。</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地铁信号系统通常由列车控制系统、轨道电路、信号机、应答器等多个子系统组成。这些子系统相互协作，共同完成列车运行的监测和控制任务。其中，列车控制系统是核心子系统，负责实现列车的自动驾驶和自动防护功能。</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地铁信号系统的组成与架构</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577566" y="3267201"/>
            <a:ext cx="6115050" cy="1819032"/>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chemeClr val="accent1">
                    <a:alpha val="100000"/>
                  </a:schemeClr>
                </a:solidFill>
                <a:latin typeface="STSong"/>
                <a:ea typeface="STSong"/>
                <a:cs typeface="STSong"/>
              </a:rPr>
              <a:t>地铁信号系统技术</a:t>
            </a:r>
          </a:p>
        </p:txBody>
      </p:sp>
      <p:sp>
        <p:nvSpPr>
          <p:cNvPr id="3" name="TextBox 3"/>
          <p:cNvSpPr txBox="1"/>
          <p:nvPr/>
        </p:nvSpPr>
        <p:spPr>
          <a:xfrm>
            <a:off x="5577566" y="1758043"/>
            <a:ext cx="215265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450"/>
              </a:spcBef>
            </a:pPr>
            <a:r>
              <a:rPr lang="en-US" sz="8400" b="1">
                <a:solidFill>
                  <a:schemeClr val="accent1"/>
                </a:solidFill>
                <a:latin typeface="PingFang SC"/>
                <a:ea typeface="PingFang SC"/>
                <a:cs typeface="PingFang SC"/>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a:pPr algn="ctr">
                <a:defRPr/>
              </a:pPr>
              <a:r>
                <a:rPr lang="en-US" sz="2940">
                  <a:solidFill>
                    <a:srgbClr val="FFFFFF"/>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pic>
        <p:nvPicPr>
          <p:cNvPr id="8" name="Picture 8"/>
          <p:cNvPicPr>
            <a:picLocks noChangeAspect="1"/>
          </p:cNvPicPr>
          <p:nvPr/>
        </p:nvPicPr>
        <p:blipFill>
          <a:blip r:embed="rId2"/>
          <a:srcRect t="28950" b="28950"/>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27" b="2627"/>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1451" b="21451"/>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列车自动控制系统</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列车自动控制系统概述</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列车自动控制系统是地铁信号系统的核心组成部分，用于实现列车的自动驾驶、自动防护和自动监控等功能。</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列车自动驾驶模式</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列车自动驾驶模式是指列车按照预先设定的速度曲线自动运行，无需司机手动操作。</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列车自动防护模式</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列车自动防护模式是指列车根据地面信号机的显示和列车的位置，自动采取制动或缓解措施，确保列车安全运行。</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轨道电路的工作原理</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轨道电路通过电流的传输和接收，实现列车占用和空闲状态的检测。</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轨道电路的优点和局限性</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轨道电路具有结构简单、可靠性高、成本低等优点，但也存在一些局限性，如易受干扰、传输距离有限等。</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轨道电路概述</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轨道电路是地铁信号系统中的一种重要设备，用于检测列车的占用和空闲状态。</a:t>
            </a:r>
          </a:p>
        </p:txBody>
      </p:sp>
      <p:pic>
        <p:nvPicPr>
          <p:cNvPr id="10" name="Picture 10"/>
          <p:cNvPicPr>
            <a:picLocks noChangeAspect="1"/>
          </p:cNvPicPr>
          <p:nvPr/>
        </p:nvPicPr>
        <p:blipFill>
          <a:blip r:embed="rId2"/>
          <a:srcRect l="16583" r="16583"/>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轨道电路技术</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pic>
        <p:nvPicPr>
          <p:cNvPr id="3" name="Picture 3"/>
          <p:cNvPicPr>
            <a:picLocks noChangeAspect="1"/>
          </p:cNvPicPr>
          <p:nvPr/>
        </p:nvPicPr>
        <p:blipFill>
          <a:blip r:embed="rId2">
            <a:alphaModFix/>
          </a:blip>
          <a:srcRect l="20000" r="20000"/>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无线通信的优点和局限性</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无线通信具有信息传输速度快、灵活性高等优点，但也存在一些局限性，如易受干扰、传输距离受限制等。</a:t>
            </a:r>
          </a:p>
        </p:txBody>
      </p:sp>
      <p:sp>
        <p:nvSpPr>
          <p:cNvPr id="8" name="AutoShape 8"/>
          <p:cNvSpPr/>
          <p:nvPr/>
        </p:nvSpPr>
        <p:spPr>
          <a:xfrm>
            <a:off x="4935912" y="1819581"/>
            <a:ext cx="993758" cy="99375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无线通信概述</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无线通信是地铁信号系统中实现列车与地面设备之间信息传输的重要手段。</a:t>
            </a:r>
          </a:p>
        </p:txBody>
      </p:sp>
      <p:sp>
        <p:nvSpPr>
          <p:cNvPr id="12" name="AutoShape 12"/>
          <p:cNvSpPr/>
          <p:nvPr/>
        </p:nvSpPr>
        <p:spPr>
          <a:xfrm>
            <a:off x="4935912" y="3457771"/>
            <a:ext cx="993758" cy="99375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无线通信的工作原理</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无线通信通过电磁波的传输，实现信息的传递。</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无线通信技术</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https://d.book118.com/827052103060006025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23283D"/>
      </a:dk1>
      <a:lt1>
        <a:srgbClr val="F4F7FF"/>
      </a:lt1>
      <a:dk2>
        <a:srgbClr val="36324A"/>
      </a:dk2>
      <a:lt2>
        <a:srgbClr val="FFFFFF"/>
      </a:lt2>
      <a:accent1>
        <a:srgbClr val="485077"/>
      </a:accent1>
      <a:accent2>
        <a:srgbClr val="6382AD"/>
      </a:accent2>
      <a:accent3>
        <a:srgbClr val="757294"/>
      </a:accent3>
      <a:accent4>
        <a:srgbClr val="93AFCE"/>
      </a:accent4>
      <a:accent5>
        <a:srgbClr val="7186AF"/>
      </a:accent5>
      <a:accent6>
        <a:srgbClr val="AD9993"/>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52</Paragraphs>
  <Slides>11</Slides>
  <Notes>0</Notes>
  <TotalTime>1</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11</vt:i4>
      </vt:variant>
    </vt:vector>
  </HeadingPairs>
  <TitlesOfParts>
    <vt:vector baseType="lpstr" size="17">
      <vt:lpstr>Arial</vt:lpstr>
      <vt:lpstr>Calibri</vt:lpstr>
      <vt:lpstr>STSong</vt:lpstr>
      <vt:lpstr>Microsoft Yahei</vt:lpstr>
      <vt:lpstr>PingFang SC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2024-08-29T22:01:37.033</cp:lastPrinted>
  <dcterms:created xsi:type="dcterms:W3CDTF">2024-08-29T14:01:37Z</dcterms:created>
  <dcterms:modified xsi:type="dcterms:W3CDTF">2024-08-29T14:01:39Z</dcterms:modified>
</cp:coreProperties>
</file>