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TEFWD+MS-UIGothic"/>
      <p:regular r:id="rId15"/>
    </p:embeddedFont>
    <p:embeddedFont>
      <p:font typeface="MDPAIM+RDIQVN+ArialMT"/>
      <p:regular r:id="rId16"/>
    </p:embeddedFont>
    <p:embeddedFont>
      <p:font typeface="LKQBWR+UOQWIN+MicrosoftYaHei"/>
      <p:regular r:id="rId17"/>
    </p:embeddedFont>
    <p:embeddedFont>
      <p:font typeface="MNFCNI+QOPKKF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960C5-406E-433A-9995-CCAE6060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54681-3B25-4747-B886-31FB3CC4C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D0385-F09D-424E-93ED-528AD8C2B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A691E-E60E-40D6-9816-8F748D985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8BB25-9E04-4089-8C25-D841793C8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46440-06EA-4D7B-A305-7CBB432CE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C38A05-141A-4CDF-83D0-21F2BA2E3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E5196-B8C5-4AFF-802C-45D0D2AA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C33EA-DE0C-4A13-82D4-999219567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DFAD3-CD24-4C0B-929B-EAAE02FD2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663A5-7FD4-4E07-B81E-20A75577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6063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东</a:t>
            </a:r>
            <a:r>
              <a:rPr sz="5150" spc="25">
                <a:solidFill>
                  <a:srgbClr val="FFA7EC"/>
                </a:solidFill>
                <a:latin typeface="NTEFWD+MS-UIGothic"/>
                <a:cs typeface="NTEFWD+MS-UIGothic"/>
              </a:rPr>
              <a:t>浩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兰</a:t>
            </a:r>
            <a:r>
              <a:rPr sz="5150" spc="23">
                <a:solidFill>
                  <a:srgbClr val="FFA7EC"/>
                </a:solidFill>
                <a:latin typeface="NTEFWD+MS-UIGothic"/>
                <a:cs typeface="NTEFWD+MS-UIGothic"/>
              </a:rPr>
              <a:t>生重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组课</a:t>
            </a:r>
            <a:r>
              <a:rPr sz="5150">
                <a:solidFill>
                  <a:srgbClr val="FFA7EC"/>
                </a:solidFill>
                <a:latin typeface="NTEFWD+MS-UIGothic"/>
                <a:cs typeface="NTEFW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738821" cy="29782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DPAIM+RDIQVN+ArialMT"/>
                <a:cs typeface="MDPAIM+RDIQV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浩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兰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生重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DPAIM+RDIQVN+ArialMT"/>
                <a:cs typeface="MDPAIM+RDIQV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浩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兰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生重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DPAIM+RDIQVN+ArialMT"/>
                <a:cs typeface="MDPAIM+RDIQV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浩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兰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生重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组实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DPAIM+RDIQVN+ArialMT"/>
                <a:cs typeface="MDPAIM+RDIQV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浩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兰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生重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MDPAIM+RDIQVN+ArialMT"/>
                <a:cs typeface="MDPAIM+RDIQVN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东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浩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兰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生重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后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续发</a:t>
            </a:r>
            <a:r>
              <a:rPr sz="2400">
                <a:solidFill>
                  <a:srgbClr val="9970FC"/>
                </a:solidFill>
                <a:latin typeface="NTEFWD+MS-UIGothic"/>
                <a:cs typeface="NTEFWD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LKQBWR+UOQWIN+MicrosoftYaHei"/>
                <a:cs typeface="LKQBWR+UOQWIN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NTEFWD+MS-UIGothic"/>
                <a:cs typeface="NTEFWD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MNFCNI+QOPKKF+MicrosoftYaHei-Bold"/>
                <a:cs typeface="MNFCNI+QOPKK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东</a:t>
            </a:r>
            <a:r>
              <a:rPr sz="3800" spc="23">
                <a:solidFill>
                  <a:srgbClr val="FFA7EC"/>
                </a:solidFill>
                <a:latin typeface="NTEFWD+MS-UIGothic"/>
                <a:cs typeface="NTEFWD+MS-UIGothic"/>
              </a:rPr>
              <a:t>浩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兰</a:t>
            </a:r>
            <a:r>
              <a:rPr sz="3800" spc="25">
                <a:solidFill>
                  <a:srgbClr val="FFA7EC"/>
                </a:solidFill>
                <a:latin typeface="NTEFWD+MS-UIGothic"/>
                <a:cs typeface="NTEFWD+MS-UIGothic"/>
              </a:rPr>
              <a:t>生重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组</a:t>
            </a:r>
            <a:r>
              <a:rPr sz="3800" spc="27">
                <a:solidFill>
                  <a:srgbClr val="FFA7EC"/>
                </a:solidFill>
                <a:latin typeface="NTEFWD+MS-UIGothic"/>
                <a:cs typeface="NTEFWD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FCNI+QOPKKF+MicrosoftYaHei-Bold"/>
                <a:cs typeface="MNFCNI+QOPKKF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FCNI+QOPKKF+MicrosoftYaHei-Bold"/>
                <a:cs typeface="MNFCNI+QOPKKF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NFCNI+QOPKKF+MicrosoftYaHei-Bold"/>
                <a:cs typeface="MNFCNI+QOPKKF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NTEFWD+MS-UIGothic"/>
                <a:cs typeface="NTEFWD+MS-UIGothic"/>
              </a:rPr>
              <a:t>提高企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业竞</a:t>
            </a:r>
            <a:r>
              <a:rPr sz="2000" spc="23">
                <a:solidFill>
                  <a:srgbClr val="9970FC"/>
                </a:solidFill>
                <a:latin typeface="NTEFWD+MS-UIGothic"/>
                <a:cs typeface="NTEFWD+MS-UIGothic"/>
              </a:rPr>
              <a:t>争力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NTEFWD+MS-UIGothic"/>
                <a:cs typeface="NTEFWD+MS-UIGothic"/>
              </a:rPr>
              <a:t>适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9970FC"/>
                </a:solidFill>
                <a:latin typeface="NTEFWD+MS-UIGothic"/>
                <a:cs typeface="NTEFWD+MS-UIGothic"/>
              </a:rPr>
              <a:t>市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场变</a:t>
            </a:r>
            <a:r>
              <a:rPr sz="2000">
                <a:solidFill>
                  <a:srgbClr val="9970FC"/>
                </a:solidFill>
                <a:latin typeface="NTEFWD+MS-UIGothic"/>
                <a:cs typeface="NTEFWD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实现战</a:t>
            </a:r>
            <a:r>
              <a:rPr sz="2000" spc="23">
                <a:solidFill>
                  <a:srgbClr val="9970FC"/>
                </a:solidFill>
                <a:latin typeface="NTEFWD+MS-UIGothic"/>
                <a:cs typeface="NTEFWD+MS-UIGothic"/>
              </a:rPr>
              <a:t>略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转</a:t>
            </a:r>
            <a:r>
              <a:rPr sz="2000">
                <a:solidFill>
                  <a:srgbClr val="9970FC"/>
                </a:solidFill>
                <a:latin typeface="NTEFWD+MS-UIGothic"/>
                <a:cs typeface="NTEFWD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的外部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经济</a:t>
            </a:r>
            <a:r>
              <a:rPr sz="2300" spc="23">
                <a:solidFill>
                  <a:srgbClr val="9970FC"/>
                </a:solidFill>
                <a:latin typeface="NTEFWD+MS-UIGothic"/>
                <a:cs typeface="NTEFWD+MS-UIGothic"/>
              </a:rPr>
              <a:t>全球化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TEFWD+MS-UIGothic"/>
                <a:cs typeface="NTEFWD+MS-UIGothic"/>
              </a:rPr>
              <a:t>行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业发</a:t>
            </a:r>
            <a:r>
              <a:rPr sz="2300" spc="23">
                <a:solidFill>
                  <a:srgbClr val="9970FC"/>
                </a:solidFill>
                <a:latin typeface="NTEFWD+MS-UIGothic"/>
                <a:cs typeface="NTEFWD+MS-UIGothic"/>
              </a:rPr>
              <a:t>展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NTEFWD+MS-UIGothic"/>
                <a:cs typeface="NTEFWD+MS-UIGothic"/>
              </a:rPr>
              <a:t>政策法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规变</a:t>
            </a:r>
            <a:r>
              <a:rPr sz="2300">
                <a:solidFill>
                  <a:srgbClr val="9970FC"/>
                </a:solidFill>
                <a:latin typeface="NTEFWD+MS-UIGothic"/>
                <a:cs typeface="NTEFWD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的内部需求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9400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NTEFWD+MS-UIGothic"/>
                <a:cs typeface="NTEFWD+MS-UIGothic"/>
              </a:rPr>
              <a:t>提高管理效率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9970FC"/>
                </a:solidFill>
                <a:latin typeface="NTEFWD+MS-UIGothic"/>
                <a:cs typeface="NTEFWD+MS-UIGothic"/>
              </a:rPr>
              <a:t>激</a:t>
            </a: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发组织</a:t>
            </a:r>
            <a:r>
              <a:rPr sz="2000" spc="25">
                <a:solidFill>
                  <a:srgbClr val="9970FC"/>
                </a:solidFill>
                <a:latin typeface="NTEFWD+MS-UIGothic"/>
                <a:cs typeface="NTEFWD+MS-UIGothic"/>
              </a:rPr>
              <a:t>活力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970FC"/>
                </a:solidFill>
                <a:latin typeface="SimSun"/>
                <a:cs typeface="SimSun"/>
              </a:rPr>
              <a:t>实现资</a:t>
            </a:r>
            <a:r>
              <a:rPr sz="2000" spc="25">
                <a:solidFill>
                  <a:srgbClr val="9970FC"/>
                </a:solidFill>
                <a:latin typeface="NTEFWD+MS-UIGothic"/>
                <a:cs typeface="NTEFWD+MS-UIGothic"/>
              </a:rPr>
              <a:t>源共享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组优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化管理流程和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有助于激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发组织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活力和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新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精神，推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展。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组实现资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源共享和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化配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置，提高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源利用效率和效益。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87425" y="430630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TEFWD+MS-UIGothic"/>
                <a:cs typeface="NTEFWD+MS-UIGothic"/>
              </a:rPr>
              <a:t>构，提高管理效率和决策水平。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MNFCNI+QOPKKF+MicrosoftYaHei-Bold"/>
                <a:cs typeface="MNFCNI+QOPKK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东</a:t>
            </a:r>
            <a:r>
              <a:rPr sz="3800" spc="23">
                <a:solidFill>
                  <a:srgbClr val="FFA7EC"/>
                </a:solidFill>
                <a:latin typeface="NTEFWD+MS-UIGothic"/>
                <a:cs typeface="NTEFWD+MS-UIGothic"/>
              </a:rPr>
              <a:t>浩</a:t>
            </a: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兰</a:t>
            </a:r>
            <a:r>
              <a:rPr sz="3800" spc="25">
                <a:solidFill>
                  <a:srgbClr val="FFA7EC"/>
                </a:solidFill>
                <a:latin typeface="NTEFWD+MS-UIGothic"/>
                <a:cs typeface="NTEFWD+MS-UIGothic"/>
              </a:rPr>
              <a:t>生重</a:t>
            </a:r>
            <a:r>
              <a:rPr sz="3800" spc="23">
                <a:solidFill>
                  <a:srgbClr val="FFA7EC"/>
                </a:solidFill>
                <a:latin typeface="SimSun"/>
                <a:cs typeface="SimSun"/>
              </a:rPr>
              <a:t>组</a:t>
            </a:r>
            <a:r>
              <a:rPr sz="3800" spc="27">
                <a:solidFill>
                  <a:srgbClr val="FFA7EC"/>
                </a:solidFill>
                <a:latin typeface="NTEFWD+MS-UIGothic"/>
                <a:cs typeface="NTEFWD+MS-UIGothic"/>
              </a:rPr>
              <a:t>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的目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和原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目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原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的具体方案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资产</a:t>
            </a:r>
            <a:r>
              <a:rPr sz="2000" spc="25">
                <a:solidFill>
                  <a:srgbClr val="FFFFFF"/>
                </a:solidFill>
                <a:latin typeface="NTEFWD+MS-UIGothic"/>
                <a:cs typeface="NTEFWD+MS-UIGothic"/>
              </a:rPr>
              <a:t>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2000" spc="25">
                <a:solidFill>
                  <a:srgbClr val="FFFFFF"/>
                </a:solidFill>
                <a:latin typeface="NTEFWD+MS-UIGothic"/>
                <a:cs typeface="NTEFWD+MS-UIGothic"/>
              </a:rPr>
              <a:t>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2000" spc="25">
                <a:solidFill>
                  <a:srgbClr val="FFFFFF"/>
                </a:solidFill>
                <a:latin typeface="NTEFWD+MS-UIGothic"/>
                <a:cs typeface="NTEFWD+MS-UIGothic"/>
              </a:rPr>
              <a:t>架构重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6278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NTEFWD+MS-UIGothic"/>
                <a:cs typeface="NTEFWD+MS-UIGothic"/>
              </a:rPr>
              <a:t>人力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FFF"/>
                </a:solidFill>
                <a:latin typeface="NTEFWD+MS-UIGothic"/>
                <a:cs typeface="NTEFWD+MS-UIGothic"/>
              </a:rPr>
              <a:t>源重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化人才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构，加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才培养和引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，提高人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才素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整合内外部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源，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布局，聚焦核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011158"/>
            <a:ext cx="22626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架构，提高管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理效率，激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活力。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资产结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构，提高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资产质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量。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56806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，拓展新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业务领</a:t>
            </a:r>
            <a:r>
              <a:rPr sz="1500">
                <a:solidFill>
                  <a:srgbClr val="FFFDFD"/>
                </a:solidFill>
                <a:latin typeface="NTEFWD+MS-UIGothic"/>
                <a:cs typeface="NTEFWD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9970FC"/>
                </a:solidFill>
                <a:latin typeface="NTEFWD+MS-UIGothic"/>
                <a:cs typeface="NTEFWD+MS-UIGothic"/>
              </a:rPr>
              <a:t>期效果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KQBWR+UOQWIN+MicrosoftYaHei"/>
                <a:cs typeface="LKQBWR+UOQWIN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KQBWR+UOQWIN+MicrosoftYaHei"/>
                <a:cs typeface="LKQBWR+UOQWIN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KQBWR+UOQWIN+MicrosoftYaHei"/>
                <a:cs typeface="LKQBWR+UOQWIN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KQBWR+UOQWIN+MicrosoftYaHei"/>
                <a:cs typeface="LKQBWR+UOQWIN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提高企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业经济</a:t>
            </a: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效益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增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企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业创</a:t>
            </a: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新能力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提升企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管理水平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实现</a:t>
            </a:r>
            <a:r>
              <a:rPr sz="1550" spc="25">
                <a:solidFill>
                  <a:srgbClr val="9970FC"/>
                </a:solidFill>
                <a:latin typeface="NTEFWD+MS-UIGothic"/>
                <a:cs typeface="NTEFWD+MS-UIGothic"/>
              </a:rPr>
              <a:t>可持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续发</a:t>
            </a:r>
            <a:r>
              <a:rPr sz="1550">
                <a:solidFill>
                  <a:srgbClr val="9970FC"/>
                </a:solidFill>
                <a:latin typeface="NTEFWD+MS-UIGothic"/>
                <a:cs typeface="NTEFWD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https://d.book118.com/827056063165006043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SimSun</vt:lpstr>
      <vt:lpstr>NTEFWD+MS-UIGothic</vt:lpstr>
      <vt:lpstr>MDPAIM+RDIQVN+ArialMT</vt:lpstr>
      <vt:lpstr>Times New Roman</vt:lpstr>
      <vt:lpstr>LKQBWR+UOQWIN+MicrosoftYaHei</vt:lpstr>
      <vt:lpstr>MNFCNI+QOPKKF+MicrosoftYaHei-Bold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2024-09-18T00:55:29.300</cp:lastPrinted>
  <dcterms:created xsi:type="dcterms:W3CDTF">2024-09-17T16:55:29Z</dcterms:created>
  <dcterms:modified xsi:type="dcterms:W3CDTF">2024-09-17T16:55:30Z</dcterms:modified>
</cp:coreProperties>
</file>