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ACF2CF-5EF1-D24F-8F8B-C67282AA038A}" type="datetimeFigureOut">
              <a:rPr kumimoji="1" lang="zh-CN" altLang="en-US" smtClean="0"/>
              <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endParaRPr kumimoji="1" lang="zh-CN" altLang="en-US"/>
          </a:p>
          <a:p>
            <a:pPr lvl="1"/>
            <a:r>
              <a:rPr kumimoji="1" lang="zh-CN" altLang="en-US"/>
              <a:t>二级</a:t>
            </a:r>
            <a:endParaRPr kumimoji="1" lang="zh-CN" altLang="en-US"/>
          </a:p>
          <a:p>
            <a:pPr lvl="2"/>
            <a:r>
              <a:rPr kumimoji="1" lang="zh-CN" altLang="en-US"/>
              <a:t>三级</a:t>
            </a:r>
            <a:endParaRPr kumimoji="1" lang="zh-CN" altLang="en-US"/>
          </a:p>
          <a:p>
            <a:pPr lvl="3"/>
            <a:r>
              <a:rPr kumimoji="1" lang="zh-CN" altLang="en-US"/>
              <a:t>四级</a:t>
            </a:r>
            <a:endParaRPr kumimoji="1" lang="zh-CN" altLang="en-US"/>
          </a:p>
          <a:p>
            <a:pPr lvl="4"/>
            <a:r>
              <a:rPr kumimoji="1" lang="zh-CN" altLang="en-US"/>
              <a:t>五级</a:t>
            </a:r>
            <a:endParaRPr kumimoji="1"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幻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F70782-008B-5B48-B01C-A994AC4AA046}" type="slidenum">
              <a:rPr kumimoji="1" lang="zh-CN" altLang="en-US" smtClean="0"/>
              <a:t/>
            </a:fld>
            <a:endParaRPr kumimoji="1"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2E3AE05-7DD1-4AF0-924E-BEEA496F3737}" type="slidenum">
              <a:rPr lang="zh-CN" altLang="en-US" smtClean="0"/>
              <a:t>11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27935-C09B-4CEF-A2BF-FD405B44C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BFB0F-632C-4C50-B252-2D2438B847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9C2E8D-319C-4E2B-90E2-8E133C041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1F9C66-ED11-465F-8E0C-F484EC69C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12AF83-B70F-400D-8977-8CAAFC14B0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63BCF9-FE3B-40D9-86DB-452C1B99F7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C8C671-BC92-4DBE-A5EF-F20A923E2E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6AC8DB-5796-40A4-B692-AA4D47E8D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3AB2B-333F-4408-A317-F9B554226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FF8592-5F14-40F0-AA65-F7834874A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F8BEC9-FB77-4104-B6A3-55E9A1B64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2" name="矩形 1"/>
          <p:cNvSpPr/>
          <p:nvPr userDrawn="1"/>
        </p:nvSpPr>
        <p:spPr>
          <a:xfrm>
            <a:off x="0" y="0"/>
            <a:ext cx="367748" cy="6858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矩形 2"/>
          <p:cNvSpPr/>
          <p:nvPr userDrawn="1"/>
        </p:nvSpPr>
        <p:spPr>
          <a:xfrm>
            <a:off x="0" y="206775"/>
            <a:ext cx="815009" cy="638051"/>
          </a:xfrm>
          <a:prstGeom prst="rect">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框 3"/>
          <p:cNvSpPr txBox="1"/>
          <p:nvPr userDrawn="1"/>
        </p:nvSpPr>
        <p:spPr>
          <a:xfrm>
            <a:off x="292858" y="341134"/>
            <a:ext cx="466794"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DFAB761E-15A3-794F-8FD1-1FFB138677AC}" type="slidenum">
              <a:rPr kumimoji="1" lang="zh-CN" altLang="en-US" smtClean="0">
                <a:solidFill>
                  <a:schemeClr val="bg1"/>
                </a:solidFill>
                <a:latin typeface="+mn-ea"/>
                <a:ea typeface="+mn-ea"/>
              </a:rPr>
              <a:t/>
            </a:fld>
            <a:endParaRPr kumimoji="1" lang="zh-CN" altLang="en-US">
              <a:solidFill>
                <a:schemeClr val="bg1"/>
              </a:solidFill>
              <a:latin typeface="+mn-ea"/>
              <a:ea typeface="+mn-ea"/>
            </a:endParaRPr>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项内容">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mc:AlternateContent>
    <mc:Choice xmlns:p14="http://schemas.microsoft.com/office/powerpoint/2010/main" Requires="p14">
      <p:transition spd="slow" advTm="3000" p14:dur="2000"/>
    </mc:Choice>
    <mc:Fallback>
      <p:transition spd="slow" advTm="3000"/>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tags" Target="../tags/tag1.xml"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7.xml" /><Relationship Id="rId3" Type="http://schemas.openxmlformats.org/officeDocument/2006/relationships/tags" Target="../tags/tag6.xml" /><Relationship Id="rId4" Type="http://schemas.openxmlformats.org/officeDocument/2006/relationships/tags" Target="../tags/tag7.xml" /><Relationship Id="rId5"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8.xml" /><Relationship Id="rId3" Type="http://schemas.openxmlformats.org/officeDocument/2006/relationships/tags" Target="../tags/tag8.xml" /><Relationship Id="rId4" Type="http://schemas.openxmlformats.org/officeDocument/2006/relationships/tags" Target="../tags/tag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1.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1203210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p:cNvSpPr/>
          <p:nvPr/>
        </p:nvSpPr>
        <p:spPr>
          <a:xfrm>
            <a:off x="8280400" y="0"/>
            <a:ext cx="2519680" cy="6858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 name="文本框 1"/>
          <p:cNvSpPr txBox="1"/>
          <p:nvPr/>
        </p:nvSpPr>
        <p:spPr>
          <a:xfrm>
            <a:off x="7321190" y="-234934"/>
            <a:ext cx="4198585" cy="77251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50000">
                <a:gradFill flip="none" rotWithShape="1">
                  <a:gsLst>
                    <a:gs pos="0">
                      <a:srgbClr val="596D88"/>
                    </a:gs>
                    <a:gs pos="100000">
                      <a:schemeClr val="accent1">
                        <a:lumMod val="50000"/>
                      </a:schemeClr>
                    </a:gs>
                  </a:gsLst>
                  <a:lin ang="2700000" scaled="1"/>
                </a:gradFill>
                <a:latin typeface="庞门正道标题体" panose="02010600030101010101" pitchFamily="2" charset="-122"/>
                <a:ea typeface="庞门正道标题体" panose="02010600030101010101" pitchFamily="2" charset="-122"/>
              </a:rPr>
              <a:t>7</a:t>
            </a:r>
            <a:endParaRPr kumimoji="1" lang="zh-CN" altLang="en-US" sz="50000">
              <a:gradFill flip="none" rotWithShape="1">
                <a:gsLst>
                  <a:gs pos="0">
                    <a:srgbClr val="596D88"/>
                  </a:gs>
                  <a:gs pos="100000">
                    <a:schemeClr val="accent1">
                      <a:lumMod val="50000"/>
                    </a:schemeClr>
                  </a:gs>
                </a:gsLst>
                <a:lin ang="2700000" scaled="1"/>
              </a:gradFill>
              <a:latin typeface="庞门正道标题体" panose="02010600030101010101" pitchFamily="2" charset="-122"/>
              <a:ea typeface="庞门正道标题体" panose="02010600030101010101" pitchFamily="2" charset="-122"/>
            </a:endParaRPr>
          </a:p>
        </p:txBody>
      </p:sp>
      <p:sp>
        <p:nvSpPr>
          <p:cNvPr id="3" name="文本框 2"/>
          <p:cNvSpPr txBox="1"/>
          <p:nvPr/>
        </p:nvSpPr>
        <p:spPr>
          <a:xfrm>
            <a:off x="958934" y="1194031"/>
            <a:ext cx="4679866" cy="261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100">
                <a:solidFill>
                  <a:schemeClr val="tx1">
                    <a:lumMod val="75000"/>
                    <a:lumOff val="25000"/>
                  </a:schemeClr>
                </a:solidFill>
                <a:latin typeface="+mn-ea"/>
              </a:rPr>
              <a:t>MINIMAL</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STYLE</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WORK</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REPORT</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TEMPLATE</a:t>
            </a:r>
            <a:endParaRPr kumimoji="1" lang="zh-CN" altLang="en-US" sz="1100">
              <a:solidFill>
                <a:schemeClr val="tx1">
                  <a:lumMod val="75000"/>
                  <a:lumOff val="25000"/>
                </a:schemeClr>
              </a:solidFill>
              <a:latin typeface="+mn-ea"/>
            </a:endParaRPr>
          </a:p>
        </p:txBody>
      </p:sp>
      <p:sp>
        <p:nvSpPr>
          <p:cNvPr id="4" name="文本框 3"/>
          <p:cNvSpPr txBox="1"/>
          <p:nvPr/>
        </p:nvSpPr>
        <p:spPr>
          <a:xfrm>
            <a:off x="857334" y="3418840"/>
            <a:ext cx="6428363" cy="5147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kumimoji="1" lang="en-GB" altLang="zh-CN" sz="1000">
                <a:solidFill>
                  <a:schemeClr val="tx1">
                    <a:lumMod val="50000"/>
                    <a:lumOff val="50000"/>
                  </a:schemeClr>
                </a:solidFill>
                <a:latin typeface="+mn-ea"/>
              </a:rPr>
              <a:t>your content is entered here, or by copying your text, select paste in this box and choose to retain only text. your content is typed here, or by copying your text, select paste in this box.</a:t>
            </a:r>
            <a:endParaRPr kumimoji="1" lang="en-GB" altLang="zh-CN" sz="1000">
              <a:solidFill>
                <a:schemeClr val="tx1">
                  <a:lumMod val="50000"/>
                  <a:lumOff val="50000"/>
                </a:schemeClr>
              </a:solidFill>
              <a:latin typeface="+mn-ea"/>
            </a:endParaRPr>
          </a:p>
        </p:txBody>
      </p:sp>
      <p:sp>
        <p:nvSpPr>
          <p:cNvPr id="5" name="文本框 4"/>
          <p:cNvSpPr txBox="1"/>
          <p:nvPr/>
        </p:nvSpPr>
        <p:spPr>
          <a:xfrm>
            <a:off x="816694" y="1491605"/>
            <a:ext cx="5827236" cy="14465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8800">
                <a:solidFill>
                  <a:schemeClr val="tx1">
                    <a:lumMod val="75000"/>
                    <a:lumOff val="25000"/>
                  </a:schemeClr>
                </a:solidFill>
                <a:latin typeface="+mj-ea"/>
                <a:ea typeface="+mj-ea"/>
              </a:rPr>
              <a:t>小团队管理</a:t>
            </a:r>
            <a:endParaRPr kumimoji="1" lang="zh-CN" altLang="en-US" sz="8800"/>
          </a:p>
        </p:txBody>
      </p:sp>
      <p:sp>
        <p:nvSpPr>
          <p:cNvPr id="6" name="文本框 5"/>
          <p:cNvSpPr txBox="1"/>
          <p:nvPr/>
        </p:nvSpPr>
        <p:spPr>
          <a:xfrm>
            <a:off x="9204588" y="5182541"/>
            <a:ext cx="2262158" cy="92333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400">
                <a:solidFill>
                  <a:schemeClr val="tx1">
                    <a:lumMod val="75000"/>
                    <a:lumOff val="25000"/>
                  </a:schemeClr>
                </a:solidFill>
                <a:latin typeface="+mj-ea"/>
                <a:ea typeface="+mj-ea"/>
              </a:rPr>
              <a:t>个方法</a:t>
            </a:r>
            <a:endParaRPr kumimoji="1" lang="zh-CN" altLang="en-US" sz="5400"/>
          </a:p>
        </p:txBody>
      </p:sp>
      <p:sp>
        <p:nvSpPr>
          <p:cNvPr id="7" name="文本框 6"/>
          <p:cNvSpPr txBox="1"/>
          <p:nvPr/>
        </p:nvSpPr>
        <p:spPr>
          <a:xfrm>
            <a:off x="6539857" y="1558047"/>
            <a:ext cx="825867" cy="86177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000">
                <a:solidFill>
                  <a:schemeClr val="tx1">
                    <a:lumMod val="75000"/>
                    <a:lumOff val="25000"/>
                  </a:schemeClr>
                </a:solidFill>
                <a:latin typeface="+mn-ea"/>
              </a:rPr>
              <a:t>的</a:t>
            </a:r>
            <a:endParaRPr kumimoji="1" lang="zh-CN" altLang="en-US" sz="5000">
              <a:latin typeface="+mn-ea"/>
            </a:endParaRPr>
          </a:p>
        </p:txBody>
      </p:sp>
      <p:sp>
        <p:nvSpPr>
          <p:cNvPr id="8" name="文本框 7"/>
          <p:cNvSpPr txBox="1"/>
          <p:nvPr/>
        </p:nvSpPr>
        <p:spPr>
          <a:xfrm>
            <a:off x="867494" y="2814320"/>
            <a:ext cx="642836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chemeClr val="tx1">
                    <a:lumMod val="75000"/>
                    <a:lumOff val="25000"/>
                  </a:schemeClr>
                </a:solidFill>
                <a:latin typeface="+mj-ea"/>
                <a:ea typeface="+mj-ea"/>
              </a:rPr>
              <a:t>SMALL TEAM MANAGEMENT</a:t>
            </a:r>
            <a:endParaRPr lang="zh-CN" altLang="en-US" sz="3600">
              <a:solidFill>
                <a:schemeClr val="tx1">
                  <a:lumMod val="75000"/>
                  <a:lumOff val="25000"/>
                </a:schemeClr>
              </a:solidFill>
              <a:latin typeface="+mj-ea"/>
              <a:ea typeface="+mj-ea"/>
            </a:endParaRPr>
          </a:p>
        </p:txBody>
      </p:sp>
      <p:sp>
        <p:nvSpPr>
          <p:cNvPr id="9" name="矩形 8"/>
          <p:cNvSpPr/>
          <p:nvPr/>
        </p:nvSpPr>
        <p:spPr>
          <a:xfrm>
            <a:off x="908134" y="4233122"/>
            <a:ext cx="6280565" cy="1737360"/>
          </a:xfrm>
          <a:prstGeom prst="rect">
            <a:avLst/>
          </a:prstGeom>
          <a:blipFill dpi="0" rotWithShape="1">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1" name="文本框 10"/>
          <p:cNvSpPr txBox="1"/>
          <p:nvPr/>
        </p:nvSpPr>
        <p:spPr>
          <a:xfrm rot="18427548">
            <a:off x="7167206" y="3968688"/>
            <a:ext cx="3130257"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i="1">
                <a:solidFill>
                  <a:schemeClr val="tx1">
                    <a:lumMod val="65000"/>
                    <a:lumOff val="35000"/>
                  </a:schemeClr>
                </a:solidFill>
                <a:latin typeface="+mn-ea"/>
              </a:rPr>
              <a:t>BUSINESS</a:t>
            </a:r>
            <a:r>
              <a:rPr kumimoji="1" lang="zh-CN" altLang="en-US" i="1">
                <a:solidFill>
                  <a:schemeClr val="tx1">
                    <a:lumMod val="65000"/>
                    <a:lumOff val="35000"/>
                  </a:schemeClr>
                </a:solidFill>
                <a:latin typeface="+mn-ea"/>
              </a:rPr>
              <a:t> </a:t>
            </a:r>
            <a:r>
              <a:rPr kumimoji="1" lang="en-US" altLang="zh-CN" i="1">
                <a:solidFill>
                  <a:schemeClr val="tx1">
                    <a:lumMod val="65000"/>
                    <a:lumOff val="35000"/>
                  </a:schemeClr>
                </a:solidFill>
                <a:latin typeface="+mn-ea"/>
              </a:rPr>
              <a:t>TRAINNING</a:t>
            </a:r>
            <a:endParaRPr kumimoji="1" lang="zh-CN" altLang="en-US" i="1">
              <a:solidFill>
                <a:schemeClr val="tx1">
                  <a:lumMod val="65000"/>
                  <a:lumOff val="35000"/>
                </a:schemeClr>
              </a:solidFill>
              <a:latin typeface="+mn-ea"/>
            </a:endParaRPr>
          </a:p>
        </p:txBody>
      </p:sp>
      <p:sp>
        <p:nvSpPr>
          <p:cNvPr id="22" name="L 形 21"/>
          <p:cNvSpPr/>
          <p:nvPr/>
        </p:nvSpPr>
        <p:spPr>
          <a:xfrm>
            <a:off x="649054" y="5603891"/>
            <a:ext cx="619760" cy="619760"/>
          </a:xfrm>
          <a:prstGeom prst="corner">
            <a:avLst>
              <a:gd name="adj1" fmla="val 21201"/>
              <a:gd name="adj2" fmla="val 20370"/>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1500">
        <p:split orient="vert"/>
      </p:transition>
    </mc:Choice>
    <mc:Fallback>
      <p:transition spd="slow" advTm="3000">
        <p:split orient="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par>
                                <p:cTn id="8" presetID="6" presetClass="entr" presetSubtype="16" dur="200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circle(in)">
                                      <p:cBhvr>
                                        <p:cTn id="10" dur="2000"/>
                                        <p:tgtEl>
                                          <p:spTgt spid="7"/>
                                        </p:tgtEl>
                                      </p:cBhvr>
                                    </p:animEffect>
                                  </p:childTnLst>
                                </p:cTn>
                              </p:par>
                              <p:par>
                                <p:cTn id="11" presetID="6" presetClass="entr" presetSubtype="16" dur="200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circle(in)">
                                      <p:cBhvr>
                                        <p:cTn id="13" dur="2000"/>
                                        <p:tgtEl>
                                          <p:spTgt spid="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blinds(horizontal)">
                                      <p:cBhvr>
                                        <p:cTn id="18" dur="500"/>
                                        <p:tgtEl>
                                          <p:spTgt spid="4"/>
                                        </p:tgtEl>
                                      </p:cBhvr>
                                    </p:animEffect>
                                  </p:childTnLst>
                                </p:cTn>
                              </p:par>
                              <p:par>
                                <p:cTn id="19" presetID="3" presetClass="entr" presetSubtype="10" dur="500" fill="hold" grpId="0" nodeType="with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blinds(horizontal)">
                                      <p:cBhvr>
                                        <p:cTn id="21" dur="500"/>
                                        <p:tgtEl>
                                          <p:spTgt spid="3"/>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4" presetClass="entr" presetSubtype="10" dur="500"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randombar(horizontal)">
                                      <p:cBhvr>
                                        <p:cTn id="26" dur="500"/>
                                        <p:tgtEl>
                                          <p:spTgt spid="2"/>
                                        </p:tgtEl>
                                      </p:cBhvr>
                                    </p:animEffect>
                                  </p:childTnLst>
                                </p:cTn>
                              </p:par>
                              <p:par>
                                <p:cTn id="27" presetID="14" presetClass="entr" presetSubtype="10" dur="500" fill="hold" grpId="0"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randombar(horizontal)">
                                      <p:cBhvr>
                                        <p:cTn id="29" dur="500"/>
                                        <p:tgtEl>
                                          <p:spTgt spid="11"/>
                                        </p:tgtEl>
                                      </p:cBhvr>
                                    </p:animEffect>
                                  </p:childTnLst>
                                </p:cTn>
                              </p:par>
                              <p:par>
                                <p:cTn id="30" presetID="14" presetClass="entr" presetSubtype="10" dur="500" fill="hold" grpId="0" nodeType="with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randombar(horizontal)">
                                      <p:cBhvr>
                                        <p:cTn id="32" dur="500"/>
                                        <p:tgtEl>
                                          <p:spTgt spid="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P spid="11"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矩形 21"/>
          <p:cNvSpPr/>
          <p:nvPr/>
        </p:nvSpPr>
        <p:spPr>
          <a:xfrm>
            <a:off x="704762" y="0"/>
            <a:ext cx="2519680" cy="6858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6" name="文本框 15"/>
          <p:cNvSpPr txBox="1"/>
          <p:nvPr/>
        </p:nvSpPr>
        <p:spPr>
          <a:xfrm>
            <a:off x="5247252" y="1490569"/>
            <a:ext cx="5253496" cy="355174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indent="-742950">
              <a:lnSpc>
                <a:spcPct val="200000"/>
              </a:lnSpc>
              <a:buFont typeface="+mj-lt"/>
              <a:buAutoNum type="arabicPeriod"/>
            </a:pPr>
            <a:r>
              <a:rPr lang="zh-CN" altLang="en-US" sz="4000">
                <a:solidFill>
                  <a:schemeClr val="tx1">
                    <a:lumMod val="75000"/>
                    <a:lumOff val="25000"/>
                  </a:schemeClr>
                </a:solidFill>
                <a:latin typeface="+mj-ea"/>
                <a:ea typeface="+mj-ea"/>
                <a:sym typeface="+mn-ea"/>
              </a:rPr>
              <a:t>如何做到知人善用</a:t>
            </a:r>
            <a:endParaRPr lang="en-US" altLang="zh-CN" sz="4000">
              <a:solidFill>
                <a:schemeClr val="tx1">
                  <a:lumMod val="75000"/>
                  <a:lumOff val="25000"/>
                </a:schemeClr>
              </a:solidFill>
              <a:latin typeface="+mj-ea"/>
              <a:ea typeface="+mj-ea"/>
              <a:sym typeface="+mn-ea"/>
            </a:endParaRPr>
          </a:p>
          <a:p>
            <a:pPr marL="742950" indent="-742950">
              <a:lnSpc>
                <a:spcPct val="200000"/>
              </a:lnSpc>
              <a:buFont typeface="+mj-lt"/>
              <a:buAutoNum type="arabicPeriod"/>
            </a:pPr>
            <a:r>
              <a:rPr lang="zh-CN" altLang="en-US" sz="4000">
                <a:solidFill>
                  <a:schemeClr val="tx1">
                    <a:lumMod val="75000"/>
                    <a:lumOff val="25000"/>
                  </a:schemeClr>
                </a:solidFill>
                <a:latin typeface="+mj-ea"/>
                <a:ea typeface="+mj-ea"/>
                <a:sym typeface="+mn-ea"/>
              </a:rPr>
              <a:t>如何进行工作安排</a:t>
            </a:r>
            <a:endParaRPr lang="zh-CN" altLang="en-US" sz="4000">
              <a:solidFill>
                <a:schemeClr val="tx1">
                  <a:lumMod val="75000"/>
                  <a:lumOff val="25000"/>
                </a:schemeClr>
              </a:solidFill>
              <a:latin typeface="+mj-ea"/>
              <a:ea typeface="+mj-ea"/>
              <a:sym typeface="+mn-ea"/>
            </a:endParaRPr>
          </a:p>
          <a:p>
            <a:pPr marL="742950" indent="-742950">
              <a:lnSpc>
                <a:spcPct val="200000"/>
              </a:lnSpc>
              <a:buFont typeface="+mj-lt"/>
              <a:buAutoNum type="arabicPeriod"/>
            </a:pPr>
            <a:r>
              <a:rPr lang="zh-CN" altLang="en-US" sz="4000">
                <a:solidFill>
                  <a:schemeClr val="tx1">
                    <a:lumMod val="75000"/>
                    <a:lumOff val="25000"/>
                  </a:schemeClr>
                </a:solidFill>
                <a:latin typeface="+mj-ea"/>
                <a:ea typeface="+mj-ea"/>
                <a:sym typeface="+mn-ea"/>
              </a:rPr>
              <a:t>如何激励团队工作</a:t>
            </a:r>
            <a:endParaRPr lang="zh-CN" altLang="en-US" sz="4000">
              <a:solidFill>
                <a:schemeClr val="tx1">
                  <a:lumMod val="75000"/>
                  <a:lumOff val="25000"/>
                </a:schemeClr>
              </a:solidFill>
              <a:latin typeface="+mj-ea"/>
              <a:ea typeface="+mj-ea"/>
              <a:sym typeface="+mn-ea"/>
            </a:endParaRPr>
          </a:p>
        </p:txBody>
      </p:sp>
      <p:sp>
        <p:nvSpPr>
          <p:cNvPr id="23" name="矩形 22"/>
          <p:cNvSpPr/>
          <p:nvPr/>
        </p:nvSpPr>
        <p:spPr>
          <a:xfrm>
            <a:off x="766181" y="2245360"/>
            <a:ext cx="3213456" cy="701531"/>
          </a:xfrm>
          <a:prstGeom prst="rect">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 name="文本框 1"/>
          <p:cNvSpPr txBox="1"/>
          <p:nvPr/>
        </p:nvSpPr>
        <p:spPr>
          <a:xfrm>
            <a:off x="879821" y="2215285"/>
            <a:ext cx="3054502"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4000">
                <a:solidFill>
                  <a:schemeClr val="bg1"/>
                </a:solidFill>
                <a:latin typeface="+mj-ea"/>
                <a:ea typeface="+mj-ea"/>
              </a:rPr>
              <a:t>CONTENTS</a:t>
            </a:r>
            <a:endParaRPr kumimoji="1" lang="zh-CN" altLang="en-US" sz="4000">
              <a:solidFill>
                <a:schemeClr val="bg1"/>
              </a:solidFill>
              <a:latin typeface="+mj-ea"/>
              <a:ea typeface="+mj-ea"/>
            </a:endParaRPr>
          </a:p>
        </p:txBody>
      </p:sp>
      <p:sp>
        <p:nvSpPr>
          <p:cNvPr id="3" name="文本框 2"/>
          <p:cNvSpPr txBox="1"/>
          <p:nvPr/>
        </p:nvSpPr>
        <p:spPr>
          <a:xfrm>
            <a:off x="882453" y="1209782"/>
            <a:ext cx="1852446"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6000">
                <a:solidFill>
                  <a:schemeClr val="tx1">
                    <a:lumMod val="75000"/>
                    <a:lumOff val="25000"/>
                  </a:schemeClr>
                </a:solidFill>
                <a:latin typeface="+mj-ea"/>
                <a:ea typeface="+mj-ea"/>
              </a:rPr>
              <a:t>目录</a:t>
            </a:r>
            <a:endParaRPr kumimoji="1" lang="zh-CN" altLang="en-US" sz="6000">
              <a:solidFill>
                <a:schemeClr val="tx1">
                  <a:lumMod val="75000"/>
                  <a:lumOff val="25000"/>
                </a:schemeClr>
              </a:solidFill>
              <a:latin typeface="+mj-ea"/>
              <a:ea typeface="+mj-ea"/>
            </a:endParaRPr>
          </a:p>
        </p:txBody>
      </p:sp>
      <p:sp>
        <p:nvSpPr>
          <p:cNvPr id="24" name="文本框 23"/>
          <p:cNvSpPr txBox="1"/>
          <p:nvPr/>
        </p:nvSpPr>
        <p:spPr>
          <a:xfrm>
            <a:off x="7874000" y="6436591"/>
            <a:ext cx="3613238" cy="261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sz="1100">
                <a:solidFill>
                  <a:schemeClr val="tx1">
                    <a:lumMod val="75000"/>
                    <a:lumOff val="25000"/>
                  </a:schemeClr>
                </a:solidFill>
                <a:latin typeface="+mn-ea"/>
              </a:rPr>
              <a:t>MINIMAL</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STYLE</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WORK</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REPORT</a:t>
            </a:r>
            <a:r>
              <a:rPr kumimoji="1" lang="zh-CN" altLang="en-US" sz="1100">
                <a:solidFill>
                  <a:schemeClr val="tx1">
                    <a:lumMod val="75000"/>
                    <a:lumOff val="25000"/>
                  </a:schemeClr>
                </a:solidFill>
                <a:latin typeface="+mn-ea"/>
              </a:rPr>
              <a:t> </a:t>
            </a:r>
            <a:r>
              <a:rPr kumimoji="1" lang="en-US" altLang="zh-CN" sz="1100">
                <a:solidFill>
                  <a:schemeClr val="tx1">
                    <a:lumMod val="75000"/>
                    <a:lumOff val="25000"/>
                  </a:schemeClr>
                </a:solidFill>
                <a:latin typeface="+mn-ea"/>
              </a:rPr>
              <a:t>TEMPLATE</a:t>
            </a:r>
            <a:endParaRPr kumimoji="1" lang="zh-CN" altLang="en-US" sz="1100">
              <a:solidFill>
                <a:schemeClr val="tx1">
                  <a:lumMod val="75000"/>
                  <a:lumOff val="25000"/>
                </a:schemeClr>
              </a:solidFill>
              <a:latin typeface="+mn-ea"/>
            </a:endParaRPr>
          </a:p>
        </p:txBody>
      </p:sp>
      <p:sp>
        <p:nvSpPr>
          <p:cNvPr id="26" name="文本框 25"/>
          <p:cNvSpPr txBox="1"/>
          <p:nvPr/>
        </p:nvSpPr>
        <p:spPr>
          <a:xfrm>
            <a:off x="5971967" y="2518585"/>
            <a:ext cx="4289633"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200">
                <a:solidFill>
                  <a:schemeClr val="tx1">
                    <a:lumMod val="75000"/>
                    <a:lumOff val="25000"/>
                  </a:schemeClr>
                </a:solidFill>
                <a:latin typeface="+mn-ea"/>
              </a:rPr>
              <a:t>HOW TO KNOW PEOPLE AND MAKE GOOD USE OF THEM</a:t>
            </a:r>
            <a:endParaRPr lang="zh-CN" altLang="en-US" sz="1200">
              <a:solidFill>
                <a:schemeClr val="tx1">
                  <a:lumMod val="75000"/>
                  <a:lumOff val="25000"/>
                </a:schemeClr>
              </a:solidFill>
              <a:latin typeface="+mn-ea"/>
            </a:endParaRPr>
          </a:p>
        </p:txBody>
      </p:sp>
      <p:sp>
        <p:nvSpPr>
          <p:cNvPr id="27" name="文本框 26"/>
          <p:cNvSpPr txBox="1"/>
          <p:nvPr/>
        </p:nvSpPr>
        <p:spPr>
          <a:xfrm>
            <a:off x="5971967" y="3763131"/>
            <a:ext cx="4289633"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200">
                <a:solidFill>
                  <a:schemeClr val="tx1">
                    <a:lumMod val="75000"/>
                    <a:lumOff val="25000"/>
                  </a:schemeClr>
                </a:solidFill>
                <a:latin typeface="+mn-ea"/>
              </a:rPr>
              <a:t>HOW TO ORGANIZE YOUR WORK</a:t>
            </a:r>
            <a:endParaRPr lang="zh-CN" altLang="en-US" sz="1200">
              <a:solidFill>
                <a:schemeClr val="tx1">
                  <a:lumMod val="75000"/>
                  <a:lumOff val="25000"/>
                </a:schemeClr>
              </a:solidFill>
              <a:latin typeface="+mn-ea"/>
            </a:endParaRPr>
          </a:p>
        </p:txBody>
      </p:sp>
      <p:sp>
        <p:nvSpPr>
          <p:cNvPr id="28" name="文本框 27"/>
          <p:cNvSpPr txBox="1"/>
          <p:nvPr/>
        </p:nvSpPr>
        <p:spPr>
          <a:xfrm>
            <a:off x="5971967" y="4977197"/>
            <a:ext cx="4289633" cy="27699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200">
                <a:solidFill>
                  <a:schemeClr val="tx1">
                    <a:lumMod val="75000"/>
                    <a:lumOff val="25000"/>
                  </a:schemeClr>
                </a:solidFill>
                <a:latin typeface="+mn-ea"/>
              </a:rPr>
              <a:t>HOW TO MOTIVATE TEAM WORK</a:t>
            </a:r>
            <a:endParaRPr lang="en-US" altLang="zh-CN" sz="1200">
              <a:solidFill>
                <a:schemeClr val="tx1">
                  <a:lumMod val="75000"/>
                  <a:lumOff val="25000"/>
                </a:schemeClr>
              </a:solidFill>
              <a:latin typeface="+mn-ea"/>
            </a:endParaRPr>
          </a:p>
        </p:txBody>
      </p:sp>
      <p:sp>
        <p:nvSpPr>
          <p:cNvPr id="29" name="L 形 28"/>
          <p:cNvSpPr/>
          <p:nvPr/>
        </p:nvSpPr>
        <p:spPr>
          <a:xfrm rot="10800000">
            <a:off x="10512375" y="1407733"/>
            <a:ext cx="619760" cy="619760"/>
          </a:xfrm>
          <a:prstGeom prst="corner">
            <a:avLst>
              <a:gd name="adj1" fmla="val 21201"/>
              <a:gd name="adj2" fmla="val 20370"/>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30" name="L 形 29"/>
          <p:cNvSpPr/>
          <p:nvPr/>
        </p:nvSpPr>
        <p:spPr>
          <a:xfrm>
            <a:off x="4679970" y="5254196"/>
            <a:ext cx="619760" cy="619760"/>
          </a:xfrm>
          <a:prstGeom prst="corner">
            <a:avLst>
              <a:gd name="adj1" fmla="val 21201"/>
              <a:gd name="adj2" fmla="val 20370"/>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7" presetClass="entr" presetSubtype="10" dur="50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 calcmode="lin" valueType="num">
                                      <p:cBhvr>
                                        <p:cTn id="7" dur="500" fill="hold"/>
                                        <p:tgtEl>
                                          <p:spTgt spid="16"/>
                                        </p:tgtEl>
                                        <p:attrNameLst>
                                          <p:attrName>ppt_w</p:attrName>
                                        </p:attrNameLst>
                                      </p:cBhvr>
                                      <p:tavLst>
                                        <p:tav tm="0">
                                          <p:val>
                                            <p:fltVal val="0"/>
                                          </p:val>
                                        </p:tav>
                                        <p:tav tm="100000">
                                          <p:val>
                                            <p:strVal val="#ppt_w"/>
                                          </p:val>
                                        </p:tav>
                                      </p:tavLst>
                                    </p:anim>
                                    <p:anim calcmode="lin" valueType="num">
                                      <p:cBhvr>
                                        <p:cTn id="8" dur="500" fill="hold"/>
                                        <p:tgtEl>
                                          <p:spTgt spid="16"/>
                                        </p:tgtEl>
                                        <p:attrNameLst>
                                          <p:attrName>ppt_h</p:attrName>
                                        </p:attrNameLst>
                                      </p:cBhvr>
                                      <p:tavLst>
                                        <p:tav tm="0">
                                          <p:val>
                                            <p:strVal val="#ppt_h"/>
                                          </p:val>
                                        </p:tav>
                                        <p:tav tm="100000">
                                          <p:val>
                                            <p:strVal val="#ppt_h"/>
                                          </p:val>
                                        </p:tav>
                                      </p:tavLst>
                                    </p:anim>
                                  </p:childTnLst>
                                </p:cTn>
                              </p:par>
                              <p:par>
                                <p:cTn id="9" presetID="17" presetClass="entr" presetSubtype="10" dur="500" fill="hold" grpId="0" nodeType="withEffect">
                                  <p:stCondLst>
                                    <p:cond delay="0"/>
                                  </p:stCondLst>
                                  <p:childTnLst>
                                    <p:set>
                                      <p:cBhvr>
                                        <p:cTn id="10" dur="1" fill="hold">
                                          <p:stCondLst>
                                            <p:cond delay="0"/>
                                          </p:stCondLst>
                                        </p:cTn>
                                        <p:tgtEl>
                                          <p:spTgt spid="26"/>
                                        </p:tgtEl>
                                        <p:attrNameLst>
                                          <p:attrName>style.visibility</p:attrName>
                                        </p:attrNameLst>
                                      </p:cBhvr>
                                      <p:to>
                                        <p:strVal val="visible"/>
                                      </p:to>
                                    </p:set>
                                    <p:anim calcmode="lin" valueType="num">
                                      <p:cBhvr>
                                        <p:cTn id="11" dur="500" fill="hold"/>
                                        <p:tgtEl>
                                          <p:spTgt spid="26"/>
                                        </p:tgtEl>
                                        <p:attrNameLst>
                                          <p:attrName>ppt_w</p:attrName>
                                        </p:attrNameLst>
                                      </p:cBhvr>
                                      <p:tavLst>
                                        <p:tav tm="0">
                                          <p:val>
                                            <p:fltVal val="0"/>
                                          </p:val>
                                        </p:tav>
                                        <p:tav tm="100000">
                                          <p:val>
                                            <p:strVal val="#ppt_w"/>
                                          </p:val>
                                        </p:tav>
                                      </p:tavLst>
                                    </p:anim>
                                    <p:anim calcmode="lin" valueType="num">
                                      <p:cBhvr>
                                        <p:cTn id="12" dur="500" fill="hold"/>
                                        <p:tgtEl>
                                          <p:spTgt spid="26"/>
                                        </p:tgtEl>
                                        <p:attrNameLst>
                                          <p:attrName>ppt_h</p:attrName>
                                        </p:attrNameLst>
                                      </p:cBhvr>
                                      <p:tavLst>
                                        <p:tav tm="0">
                                          <p:val>
                                            <p:strVal val="#ppt_h"/>
                                          </p:val>
                                        </p:tav>
                                        <p:tav tm="100000">
                                          <p:val>
                                            <p:strVal val="#ppt_h"/>
                                          </p:val>
                                        </p:tav>
                                      </p:tavLst>
                                    </p:anim>
                                  </p:childTnLst>
                                </p:cTn>
                              </p:par>
                              <p:par>
                                <p:cTn id="13" presetID="17" presetClass="entr" presetSubtype="10" dur="500" fill="hold" grpId="0" nodeType="withEffect">
                                  <p:stCondLst>
                                    <p:cond delay="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strVal val="#ppt_h"/>
                                          </p:val>
                                        </p:tav>
                                        <p:tav tm="100000">
                                          <p:val>
                                            <p:strVal val="#ppt_h"/>
                                          </p:val>
                                        </p:tav>
                                      </p:tavLst>
                                    </p:anim>
                                  </p:childTnLst>
                                </p:cTn>
                              </p:par>
                              <p:par>
                                <p:cTn id="17" presetID="17" presetClass="entr" presetSubtype="10" dur="500" fill="hold" grpId="0" nodeType="with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p:cTn id="19" dur="500" fill="hold"/>
                                        <p:tgtEl>
                                          <p:spTgt spid="28"/>
                                        </p:tgtEl>
                                        <p:attrNameLst>
                                          <p:attrName>ppt_w</p:attrName>
                                        </p:attrNameLst>
                                      </p:cBhvr>
                                      <p:tavLst>
                                        <p:tav tm="0">
                                          <p:val>
                                            <p:fltVal val="0"/>
                                          </p:val>
                                        </p:tav>
                                        <p:tav tm="100000">
                                          <p:val>
                                            <p:strVal val="#ppt_w"/>
                                          </p:val>
                                        </p:tav>
                                      </p:tavLst>
                                    </p:anim>
                                    <p:anim calcmode="lin" valueType="num">
                                      <p:cBhvr>
                                        <p:cTn id="20" dur="500" fill="hold"/>
                                        <p:tgtEl>
                                          <p:spTgt spid="2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26" grpId="0"/>
      <p:bldP spid="27" grpId="0"/>
      <p:bldP spid="2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 name="文本框 10"/>
          <p:cNvSpPr txBox="1"/>
          <p:nvPr/>
        </p:nvSpPr>
        <p:spPr>
          <a:xfrm>
            <a:off x="7321190" y="-234934"/>
            <a:ext cx="4198585" cy="772519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50000">
                <a:solidFill>
                  <a:schemeClr val="bg1">
                    <a:lumMod val="95000"/>
                  </a:schemeClr>
                </a:solidFill>
                <a:latin typeface="PangMenZhengDao" panose="02010600030101010101" pitchFamily="2" charset="-122"/>
                <a:ea typeface="PangMenZhengDao" panose="02010600030101010101" pitchFamily="2" charset="-122"/>
              </a:rPr>
              <a:t>7</a:t>
            </a:r>
            <a:endParaRPr kumimoji="1" lang="zh-CN" altLang="en-US" sz="50000">
              <a:solidFill>
                <a:schemeClr val="bg1">
                  <a:lumMod val="95000"/>
                </a:schemeClr>
              </a:solidFill>
              <a:latin typeface="PangMenZhengDao" panose="02010600030101010101" pitchFamily="2" charset="-122"/>
              <a:ea typeface="PangMenZhengDao" panose="02010600030101010101" pitchFamily="2" charset="-122"/>
            </a:endParaRPr>
          </a:p>
        </p:txBody>
      </p:sp>
      <p:sp>
        <p:nvSpPr>
          <p:cNvPr id="2" name="文本框 1"/>
          <p:cNvSpPr txBox="1"/>
          <p:nvPr/>
        </p:nvSpPr>
        <p:spPr>
          <a:xfrm>
            <a:off x="3822919" y="2279439"/>
            <a:ext cx="7010860" cy="11079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6600">
                <a:solidFill>
                  <a:schemeClr val="tx1">
                    <a:lumMod val="75000"/>
                    <a:lumOff val="25000"/>
                  </a:schemeClr>
                </a:solidFill>
                <a:latin typeface="+mj-ea"/>
                <a:ea typeface="+mj-ea"/>
              </a:rPr>
              <a:t>如何做到知人善用</a:t>
            </a:r>
            <a:endParaRPr kumimoji="1" lang="zh-CN" altLang="en-US" sz="6600">
              <a:solidFill>
                <a:schemeClr val="tx1">
                  <a:lumMod val="75000"/>
                  <a:lumOff val="25000"/>
                </a:schemeClr>
              </a:solidFill>
              <a:latin typeface="+mj-ea"/>
              <a:ea typeface="+mj-ea"/>
            </a:endParaRPr>
          </a:p>
        </p:txBody>
      </p:sp>
      <p:sp>
        <p:nvSpPr>
          <p:cNvPr id="4" name="文本框 3"/>
          <p:cNvSpPr txBox="1"/>
          <p:nvPr/>
        </p:nvSpPr>
        <p:spPr>
          <a:xfrm>
            <a:off x="3843720" y="3315563"/>
            <a:ext cx="6887978" cy="55701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altLang="zh-CN" sz="1100">
                <a:solidFill>
                  <a:schemeClr val="tx1">
                    <a:lumMod val="65000"/>
                    <a:lumOff val="35000"/>
                  </a:schemeClr>
                </a:solidFill>
                <a:latin typeface="+mn-ea"/>
              </a:rPr>
              <a:t>your content is entered here, or by copying your text, select paste in this box and choose to retain only text. your content is typed here, or by copying your text, select paste in this box.</a:t>
            </a:r>
            <a:endParaRPr lang="en-GB" altLang="zh-CN" sz="1100">
              <a:solidFill>
                <a:schemeClr val="tx1">
                  <a:lumMod val="65000"/>
                  <a:lumOff val="35000"/>
                </a:schemeClr>
              </a:solidFill>
              <a:latin typeface="+mn-ea"/>
            </a:endParaRPr>
          </a:p>
        </p:txBody>
      </p:sp>
      <p:sp>
        <p:nvSpPr>
          <p:cNvPr id="5" name="矩形 4"/>
          <p:cNvSpPr/>
          <p:nvPr/>
        </p:nvSpPr>
        <p:spPr>
          <a:xfrm>
            <a:off x="704762" y="0"/>
            <a:ext cx="2519680" cy="6858000"/>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6" name="矩形 5"/>
          <p:cNvSpPr/>
          <p:nvPr/>
        </p:nvSpPr>
        <p:spPr>
          <a:xfrm>
            <a:off x="704763" y="2522592"/>
            <a:ext cx="2519680" cy="701531"/>
          </a:xfrm>
          <a:prstGeom prst="rect">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3" name="文本框 2"/>
          <p:cNvSpPr txBox="1"/>
          <p:nvPr/>
        </p:nvSpPr>
        <p:spPr>
          <a:xfrm>
            <a:off x="944130" y="2522592"/>
            <a:ext cx="2040943" cy="64633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3600">
                <a:solidFill>
                  <a:schemeClr val="bg1"/>
                </a:solidFill>
                <a:latin typeface="+mj-ea"/>
                <a:ea typeface="+mj-ea"/>
              </a:rPr>
              <a:t>PART</a:t>
            </a:r>
            <a:r>
              <a:rPr kumimoji="1" lang="zh-CN" altLang="en-US" sz="3600">
                <a:solidFill>
                  <a:schemeClr val="bg1"/>
                </a:solidFill>
                <a:latin typeface="+mj-ea"/>
                <a:ea typeface="+mj-ea"/>
              </a:rPr>
              <a:t> </a:t>
            </a:r>
            <a:r>
              <a:rPr kumimoji="1" lang="en-US" altLang="zh-CN" sz="3600">
                <a:solidFill>
                  <a:schemeClr val="bg1"/>
                </a:solidFill>
                <a:latin typeface="+mj-ea"/>
                <a:ea typeface="+mj-ea"/>
              </a:rPr>
              <a:t>01</a:t>
            </a:r>
            <a:endParaRPr kumimoji="1" lang="zh-CN" altLang="en-US" sz="3600">
              <a:solidFill>
                <a:schemeClr val="bg1"/>
              </a:solidFill>
              <a:latin typeface="+mj-ea"/>
              <a:ea typeface="+mj-ea"/>
            </a:endParaRPr>
          </a:p>
        </p:txBody>
      </p:sp>
      <p:sp>
        <p:nvSpPr>
          <p:cNvPr id="7" name="矩形 6"/>
          <p:cNvSpPr/>
          <p:nvPr/>
        </p:nvSpPr>
        <p:spPr>
          <a:xfrm>
            <a:off x="6891721" y="4676579"/>
            <a:ext cx="3796600" cy="1368691"/>
          </a:xfrm>
          <a:prstGeom prst="rect">
            <a:avLst/>
          </a:prstGeom>
          <a:blipFill dpi="0" rotWithShape="1">
            <a:blip r:embed="rId3"/>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8" name="文本框 7"/>
          <p:cNvSpPr txBox="1"/>
          <p:nvPr/>
        </p:nvSpPr>
        <p:spPr>
          <a:xfrm>
            <a:off x="3815285" y="3891134"/>
            <a:ext cx="6967213"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en-US" altLang="zh-CN">
                <a:solidFill>
                  <a:schemeClr val="bg1">
                    <a:lumMod val="85000"/>
                  </a:schemeClr>
                </a:solidFill>
                <a:latin typeface="+mj-ea"/>
                <a:ea typeface="+mj-ea"/>
              </a:rPr>
              <a:t>HOW TO KNOW PEOPLE AND MAKE GOOD USE OF THEM</a:t>
            </a:r>
            <a:endParaRPr kumimoji="1" lang="en-US" altLang="zh-CN">
              <a:solidFill>
                <a:schemeClr val="bg1">
                  <a:lumMod val="85000"/>
                </a:schemeClr>
              </a:solidFill>
              <a:latin typeface="+mj-ea"/>
              <a:ea typeface="+mj-ea"/>
            </a:endParaRPr>
          </a:p>
        </p:txBody>
      </p:sp>
      <p:sp>
        <p:nvSpPr>
          <p:cNvPr id="9" name="L 形 8"/>
          <p:cNvSpPr/>
          <p:nvPr/>
        </p:nvSpPr>
        <p:spPr>
          <a:xfrm rot="10800000">
            <a:off x="10505950" y="4558562"/>
            <a:ext cx="283462" cy="283462"/>
          </a:xfrm>
          <a:prstGeom prst="corner">
            <a:avLst>
              <a:gd name="adj1" fmla="val 21201"/>
              <a:gd name="adj2" fmla="val 20370"/>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 name="L 形 9"/>
          <p:cNvSpPr/>
          <p:nvPr/>
        </p:nvSpPr>
        <p:spPr>
          <a:xfrm>
            <a:off x="6790630" y="5859475"/>
            <a:ext cx="283462" cy="283462"/>
          </a:xfrm>
          <a:prstGeom prst="corner">
            <a:avLst>
              <a:gd name="adj1" fmla="val 21201"/>
              <a:gd name="adj2" fmla="val 20370"/>
            </a:avLst>
          </a:prstGeom>
          <a:gradFill>
            <a:gsLst>
              <a:gs pos="0">
                <a:srgbClr val="596D88"/>
              </a:gs>
              <a:gs pos="100000">
                <a:schemeClr val="accent1">
                  <a:lumMod val="50000"/>
                </a:schemeClr>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linds(horizontal)">
                                      <p:cBhvr>
                                        <p:cTn id="10" dur="500"/>
                                        <p:tgtEl>
                                          <p:spTgt spid="4"/>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9" presetClass="entr" presetSubtype="0" dur="50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dissolve">
                                      <p:cBhvr>
                                        <p:cTn id="15" dur="500"/>
                                        <p:tgtEl>
                                          <p:spTgt spid="7"/>
                                        </p:tgtEl>
                                      </p:cBhvr>
                                    </p:animEffect>
                                  </p:childTnLst>
                                </p:cTn>
                              </p:par>
                              <p:par>
                                <p:cTn id="16" presetID="9" presetClass="entr" presetSubtype="0" dur="50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dissolve">
                                      <p:cBhvr>
                                        <p:cTn id="18" dur="500"/>
                                        <p:tgtEl>
                                          <p:spTgt spid="9"/>
                                        </p:tgtEl>
                                      </p:cBhvr>
                                    </p:animEffect>
                                  </p:childTnLst>
                                </p:cTn>
                              </p:par>
                              <p:par>
                                <p:cTn id="19" presetID="9" presetClass="entr" presetSubtype="0" dur="50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dissolve">
                                      <p:cBhvr>
                                        <p:cTn id="21" dur="500"/>
                                        <p:tgtEl>
                                          <p:spTgt spid="10"/>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4" presetClass="entr" presetSubtype="10" dur="50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randombar(horizontal)">
                                      <p:cBhvr>
                                        <p:cTn id="2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 grpId="0"/>
      <p:bldP spid="4" grpId="0"/>
      <p:bldP spid="7" grpId="0"/>
      <p:bldP spid="9" grpId="0"/>
      <p:bldP spid="1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图形"/>
          <p:cNvSpPr txBox="1"/>
          <p:nvPr/>
        </p:nvSpPr>
        <p:spPr>
          <a:xfrm>
            <a:off x="1367155" y="2141854"/>
            <a:ext cx="6146800" cy="5302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latin typeface="+mn-ea"/>
                <a:cs typeface="阿里巴巴普惠体" panose="00020600040101010101" charset="-122"/>
                <a:sym typeface="+mn-ea"/>
              </a:rPr>
              <a:t>身为管理者的你，有没有这样的感受</a:t>
            </a:r>
            <a:r>
              <a:rPr lang="en-US" altLang="zh-CN" sz="2000" b="1">
                <a:solidFill>
                  <a:schemeClr val="tx1">
                    <a:lumMod val="75000"/>
                    <a:lumOff val="25000"/>
                  </a:schemeClr>
                </a:solidFill>
                <a:latin typeface="+mn-ea"/>
                <a:cs typeface="阿里巴巴普惠体" panose="00020600040101010101" charset="-122"/>
                <a:sym typeface="+mn-ea"/>
              </a:rPr>
              <a:t>?</a:t>
            </a:r>
            <a:endParaRPr lang="en-US" altLang="zh-CN" sz="2000" b="1">
              <a:solidFill>
                <a:schemeClr val="tx1">
                  <a:lumMod val="75000"/>
                  <a:lumOff val="25000"/>
                </a:schemeClr>
              </a:solidFill>
              <a:latin typeface="+mn-ea"/>
              <a:cs typeface="阿里巴巴普惠体" panose="00020600040101010101" charset="-122"/>
              <a:sym typeface="+mn-ea"/>
            </a:endParaRPr>
          </a:p>
        </p:txBody>
      </p:sp>
      <p:sp>
        <p:nvSpPr>
          <p:cNvPr id="5" name="图形"/>
          <p:cNvSpPr txBox="1"/>
          <p:nvPr/>
        </p:nvSpPr>
        <p:spPr>
          <a:xfrm>
            <a:off x="1367155" y="2605260"/>
            <a:ext cx="5193665" cy="16779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tx1">
                    <a:lumMod val="75000"/>
                    <a:lumOff val="25000"/>
                  </a:schemeClr>
                </a:solidFill>
                <a:latin typeface="+mn-ea"/>
                <a:cs typeface="阿里巴巴普惠体" panose="00020600040101010101" charset="-122"/>
                <a:sym typeface="+mn-ea"/>
              </a:rPr>
              <a:t>下属没一个能让人省心的，下属技能不过硬，工作不踏实不认真，总有各种各样的问题需要解决。那你有没有想过，也许他们也有优秀的一面，也有擅长的领域，只是你没有发现？作者认为作为管理者，需要做的是要懂得识人、用人，这样才能提升团队的主动能动性，让团队能够自发运转。</a:t>
            </a:r>
            <a:endParaRPr lang="zh-CN" altLang="en-US" sz="1400">
              <a:solidFill>
                <a:schemeClr val="tx1">
                  <a:lumMod val="75000"/>
                  <a:lumOff val="25000"/>
                </a:schemeClr>
              </a:solidFill>
              <a:latin typeface="+mn-ea"/>
              <a:cs typeface="阿里巴巴普惠体" panose="00020600040101010101" charset="-122"/>
              <a:sym typeface="+mn-ea"/>
            </a:endParaRPr>
          </a:p>
        </p:txBody>
      </p:sp>
      <p:sp>
        <p:nvSpPr>
          <p:cNvPr id="6" name="图形"/>
          <p:cNvSpPr txBox="1"/>
          <p:nvPr>
            <p:custDataLst>
              <p:tags r:id="rId3"/>
            </p:custDataLst>
          </p:nvPr>
        </p:nvSpPr>
        <p:spPr>
          <a:xfrm>
            <a:off x="1367155" y="4804064"/>
            <a:ext cx="4170680" cy="5302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latin typeface="+mn-ea"/>
                <a:cs typeface="阿里巴巴普惠体" panose="00020600040101010101" charset="-122"/>
                <a:sym typeface="+mn-ea"/>
              </a:rPr>
              <a:t>那么我们应该如何做呢？</a:t>
            </a:r>
            <a:endParaRPr lang="zh-CN" altLang="en-US" sz="2000" b="1">
              <a:solidFill>
                <a:schemeClr val="tx1">
                  <a:lumMod val="75000"/>
                  <a:lumOff val="25000"/>
                </a:schemeClr>
              </a:solidFill>
              <a:latin typeface="+mn-ea"/>
              <a:cs typeface="阿里巴巴普惠体" panose="00020600040101010101" charset="-122"/>
              <a:sym typeface="+mn-ea"/>
            </a:endParaRPr>
          </a:p>
        </p:txBody>
      </p:sp>
      <p:sp>
        <p:nvSpPr>
          <p:cNvPr id="7" name="图形"/>
          <p:cNvSpPr txBox="1"/>
          <p:nvPr/>
        </p:nvSpPr>
        <p:spPr>
          <a:xfrm>
            <a:off x="1367155" y="5213920"/>
            <a:ext cx="6361430" cy="3605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tx1">
                    <a:lumMod val="75000"/>
                    <a:lumOff val="25000"/>
                  </a:schemeClr>
                </a:solidFill>
                <a:latin typeface="+mn-ea"/>
                <a:cs typeface="阿里巴巴普惠体" panose="00020600040101010101" charset="-122"/>
                <a:sym typeface="+mn-ea"/>
              </a:rPr>
              <a:t>介绍了知人善任的4个方面，我们分别来说说。</a:t>
            </a:r>
            <a:endParaRPr lang="zh-CN" altLang="en-US" sz="1400">
              <a:solidFill>
                <a:schemeClr val="tx1">
                  <a:lumMod val="75000"/>
                  <a:lumOff val="25000"/>
                </a:schemeClr>
              </a:solidFill>
              <a:latin typeface="+mn-ea"/>
              <a:cs typeface="阿里巴巴普惠体" panose="00020600040101010101" charset="-122"/>
              <a:sym typeface="+mn-ea"/>
            </a:endParaRPr>
          </a:p>
        </p:txBody>
      </p:sp>
      <p:cxnSp>
        <p:nvCxnSpPr>
          <p:cNvPr id="8" name="直接连接符 5"/>
          <p:cNvCxnSpPr/>
          <p:nvPr/>
        </p:nvCxnSpPr>
        <p:spPr>
          <a:xfrm flipH="1">
            <a:off x="1272540" y="2141854"/>
            <a:ext cx="0" cy="463406"/>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9" name="直接连接符 7"/>
          <p:cNvCxnSpPr/>
          <p:nvPr/>
        </p:nvCxnSpPr>
        <p:spPr>
          <a:xfrm flipH="1">
            <a:off x="1280160" y="4787870"/>
            <a:ext cx="0" cy="463406"/>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10" name="文本框 9"/>
          <p:cNvSpPr txBox="1"/>
          <p:nvPr/>
        </p:nvSpPr>
        <p:spPr>
          <a:xfrm>
            <a:off x="512446" y="2114578"/>
            <a:ext cx="66548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tx1">
                    <a:lumMod val="75000"/>
                    <a:lumOff val="25000"/>
                  </a:schemeClr>
                </a:solidFill>
                <a:latin typeface="+mn-ea"/>
              </a:rPr>
              <a:t>01</a:t>
            </a:r>
            <a:endParaRPr lang="zh-CN" altLang="en-US" sz="3200" b="1">
              <a:solidFill>
                <a:schemeClr val="tx1">
                  <a:lumMod val="75000"/>
                  <a:lumOff val="25000"/>
                </a:schemeClr>
              </a:solidFill>
              <a:latin typeface="+mn-ea"/>
            </a:endParaRPr>
          </a:p>
        </p:txBody>
      </p:sp>
      <p:sp>
        <p:nvSpPr>
          <p:cNvPr id="11" name="文本框 10"/>
          <p:cNvSpPr txBox="1"/>
          <p:nvPr/>
        </p:nvSpPr>
        <p:spPr>
          <a:xfrm>
            <a:off x="547372" y="4727185"/>
            <a:ext cx="66548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chemeClr val="tx1">
                    <a:lumMod val="75000"/>
                    <a:lumOff val="25000"/>
                  </a:schemeClr>
                </a:solidFill>
                <a:latin typeface="+mn-ea"/>
              </a:rPr>
              <a:t>02</a:t>
            </a:r>
            <a:endParaRPr lang="zh-CN" altLang="en-US" sz="3200" b="1">
              <a:solidFill>
                <a:schemeClr val="tx1">
                  <a:lumMod val="75000"/>
                  <a:lumOff val="25000"/>
                </a:schemeClr>
              </a:solidFill>
              <a:latin typeface="+mn-ea"/>
            </a:endParaRPr>
          </a:p>
        </p:txBody>
      </p:sp>
      <p:sp>
        <p:nvSpPr>
          <p:cNvPr id="12" name="矩形 11"/>
          <p:cNvSpPr/>
          <p:nvPr/>
        </p:nvSpPr>
        <p:spPr>
          <a:xfrm>
            <a:off x="7003701" y="2275666"/>
            <a:ext cx="4371033" cy="3170541"/>
          </a:xfrm>
          <a:prstGeom prst="rect">
            <a:avLst/>
          </a:prstGeom>
          <a:blipFill>
            <a:blip r:embed="rId4"/>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图形"/>
          <p:cNvSpPr txBox="1"/>
          <p:nvPr/>
        </p:nvSpPr>
        <p:spPr>
          <a:xfrm>
            <a:off x="898319" y="3920236"/>
            <a:ext cx="145669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75000"/>
                    <a:lumOff val="25000"/>
                  </a:schemeClr>
                </a:solidFill>
                <a:latin typeface="+mj-ea"/>
                <a:ea typeface="+mj-ea"/>
                <a:cs typeface="阿里巴巴普惠体" panose="00020600040101010101" charset="-122"/>
                <a:sym typeface="+mn-ea"/>
              </a:rPr>
              <a:t>主动问候</a:t>
            </a:r>
            <a:endParaRPr lang="zh-CN" altLang="en-US" sz="2400">
              <a:solidFill>
                <a:schemeClr val="tx1">
                  <a:lumMod val="75000"/>
                  <a:lumOff val="25000"/>
                </a:schemeClr>
              </a:solidFill>
              <a:latin typeface="+mj-ea"/>
              <a:ea typeface="+mj-ea"/>
              <a:cs typeface="阿里巴巴普惠体" panose="00020600040101010101" charset="-122"/>
              <a:sym typeface="+mn-ea"/>
            </a:endParaRPr>
          </a:p>
        </p:txBody>
      </p:sp>
      <p:sp>
        <p:nvSpPr>
          <p:cNvPr id="5" name="图形"/>
          <p:cNvSpPr txBox="1"/>
          <p:nvPr/>
        </p:nvSpPr>
        <p:spPr>
          <a:xfrm>
            <a:off x="891503" y="4374776"/>
            <a:ext cx="5028873" cy="133004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tx1">
                    <a:lumMod val="95000"/>
                    <a:lumOff val="5000"/>
                  </a:schemeClr>
                </a:solidFill>
                <a:latin typeface="+mn-ea"/>
                <a:cs typeface="阿里巴巴普惠体" panose="00020600040101010101" charset="-122"/>
                <a:sym typeface="+mn-ea"/>
              </a:rPr>
              <a:t>主动问候的目的是让下属感受到他们是被尊重的，比如碰到下属，你可以用点头、微笑来和下属打招呼，比如说小王，早上好啊！今天过得怎么样？这样简单的问候可以增加上下级之间的信任，因为下属是渴望被重视的。</a:t>
            </a:r>
            <a:endParaRPr lang="zh-CN" altLang="en-US" sz="1400">
              <a:solidFill>
                <a:schemeClr val="tx1">
                  <a:lumMod val="95000"/>
                  <a:lumOff val="5000"/>
                </a:schemeClr>
              </a:solidFill>
              <a:latin typeface="+mn-ea"/>
              <a:cs typeface="阿里巴巴普惠体" panose="00020600040101010101" charset="-122"/>
              <a:sym typeface="+mn-ea"/>
            </a:endParaRPr>
          </a:p>
        </p:txBody>
      </p:sp>
      <p:sp>
        <p:nvSpPr>
          <p:cNvPr id="6" name="图形"/>
          <p:cNvSpPr txBox="1"/>
          <p:nvPr>
            <p:custDataLst>
              <p:tags r:id="rId3"/>
            </p:custDataLst>
          </p:nvPr>
        </p:nvSpPr>
        <p:spPr>
          <a:xfrm>
            <a:off x="6728610" y="3920236"/>
            <a:ext cx="145669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chemeClr val="tx1">
                    <a:lumMod val="75000"/>
                    <a:lumOff val="25000"/>
                  </a:schemeClr>
                </a:solidFill>
                <a:latin typeface="+mj-ea"/>
                <a:ea typeface="+mj-ea"/>
                <a:cs typeface="阿里巴巴普惠体" panose="00020600040101010101" charset="-122"/>
                <a:sym typeface="+mn-ea"/>
              </a:rPr>
              <a:t>关怀下属</a:t>
            </a:r>
            <a:endParaRPr lang="zh-CN" altLang="en-US" sz="2400">
              <a:solidFill>
                <a:schemeClr val="tx1">
                  <a:lumMod val="75000"/>
                  <a:lumOff val="25000"/>
                </a:schemeClr>
              </a:solidFill>
              <a:latin typeface="+mj-ea"/>
              <a:ea typeface="+mj-ea"/>
              <a:cs typeface="阿里巴巴普惠体" panose="00020600040101010101" charset="-122"/>
              <a:sym typeface="+mn-ea"/>
            </a:endParaRPr>
          </a:p>
        </p:txBody>
      </p:sp>
      <p:sp>
        <p:nvSpPr>
          <p:cNvPr id="7" name="图形"/>
          <p:cNvSpPr txBox="1"/>
          <p:nvPr>
            <p:custDataLst>
              <p:tags r:id="rId4"/>
            </p:custDataLst>
          </p:nvPr>
        </p:nvSpPr>
        <p:spPr>
          <a:xfrm>
            <a:off x="6727975" y="4371721"/>
            <a:ext cx="5028873" cy="1330044"/>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tx1">
                    <a:lumMod val="95000"/>
                    <a:lumOff val="5000"/>
                  </a:schemeClr>
                </a:solidFill>
                <a:latin typeface="+mn-ea"/>
                <a:cs typeface="阿里巴巴普惠体" panose="00020600040101010101" charset="-122"/>
                <a:sym typeface="+mn-ea"/>
              </a:rPr>
              <a:t>分为3步：嘘寒问暖、传达善意和主动帮助。其中包括5个维度，衣、食、住、行、工。比如你可以多关心关心下属生活上的困难，家里有没有什么需要帮助的。再比如，明天降温了，提醒下属多穿衣服，问问下属住房环境怎么样啊等等。</a:t>
            </a:r>
            <a:endParaRPr lang="zh-CN" altLang="en-US" sz="1400">
              <a:solidFill>
                <a:schemeClr val="tx1">
                  <a:lumMod val="95000"/>
                  <a:lumOff val="5000"/>
                </a:schemeClr>
              </a:solidFill>
              <a:latin typeface="+mn-ea"/>
              <a:cs typeface="阿里巴巴普惠体" panose="00020600040101010101" charset="-122"/>
              <a:sym typeface="+mn-ea"/>
            </a:endParaRPr>
          </a:p>
        </p:txBody>
      </p:sp>
      <p:sp>
        <p:nvSpPr>
          <p:cNvPr id="8" name="文本框 7"/>
          <p:cNvSpPr txBox="1"/>
          <p:nvPr/>
        </p:nvSpPr>
        <p:spPr>
          <a:xfrm>
            <a:off x="476796" y="1696790"/>
            <a:ext cx="4545464"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tx1">
                    <a:lumMod val="75000"/>
                    <a:lumOff val="25000"/>
                  </a:schemeClr>
                </a:solidFill>
                <a:latin typeface="+mj-ea"/>
                <a:ea typeface="+mj-ea"/>
                <a:cs typeface="阿里巴巴普惠体" panose="00020600040101010101" charset="-122"/>
                <a:sym typeface="+mn-ea"/>
              </a:rPr>
              <a:t>从构建和谐的团队氛围说起</a:t>
            </a:r>
            <a:endParaRPr lang="zh-CN" altLang="en-US" sz="2400">
              <a:solidFill>
                <a:schemeClr val="tx1">
                  <a:lumMod val="75000"/>
                  <a:lumOff val="25000"/>
                </a:schemeClr>
              </a:solidFill>
              <a:latin typeface="+mj-ea"/>
              <a:ea typeface="+mj-ea"/>
              <a:cs typeface="阿里巴巴普惠体" panose="00020600040101010101" charset="-122"/>
              <a:sym typeface="+mn-ea"/>
            </a:endParaRPr>
          </a:p>
        </p:txBody>
      </p:sp>
      <p:sp>
        <p:nvSpPr>
          <p:cNvPr id="9" name="图形"/>
          <p:cNvSpPr txBox="1"/>
          <p:nvPr/>
        </p:nvSpPr>
        <p:spPr>
          <a:xfrm>
            <a:off x="891503" y="2397371"/>
            <a:ext cx="5960294" cy="10316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要想构建和谐的团队氛围，那么身为管理者不能给下属一种高高在上，唯我独尊的感觉，而是要关心下属。如果你总是高高在上，那么给员工的感觉就是你不好接近，对你近而远之。那么，我们应该如何关心下属呢？</a:t>
            </a:r>
            <a:endParaRPr lang="zh-CN" altLang="en-US" sz="1400">
              <a:latin typeface="+mn-ea"/>
              <a:cs typeface="阿里巴巴普惠体" panose="00020600040101010101" charset="-122"/>
              <a:sym typeface="+mn-ea"/>
            </a:endParaRPr>
          </a:p>
        </p:txBody>
      </p:sp>
      <p:cxnSp>
        <p:nvCxnSpPr>
          <p:cNvPr id="10" name="直接连接符 36"/>
          <p:cNvCxnSpPr/>
          <p:nvPr/>
        </p:nvCxnSpPr>
        <p:spPr>
          <a:xfrm flipH="1">
            <a:off x="6216782" y="3818241"/>
            <a:ext cx="0" cy="223266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11" name="矩形 10"/>
          <p:cNvSpPr/>
          <p:nvPr/>
        </p:nvSpPr>
        <p:spPr>
          <a:xfrm>
            <a:off x="7124281" y="1617785"/>
            <a:ext cx="3969099" cy="1811215"/>
          </a:xfrm>
          <a:prstGeom prst="rect">
            <a:avLst/>
          </a:prstGeom>
          <a:blipFill>
            <a:blip r:embed="rId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图形"/>
          <p:cNvSpPr txBox="1"/>
          <p:nvPr>
            <p:custDataLst>
              <p:tags r:id="rId3"/>
            </p:custDataLst>
          </p:nvPr>
        </p:nvSpPr>
        <p:spPr>
          <a:xfrm>
            <a:off x="998466" y="2412105"/>
            <a:ext cx="5398769" cy="116576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latin typeface="+mn-ea"/>
                <a:cs typeface="阿里巴巴普惠体" panose="00020600040101010101" charset="-122"/>
                <a:sym typeface="+mn-ea"/>
              </a:rPr>
              <a:t>想做成事情就要借用他人（团队）的力量，要运用他人（团队）的力量就必须先了解他人。要了解团队成员，管理者就要具备基本的“识人”本领。</a:t>
            </a:r>
            <a:endParaRPr lang="zh-CN" altLang="en-US" sz="1600">
              <a:latin typeface="+mn-ea"/>
              <a:cs typeface="阿里巴巴普惠体" panose="00020600040101010101" charset="-122"/>
              <a:sym typeface="+mn-ea"/>
            </a:endParaRPr>
          </a:p>
        </p:txBody>
      </p:sp>
      <p:sp>
        <p:nvSpPr>
          <p:cNvPr id="5" name="图形"/>
          <p:cNvSpPr txBox="1"/>
          <p:nvPr/>
        </p:nvSpPr>
        <p:spPr>
          <a:xfrm>
            <a:off x="998466" y="3998451"/>
            <a:ext cx="4314825" cy="2030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那么如何充分地了解下属呢？彼此交心，团队管理者平时就要多了解下属，和下属定期交谈，不仅要了解下属的工作情况，更重要的是要了解下属除工作之外的生活、家庭、健康、学习等各种非工作情况。比如有什么兴趣爱好？生活上有没有困难？父母多大年纪了？孩子几岁了？等等。</a:t>
            </a:r>
            <a:endParaRPr lang="zh-CN" altLang="en-US" sz="1400">
              <a:latin typeface="+mn-ea"/>
              <a:cs typeface="阿里巴巴普惠体" panose="00020600040101010101" charset="-122"/>
              <a:sym typeface="+mn-ea"/>
            </a:endParaRPr>
          </a:p>
        </p:txBody>
      </p:sp>
      <p:sp>
        <p:nvSpPr>
          <p:cNvPr id="6" name="图形"/>
          <p:cNvSpPr txBox="1"/>
          <p:nvPr>
            <p:custDataLst>
              <p:tags r:id="rId4"/>
            </p:custDataLst>
          </p:nvPr>
        </p:nvSpPr>
        <p:spPr>
          <a:xfrm>
            <a:off x="6278457" y="4003767"/>
            <a:ext cx="5028234" cy="20011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书中有一个案例：小王最近总是心不在焉，经理问小王说：小王，看你最近愁眉苦脸的，有什么心事吗？小王欲言又止，不知道该不该说。这个时候经理说：跟我有什么不可以说的？这个时候小王看出经理是真心实意想要帮助他，他就把真实想法告诉了经理，说他妈妈生病了，需要人照顾。于是经理为了他更好的照顾妈妈，放他几天假，让他陪陪妈妈。</a:t>
            </a:r>
            <a:endParaRPr lang="zh-CN" altLang="en-US" sz="1400">
              <a:latin typeface="+mn-ea"/>
              <a:cs typeface="阿里巴巴普惠体" panose="00020600040101010101" charset="-122"/>
              <a:sym typeface="+mn-ea"/>
            </a:endParaRPr>
          </a:p>
        </p:txBody>
      </p:sp>
      <p:sp>
        <p:nvSpPr>
          <p:cNvPr id="7" name="文本框 6"/>
          <p:cNvSpPr txBox="1"/>
          <p:nvPr/>
        </p:nvSpPr>
        <p:spPr>
          <a:xfrm>
            <a:off x="891503" y="1809888"/>
            <a:ext cx="1698462"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tx1">
                    <a:lumMod val="75000"/>
                    <a:lumOff val="25000"/>
                  </a:schemeClr>
                </a:solidFill>
                <a:latin typeface="+mj-ea"/>
                <a:ea typeface="+mj-ea"/>
                <a:cs typeface="阿里巴巴普惠体" panose="00020600040101010101" charset="-122"/>
              </a:rPr>
              <a:t>识人本领</a:t>
            </a:r>
            <a:endParaRPr lang="zh-CN" altLang="en-US" sz="2400">
              <a:solidFill>
                <a:schemeClr val="tx1">
                  <a:lumMod val="75000"/>
                  <a:lumOff val="25000"/>
                </a:schemeClr>
              </a:solidFill>
              <a:latin typeface="+mj-ea"/>
              <a:ea typeface="+mj-ea"/>
              <a:cs typeface="阿里巴巴普惠体" panose="00020600040101010101" charset="-122"/>
            </a:endParaRPr>
          </a:p>
        </p:txBody>
      </p:sp>
      <p:cxnSp>
        <p:nvCxnSpPr>
          <p:cNvPr id="8" name="直接连接符 15"/>
          <p:cNvCxnSpPr/>
          <p:nvPr/>
        </p:nvCxnSpPr>
        <p:spPr>
          <a:xfrm flipH="1">
            <a:off x="5680480" y="3998451"/>
            <a:ext cx="0" cy="223266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9" name="矩形 8"/>
          <p:cNvSpPr/>
          <p:nvPr/>
        </p:nvSpPr>
        <p:spPr>
          <a:xfrm>
            <a:off x="6682154" y="1716765"/>
            <a:ext cx="4079631" cy="2001125"/>
          </a:xfrm>
          <a:prstGeom prst="rect">
            <a:avLst/>
          </a:prstGeom>
          <a:blipFill>
            <a:blip r:embed="rId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9" name="图形"/>
          <p:cNvSpPr txBox="1"/>
          <p:nvPr/>
        </p:nvSpPr>
        <p:spPr>
          <a:xfrm>
            <a:off x="1161344" y="2060647"/>
            <a:ext cx="4934656" cy="10316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这就是通过全方位地了解下属，帮助下属，以加深团队中上下级之间的了解，增强团队友谊，强化下属对上级的信任感以及下属对团队的归属感。</a:t>
            </a:r>
            <a:endParaRPr lang="zh-CN" altLang="en-US" sz="1400">
              <a:latin typeface="+mn-ea"/>
              <a:cs typeface="阿里巴巴普惠体" panose="00020600040101010101" charset="-122"/>
              <a:sym typeface="+mn-ea"/>
            </a:endParaRPr>
          </a:p>
        </p:txBody>
      </p:sp>
      <p:sp>
        <p:nvSpPr>
          <p:cNvPr id="10" name="图形"/>
          <p:cNvSpPr txBox="1"/>
          <p:nvPr>
            <p:custDataLst>
              <p:tags r:id="rId3"/>
            </p:custDataLst>
          </p:nvPr>
        </p:nvSpPr>
        <p:spPr>
          <a:xfrm>
            <a:off x="1161344" y="3573596"/>
            <a:ext cx="4934656" cy="10316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那么我们应该如何发现和运用下属的优点呢？如果人们充满爱心来看待这个世界，这个世界到处都充满善良；如果人们总是以警惕的心来看待这个世界，这个世界就到处都是邪恶。</a:t>
            </a:r>
            <a:endParaRPr lang="zh-CN" altLang="en-US" sz="1400">
              <a:latin typeface="+mn-ea"/>
              <a:cs typeface="阿里巴巴普惠体" panose="00020600040101010101" charset="-122"/>
              <a:sym typeface="+mn-ea"/>
            </a:endParaRPr>
          </a:p>
        </p:txBody>
      </p:sp>
      <p:sp>
        <p:nvSpPr>
          <p:cNvPr id="11" name="图形"/>
          <p:cNvSpPr txBox="1"/>
          <p:nvPr>
            <p:custDataLst>
              <p:tags r:id="rId4"/>
            </p:custDataLst>
          </p:nvPr>
        </p:nvSpPr>
        <p:spPr>
          <a:xfrm>
            <a:off x="1161344" y="5013838"/>
            <a:ext cx="4934656" cy="10316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看待下属也是同样的道理，如果团队管理者注意寻找下属的优点，每个下属都是可用之人；如果只盯着下属的缺点，那么可能没有一个下属是可用的。</a:t>
            </a:r>
            <a:endParaRPr lang="zh-CN" altLang="en-US" sz="1400">
              <a:latin typeface="+mn-ea"/>
              <a:cs typeface="阿里巴巴普惠体" panose="00020600040101010101" charset="-122"/>
              <a:sym typeface="+mn-ea"/>
            </a:endParaRPr>
          </a:p>
        </p:txBody>
      </p:sp>
      <p:cxnSp>
        <p:nvCxnSpPr>
          <p:cNvPr id="12" name="直接连接符 2"/>
          <p:cNvCxnSpPr/>
          <p:nvPr/>
        </p:nvCxnSpPr>
        <p:spPr>
          <a:xfrm flipV="1">
            <a:off x="1225655" y="3370809"/>
            <a:ext cx="4612657" cy="7697"/>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13" name="直接连接符 4"/>
          <p:cNvCxnSpPr/>
          <p:nvPr/>
        </p:nvCxnSpPr>
        <p:spPr>
          <a:xfrm flipV="1">
            <a:off x="1225656" y="4883758"/>
            <a:ext cx="4612657" cy="7697"/>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14" name="椭圆 13"/>
          <p:cNvSpPr/>
          <p:nvPr/>
        </p:nvSpPr>
        <p:spPr>
          <a:xfrm>
            <a:off x="6951025" y="1965836"/>
            <a:ext cx="4079631" cy="4079631"/>
          </a:xfrm>
          <a:prstGeom prst="ellipse">
            <a:avLst/>
          </a:prstGeom>
          <a:blipFill dpi="0" rotWithShape="1">
            <a:blip r:embed="rId5"/>
            <a:stretch>
              <a:fillRect/>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文本框 2"/>
          <p:cNvSpPr txBox="1"/>
          <p:nvPr/>
        </p:nvSpPr>
        <p:spPr>
          <a:xfrm>
            <a:off x="8904085" y="1676126"/>
            <a:ext cx="1830705"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lumMod val="50000"/>
                  </a:schemeClr>
                </a:solidFill>
                <a:latin typeface="+mn-ea"/>
                <a:ea typeface="+mn-ea"/>
                <a:sym typeface="+mn-ea"/>
              </a:rPr>
              <a:t>03</a:t>
            </a:r>
            <a:endParaRPr lang="zh-CN" altLang="en-US" sz="9600">
              <a:solidFill>
                <a:schemeClr val="bg1">
                  <a:lumMod val="50000"/>
                </a:schemeClr>
              </a:solidFill>
            </a:endParaRPr>
          </a:p>
        </p:txBody>
      </p:sp>
      <p:sp>
        <p:nvSpPr>
          <p:cNvPr id="5" name="文本框 4"/>
          <p:cNvSpPr txBox="1"/>
          <p:nvPr/>
        </p:nvSpPr>
        <p:spPr>
          <a:xfrm>
            <a:off x="5337221" y="1676126"/>
            <a:ext cx="1830705"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lumMod val="50000"/>
                  </a:schemeClr>
                </a:solidFill>
                <a:latin typeface="+mn-ea"/>
                <a:ea typeface="+mn-ea"/>
                <a:sym typeface="+mn-ea"/>
              </a:rPr>
              <a:t>02</a:t>
            </a:r>
            <a:endParaRPr lang="zh-CN" altLang="en-US" sz="9600">
              <a:solidFill>
                <a:schemeClr val="bg1">
                  <a:lumMod val="50000"/>
                </a:schemeClr>
              </a:solidFill>
            </a:endParaRPr>
          </a:p>
        </p:txBody>
      </p:sp>
      <p:sp>
        <p:nvSpPr>
          <p:cNvPr id="6" name="文本框 5"/>
          <p:cNvSpPr txBox="1"/>
          <p:nvPr/>
        </p:nvSpPr>
        <p:spPr>
          <a:xfrm>
            <a:off x="1771318" y="1676126"/>
            <a:ext cx="1830705"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9600">
                <a:solidFill>
                  <a:schemeClr val="bg1">
                    <a:lumMod val="50000"/>
                  </a:schemeClr>
                </a:solidFill>
                <a:latin typeface="+mn-ea"/>
                <a:ea typeface="+mn-ea"/>
                <a:sym typeface="+mn-ea"/>
              </a:rPr>
              <a:t>01</a:t>
            </a:r>
            <a:endParaRPr lang="zh-CN" altLang="en-US" sz="9600">
              <a:solidFill>
                <a:schemeClr val="bg1">
                  <a:lumMod val="50000"/>
                </a:schemeClr>
              </a:solidFill>
            </a:endParaRPr>
          </a:p>
        </p:txBody>
      </p:sp>
      <p:sp>
        <p:nvSpPr>
          <p:cNvPr id="7" name="矩形: 圆角 18"/>
          <p:cNvSpPr/>
          <p:nvPr/>
        </p:nvSpPr>
        <p:spPr>
          <a:xfrm>
            <a:off x="8120931" y="2566162"/>
            <a:ext cx="3285832" cy="3193635"/>
          </a:xfrm>
          <a:prstGeom prst="roundRect">
            <a:avLst>
              <a:gd name="adj" fmla="val 3123"/>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矩形: 圆角 17"/>
          <p:cNvSpPr/>
          <p:nvPr/>
        </p:nvSpPr>
        <p:spPr>
          <a:xfrm>
            <a:off x="4512361" y="2566162"/>
            <a:ext cx="3285832" cy="3193635"/>
          </a:xfrm>
          <a:prstGeom prst="roundRect">
            <a:avLst>
              <a:gd name="adj" fmla="val 4207"/>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矩形: 圆角 14"/>
          <p:cNvSpPr/>
          <p:nvPr/>
        </p:nvSpPr>
        <p:spPr>
          <a:xfrm>
            <a:off x="903791" y="2566163"/>
            <a:ext cx="3285832" cy="3193635"/>
          </a:xfrm>
          <a:prstGeom prst="roundRect">
            <a:avLst>
              <a:gd name="adj" fmla="val 3935"/>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图形"/>
          <p:cNvSpPr txBox="1"/>
          <p:nvPr/>
        </p:nvSpPr>
        <p:spPr>
          <a:xfrm>
            <a:off x="1169369" y="2974155"/>
            <a:ext cx="2914695" cy="135479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拿出纸和笔总结下属的N个优点，并从1到N排出优先级。这一步可以运用发散思维，尽可能多地列出该下属的优点。</a:t>
            </a:r>
            <a:endParaRPr lang="zh-CN" altLang="en-US" sz="1400">
              <a:latin typeface="+mn-ea"/>
              <a:cs typeface="阿里巴巴普惠体" panose="00020600040101010101" charset="-122"/>
              <a:sym typeface="+mn-ea"/>
            </a:endParaRPr>
          </a:p>
        </p:txBody>
      </p:sp>
      <p:sp>
        <p:nvSpPr>
          <p:cNvPr id="11" name="图形"/>
          <p:cNvSpPr txBox="1"/>
          <p:nvPr>
            <p:custDataLst>
              <p:tags r:id="rId3"/>
            </p:custDataLst>
          </p:nvPr>
        </p:nvSpPr>
        <p:spPr>
          <a:xfrm>
            <a:off x="4776259" y="2974155"/>
            <a:ext cx="2914695" cy="20011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针对不同优点，分别思考总结出这些优点具体的行为表现。这一步要做到聚焦，是第一步总结优点的佐证。如果在这一步发现第一步的某个优点没有具体行为佐证，应当将其删掉。</a:t>
            </a:r>
            <a:endParaRPr lang="zh-CN" altLang="en-US" sz="1400">
              <a:latin typeface="+mn-ea"/>
              <a:cs typeface="阿里巴巴普惠体" panose="00020600040101010101" charset="-122"/>
              <a:sym typeface="+mn-ea"/>
            </a:endParaRPr>
          </a:p>
        </p:txBody>
      </p:sp>
      <p:sp>
        <p:nvSpPr>
          <p:cNvPr id="12" name="图形"/>
          <p:cNvSpPr txBox="1"/>
          <p:nvPr>
            <p:custDataLst>
              <p:tags r:id="rId4"/>
            </p:custDataLst>
          </p:nvPr>
        </p:nvSpPr>
        <p:spPr>
          <a:xfrm>
            <a:off x="8362091" y="2974154"/>
            <a:ext cx="2914695" cy="20011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针对该下属不同的优点，总结其可能会给团队或工作带来的帮助。思考下属的优点除了有利于当前负责的工作内容之外，还可以应用于哪些工作，以及哪些下属之间可以形成优势互补。</a:t>
            </a:r>
            <a:endParaRPr lang="zh-CN" altLang="en-US" sz="1400">
              <a:latin typeface="+mn-ea"/>
              <a:cs typeface="阿里巴巴普惠体" panose="00020600040101010101" charset="-122"/>
              <a:sym typeface="+mn-ea"/>
            </a:endParaRPr>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文本框 2"/>
          <p:cNvSpPr txBox="1"/>
          <p:nvPr/>
        </p:nvSpPr>
        <p:spPr>
          <a:xfrm>
            <a:off x="1580256" y="1936529"/>
            <a:ext cx="4161440" cy="79643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mn-ea"/>
                <a:cs typeface="阿里巴巴普惠体" panose="00020600040101010101" charset="-122"/>
                <a:sym typeface="+mn-ea"/>
              </a:rPr>
              <a:t>作者认为根据人的不同特性，把他们安排到不同的岗位上，才能够达到人尽其才的效果。</a:t>
            </a:r>
            <a:endParaRPr lang="en-US" altLang="zh-CN" sz="1600">
              <a:solidFill>
                <a:schemeClr val="tx1">
                  <a:lumMod val="75000"/>
                  <a:lumOff val="25000"/>
                </a:schemeClr>
              </a:solidFill>
              <a:latin typeface="+mn-ea"/>
              <a:cs typeface="阿里巴巴普惠体" panose="00020600040101010101" charset="-122"/>
              <a:sym typeface="+mn-ea"/>
            </a:endParaRPr>
          </a:p>
        </p:txBody>
      </p:sp>
      <p:sp>
        <p:nvSpPr>
          <p:cNvPr id="5" name="文本框 4"/>
          <p:cNvSpPr txBox="1"/>
          <p:nvPr/>
        </p:nvSpPr>
        <p:spPr>
          <a:xfrm>
            <a:off x="6548657" y="2892080"/>
            <a:ext cx="259842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latin typeface="+mj-ea"/>
                <a:ea typeface="+mj-ea"/>
                <a:cs typeface="阿里巴巴普惠体" panose="00020600040101010101" charset="-122"/>
                <a:sym typeface="+mn-ea"/>
              </a:rPr>
              <a:t>马斯洛需求层次理论</a:t>
            </a:r>
            <a:endParaRPr lang="zh-CN" altLang="en-US" sz="2000" b="1">
              <a:solidFill>
                <a:schemeClr val="tx1">
                  <a:lumMod val="75000"/>
                  <a:lumOff val="25000"/>
                </a:schemeClr>
              </a:solidFill>
              <a:latin typeface="+mj-ea"/>
              <a:ea typeface="+mj-ea"/>
            </a:endParaRPr>
          </a:p>
        </p:txBody>
      </p:sp>
      <p:sp>
        <p:nvSpPr>
          <p:cNvPr id="6" name="文本框 5"/>
          <p:cNvSpPr txBox="1"/>
          <p:nvPr/>
        </p:nvSpPr>
        <p:spPr>
          <a:xfrm>
            <a:off x="6548657" y="1584445"/>
            <a:ext cx="4989195" cy="11485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b="1">
                <a:solidFill>
                  <a:schemeClr val="tx1">
                    <a:lumMod val="75000"/>
                    <a:lumOff val="25000"/>
                  </a:schemeClr>
                </a:solidFill>
                <a:latin typeface="+mj-ea"/>
                <a:ea typeface="+mj-ea"/>
                <a:cs typeface="阿里巴巴普惠体" panose="00020600040101010101" charset="-122"/>
                <a:sym typeface="+mn-ea"/>
              </a:rPr>
              <a:t>美国的心理学家亚伯拉罕•马斯洛在1943年提出的</a:t>
            </a:r>
            <a:endParaRPr lang="zh-CN" altLang="en-US" sz="2400" b="1">
              <a:solidFill>
                <a:schemeClr val="tx1">
                  <a:lumMod val="75000"/>
                  <a:lumOff val="25000"/>
                </a:schemeClr>
              </a:solidFill>
              <a:latin typeface="+mj-ea"/>
              <a:ea typeface="+mj-ea"/>
            </a:endParaRPr>
          </a:p>
        </p:txBody>
      </p:sp>
      <p:sp>
        <p:nvSpPr>
          <p:cNvPr id="7" name="文本框 6"/>
          <p:cNvSpPr txBox="1"/>
          <p:nvPr/>
        </p:nvSpPr>
        <p:spPr>
          <a:xfrm>
            <a:off x="6278329" y="3917451"/>
            <a:ext cx="3287076" cy="21309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生理需求</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安全需求</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情感和归属需求</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尊重需求</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自我实现需求</a:t>
            </a:r>
            <a:endParaRPr lang="zh-CN" altLang="en-US">
              <a:solidFill>
                <a:schemeClr val="tx1">
                  <a:lumMod val="75000"/>
                  <a:lumOff val="25000"/>
                </a:schemeClr>
              </a:solidFill>
              <a:latin typeface="+mn-ea"/>
            </a:endParaRPr>
          </a:p>
        </p:txBody>
      </p:sp>
      <p:sp>
        <p:nvSpPr>
          <p:cNvPr id="8" name="文本框 7"/>
          <p:cNvSpPr txBox="1"/>
          <p:nvPr/>
        </p:nvSpPr>
        <p:spPr>
          <a:xfrm>
            <a:off x="9129040" y="3907677"/>
            <a:ext cx="2160270" cy="21309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唐僧型人才</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孙悟空型人才</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猪八戒型人才</a:t>
            </a:r>
            <a:endParaRPr lang="en-US" altLang="zh-CN" sz="1800">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sz="1800">
                <a:solidFill>
                  <a:schemeClr val="tx1">
                    <a:lumMod val="75000"/>
                    <a:lumOff val="25000"/>
                  </a:schemeClr>
                </a:solidFill>
                <a:latin typeface="+mn-ea"/>
                <a:cs typeface="阿里巴巴普惠体" panose="00020600040101010101" charset="-122"/>
                <a:sym typeface="+mn-ea"/>
              </a:rPr>
              <a:t>沙和尚型人才</a:t>
            </a:r>
            <a:endParaRPr lang="en-US" altLang="zh-CN">
              <a:solidFill>
                <a:schemeClr val="tx1">
                  <a:lumMod val="75000"/>
                  <a:lumOff val="25000"/>
                </a:schemeClr>
              </a:solidFill>
              <a:latin typeface="+mn-ea"/>
              <a:cs typeface="阿里巴巴普惠体" panose="00020600040101010101" charset="-122"/>
              <a:sym typeface="+mn-ea"/>
            </a:endParaRPr>
          </a:p>
          <a:p>
            <a:pPr marL="285750" indent="-285750">
              <a:lnSpc>
                <a:spcPct val="150000"/>
              </a:lnSpc>
              <a:buFont typeface="Arial" pitchFamily="34" charset="0"/>
              <a:buChar char="•"/>
            </a:pPr>
            <a:r>
              <a:rPr lang="zh-CN" altLang="en-US">
                <a:solidFill>
                  <a:schemeClr val="tx1">
                    <a:lumMod val="75000"/>
                    <a:lumOff val="25000"/>
                  </a:schemeClr>
                </a:solidFill>
                <a:latin typeface="+mn-ea"/>
                <a:cs typeface="阿里巴巴普惠体" panose="00020600040101010101" charset="-122"/>
                <a:sym typeface="+mn-ea"/>
              </a:rPr>
              <a:t>白</a:t>
            </a:r>
            <a:r>
              <a:rPr lang="zh-CN" altLang="en-US" sz="1800">
                <a:solidFill>
                  <a:schemeClr val="tx1">
                    <a:lumMod val="75000"/>
                    <a:lumOff val="25000"/>
                  </a:schemeClr>
                </a:solidFill>
                <a:latin typeface="+mn-ea"/>
                <a:cs typeface="阿里巴巴普惠体" panose="00020600040101010101" charset="-122"/>
                <a:sym typeface="+mn-ea"/>
              </a:rPr>
              <a:t>龙马型人才</a:t>
            </a:r>
            <a:endParaRPr lang="zh-CN" altLang="en-US">
              <a:solidFill>
                <a:schemeClr val="tx1">
                  <a:lumMod val="75000"/>
                  <a:lumOff val="25000"/>
                </a:schemeClr>
              </a:solidFill>
              <a:latin typeface="+mn-ea"/>
            </a:endParaRPr>
          </a:p>
        </p:txBody>
      </p:sp>
      <p:sp>
        <p:nvSpPr>
          <p:cNvPr id="9" name="文本框 8"/>
          <p:cNvSpPr txBox="1"/>
          <p:nvPr/>
        </p:nvSpPr>
        <p:spPr>
          <a:xfrm>
            <a:off x="6548657" y="3292190"/>
            <a:ext cx="1653543" cy="43717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800" b="1">
                <a:solidFill>
                  <a:schemeClr val="tx1">
                    <a:lumMod val="75000"/>
                    <a:lumOff val="25000"/>
                  </a:schemeClr>
                </a:solidFill>
                <a:latin typeface="+mj-ea"/>
                <a:ea typeface="+mj-ea"/>
                <a:cs typeface="阿里巴巴普惠体" panose="00020600040101010101" charset="-122"/>
                <a:sym typeface="+mn-ea"/>
              </a:rPr>
              <a:t>由低到高</a:t>
            </a:r>
            <a:endParaRPr lang="en-US" altLang="zh-CN" sz="1800" b="1">
              <a:solidFill>
                <a:schemeClr val="tx1">
                  <a:lumMod val="75000"/>
                  <a:lumOff val="25000"/>
                </a:schemeClr>
              </a:solidFill>
              <a:latin typeface="+mj-ea"/>
              <a:ea typeface="+mj-ea"/>
              <a:cs typeface="阿里巴巴普惠体" panose="00020600040101010101" charset="-122"/>
              <a:sym typeface="+mn-ea"/>
            </a:endParaRPr>
          </a:p>
        </p:txBody>
      </p:sp>
      <p:sp>
        <p:nvSpPr>
          <p:cNvPr id="10" name="文本框 9"/>
          <p:cNvSpPr txBox="1"/>
          <p:nvPr/>
        </p:nvSpPr>
        <p:spPr>
          <a:xfrm>
            <a:off x="9359714" y="3298100"/>
            <a:ext cx="2030256" cy="43717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800" b="1">
                <a:solidFill>
                  <a:schemeClr val="tx1">
                    <a:lumMod val="75000"/>
                    <a:lumOff val="25000"/>
                  </a:schemeClr>
                </a:solidFill>
                <a:latin typeface="+mj-ea"/>
                <a:ea typeface="+mj-ea"/>
                <a:cs typeface="阿里巴巴普惠体" panose="00020600040101010101" charset="-122"/>
                <a:sym typeface="+mn-ea"/>
              </a:rPr>
              <a:t>人才根据性格不同</a:t>
            </a:r>
            <a:endParaRPr lang="en-US" altLang="zh-CN" sz="1800" b="1">
              <a:solidFill>
                <a:schemeClr val="tx1">
                  <a:lumMod val="75000"/>
                  <a:lumOff val="25000"/>
                </a:schemeClr>
              </a:solidFill>
              <a:latin typeface="+mj-ea"/>
              <a:ea typeface="+mj-ea"/>
              <a:cs typeface="阿里巴巴普惠体" panose="00020600040101010101" charset="-122"/>
              <a:sym typeface="+mn-ea"/>
            </a:endParaRPr>
          </a:p>
        </p:txBody>
      </p:sp>
      <p:cxnSp>
        <p:nvCxnSpPr>
          <p:cNvPr id="21" name="直接连接符 1"/>
          <p:cNvCxnSpPr/>
          <p:nvPr/>
        </p:nvCxnSpPr>
        <p:spPr>
          <a:xfrm flipH="1" flipV="1">
            <a:off x="1206807" y="1606353"/>
            <a:ext cx="0" cy="4945623"/>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22" name="流程图: 接点 4"/>
          <p:cNvSpPr/>
          <p:nvPr/>
        </p:nvSpPr>
        <p:spPr>
          <a:xfrm>
            <a:off x="1116807" y="2221562"/>
            <a:ext cx="180000" cy="180000"/>
          </a:xfrm>
          <a:prstGeom prst="flowChartConnector">
            <a:avLst/>
          </a:prstGeom>
          <a:solidFill>
            <a:srgbClr val="4B5F7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75000"/>
                  <a:lumOff val="25000"/>
                </a:schemeClr>
              </a:solidFill>
            </a:endParaRPr>
          </a:p>
        </p:txBody>
      </p:sp>
      <p:sp>
        <p:nvSpPr>
          <p:cNvPr id="23" name="流程图: 接点 6"/>
          <p:cNvSpPr/>
          <p:nvPr/>
        </p:nvSpPr>
        <p:spPr>
          <a:xfrm>
            <a:off x="1116807" y="3337835"/>
            <a:ext cx="180000" cy="180000"/>
          </a:xfrm>
          <a:prstGeom prst="flowChartConnector">
            <a:avLst/>
          </a:prstGeom>
          <a:solidFill>
            <a:srgbClr val="4B5F7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75000"/>
                  <a:lumOff val="25000"/>
                </a:schemeClr>
              </a:solidFill>
            </a:endParaRPr>
          </a:p>
        </p:txBody>
      </p:sp>
      <p:sp>
        <p:nvSpPr>
          <p:cNvPr id="24" name="流程图: 接点 8"/>
          <p:cNvSpPr/>
          <p:nvPr/>
        </p:nvSpPr>
        <p:spPr>
          <a:xfrm>
            <a:off x="1116807" y="4497011"/>
            <a:ext cx="180000" cy="180000"/>
          </a:xfrm>
          <a:prstGeom prst="flowChartConnector">
            <a:avLst/>
          </a:prstGeom>
          <a:solidFill>
            <a:srgbClr val="4B5F7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75000"/>
                  <a:lumOff val="25000"/>
                </a:schemeClr>
              </a:solidFill>
            </a:endParaRPr>
          </a:p>
        </p:txBody>
      </p:sp>
      <p:sp>
        <p:nvSpPr>
          <p:cNvPr id="25" name="文本框 24"/>
          <p:cNvSpPr txBox="1"/>
          <p:nvPr/>
        </p:nvSpPr>
        <p:spPr>
          <a:xfrm>
            <a:off x="1580256" y="5406230"/>
            <a:ext cx="4103325" cy="79643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mn-ea"/>
                <a:cs typeface="阿里巴巴普惠体" panose="00020600040101010101" charset="-122"/>
                <a:sym typeface="+mn-ea"/>
              </a:rPr>
              <a:t>相反地，已经满足了的需求则较难激发人的行为。</a:t>
            </a:r>
            <a:endParaRPr lang="zh-CN" altLang="en-US" sz="1600">
              <a:solidFill>
                <a:schemeClr val="tx1">
                  <a:lumMod val="75000"/>
                  <a:lumOff val="25000"/>
                </a:schemeClr>
              </a:solidFill>
              <a:latin typeface="+mn-ea"/>
              <a:cs typeface="阿里巴巴普惠体" panose="00020600040101010101" charset="-122"/>
              <a:sym typeface="+mn-ea"/>
            </a:endParaRPr>
          </a:p>
        </p:txBody>
      </p:sp>
      <p:sp>
        <p:nvSpPr>
          <p:cNvPr id="26" name="文本框 25"/>
          <p:cNvSpPr txBox="1"/>
          <p:nvPr/>
        </p:nvSpPr>
        <p:spPr>
          <a:xfrm>
            <a:off x="1580256" y="4249663"/>
            <a:ext cx="4117816" cy="79643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mn-ea"/>
                <a:cs typeface="阿里巴巴普惠体" panose="00020600040101010101" charset="-122"/>
                <a:sym typeface="+mn-ea"/>
              </a:rPr>
              <a:t>人们的需求影响着行为，没有得到满足的需求比较能够激发人们的行为。</a:t>
            </a:r>
            <a:endParaRPr lang="en-US" altLang="zh-CN" sz="1600">
              <a:solidFill>
                <a:schemeClr val="tx1">
                  <a:lumMod val="75000"/>
                  <a:lumOff val="25000"/>
                </a:schemeClr>
              </a:solidFill>
              <a:latin typeface="+mn-ea"/>
              <a:cs typeface="阿里巴巴普惠体" panose="00020600040101010101" charset="-122"/>
              <a:sym typeface="+mn-ea"/>
            </a:endParaRPr>
          </a:p>
        </p:txBody>
      </p:sp>
      <p:sp>
        <p:nvSpPr>
          <p:cNvPr id="27" name="文本框 26"/>
          <p:cNvSpPr txBox="1"/>
          <p:nvPr/>
        </p:nvSpPr>
        <p:spPr>
          <a:xfrm>
            <a:off x="1617091" y="3093096"/>
            <a:ext cx="4117817" cy="79643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tx1">
                    <a:lumMod val="75000"/>
                    <a:lumOff val="25000"/>
                  </a:schemeClr>
                </a:solidFill>
                <a:latin typeface="+mn-ea"/>
                <a:cs typeface="阿里巴巴普惠体" panose="00020600040101010101" charset="-122"/>
                <a:sym typeface="+mn-ea"/>
              </a:rPr>
              <a:t>要想达到这样的效果首先我们需要知道如何发现下属的核心诉求。</a:t>
            </a:r>
            <a:endParaRPr lang="en-US" altLang="zh-CN" sz="1600">
              <a:solidFill>
                <a:schemeClr val="tx1">
                  <a:lumMod val="75000"/>
                  <a:lumOff val="25000"/>
                </a:schemeClr>
              </a:solidFill>
              <a:latin typeface="+mn-ea"/>
              <a:cs typeface="阿里巴巴普惠体" panose="00020600040101010101" charset="-122"/>
              <a:sym typeface="+mn-ea"/>
            </a:endParaRPr>
          </a:p>
        </p:txBody>
      </p:sp>
      <p:sp>
        <p:nvSpPr>
          <p:cNvPr id="28" name="流程图: 接点 33"/>
          <p:cNvSpPr/>
          <p:nvPr/>
        </p:nvSpPr>
        <p:spPr>
          <a:xfrm>
            <a:off x="1116807" y="5656187"/>
            <a:ext cx="180000" cy="180000"/>
          </a:xfrm>
          <a:prstGeom prst="flowChartConnector">
            <a:avLst/>
          </a:prstGeom>
          <a:solidFill>
            <a:srgbClr val="4B5F7F"/>
          </a:solidFill>
          <a:ln w="28575">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tx1">
                  <a:lumMod val="75000"/>
                  <a:lumOff val="25000"/>
                </a:schemeClr>
              </a:solidFill>
            </a:endParaRPr>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圆角 7"/>
          <p:cNvSpPr/>
          <p:nvPr/>
        </p:nvSpPr>
        <p:spPr>
          <a:xfrm>
            <a:off x="576299" y="1746413"/>
            <a:ext cx="2154292" cy="3051414"/>
          </a:xfrm>
          <a:prstGeom prst="roundRect">
            <a:avLst>
              <a:gd name="adj" fmla="val 8658"/>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矩形: 圆角 43"/>
          <p:cNvSpPr/>
          <p:nvPr/>
        </p:nvSpPr>
        <p:spPr>
          <a:xfrm>
            <a:off x="2874225" y="1735479"/>
            <a:ext cx="2154292" cy="3051414"/>
          </a:xfrm>
          <a:prstGeom prst="roundRect">
            <a:avLst>
              <a:gd name="adj" fmla="val 8658"/>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4" name="矩形: 圆角 44"/>
          <p:cNvSpPr/>
          <p:nvPr/>
        </p:nvSpPr>
        <p:spPr>
          <a:xfrm>
            <a:off x="5172151" y="1677082"/>
            <a:ext cx="2154292" cy="3051414"/>
          </a:xfrm>
          <a:prstGeom prst="roundRect">
            <a:avLst>
              <a:gd name="adj" fmla="val 8658"/>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5" name="矩形: 圆角 45"/>
          <p:cNvSpPr/>
          <p:nvPr/>
        </p:nvSpPr>
        <p:spPr>
          <a:xfrm>
            <a:off x="7470077" y="1696422"/>
            <a:ext cx="2154292" cy="3051414"/>
          </a:xfrm>
          <a:prstGeom prst="roundRect">
            <a:avLst>
              <a:gd name="adj" fmla="val 8658"/>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6" name="矩形: 圆角 46"/>
          <p:cNvSpPr/>
          <p:nvPr/>
        </p:nvSpPr>
        <p:spPr>
          <a:xfrm>
            <a:off x="9768003" y="1677082"/>
            <a:ext cx="2154292" cy="3051414"/>
          </a:xfrm>
          <a:prstGeom prst="roundRect">
            <a:avLst>
              <a:gd name="adj" fmla="val 8658"/>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3" name="文本框 2"/>
          <p:cNvSpPr txBox="1"/>
          <p:nvPr/>
        </p:nvSpPr>
        <p:spPr>
          <a:xfrm>
            <a:off x="1669171" y="5666399"/>
            <a:ext cx="894270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tx1">
                    <a:lumMod val="75000"/>
                    <a:lumOff val="25000"/>
                  </a:schemeClr>
                </a:solidFill>
                <a:latin typeface="+mj-ea"/>
                <a:ea typeface="+mj-ea"/>
                <a:cs typeface="阿里巴巴普惠体" panose="00020600040101010101" charset="-122"/>
                <a:sym typeface="+mn-ea"/>
              </a:rPr>
              <a:t>只有我们了解了员工的特性，我们就能把他们放在合适的岗位上</a:t>
            </a:r>
            <a:endParaRPr lang="zh-CN" altLang="en-US" sz="2400">
              <a:solidFill>
                <a:schemeClr val="tx1">
                  <a:lumMod val="75000"/>
                  <a:lumOff val="25000"/>
                </a:schemeClr>
              </a:solidFill>
              <a:latin typeface="+mj-ea"/>
              <a:ea typeface="+mj-ea"/>
              <a:cs typeface="阿里巴巴普惠体" panose="00020600040101010101" charset="-122"/>
              <a:sym typeface="+mn-ea"/>
            </a:endParaRPr>
          </a:p>
        </p:txBody>
      </p:sp>
      <p:cxnSp>
        <p:nvCxnSpPr>
          <p:cNvPr id="6" name="直接连接符 3"/>
          <p:cNvCxnSpPr/>
          <p:nvPr/>
        </p:nvCxnSpPr>
        <p:spPr>
          <a:xfrm>
            <a:off x="823702" y="2471871"/>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7" name="直接连接符 4"/>
          <p:cNvCxnSpPr/>
          <p:nvPr/>
        </p:nvCxnSpPr>
        <p:spPr>
          <a:xfrm>
            <a:off x="831322" y="3047420"/>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8" name="文本框 7"/>
          <p:cNvSpPr txBox="1"/>
          <p:nvPr/>
        </p:nvSpPr>
        <p:spPr>
          <a:xfrm>
            <a:off x="831322" y="2011448"/>
            <a:ext cx="1640205"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mn-ea"/>
                <a:cs typeface="阿里巴巴普惠体" panose="00020600040101010101" charset="-122"/>
                <a:sym typeface="+mn-ea"/>
              </a:rPr>
              <a:t>唐僧型人才</a:t>
            </a:r>
            <a:endParaRPr lang="zh-CN" altLang="en-US">
              <a:latin typeface="+mn-ea"/>
            </a:endParaRPr>
          </a:p>
        </p:txBody>
      </p:sp>
      <p:sp>
        <p:nvSpPr>
          <p:cNvPr id="9" name="文本框 8"/>
          <p:cNvSpPr txBox="1"/>
          <p:nvPr/>
        </p:nvSpPr>
        <p:spPr>
          <a:xfrm>
            <a:off x="823702" y="2607173"/>
            <a:ext cx="1767840"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cs typeface="阿里巴巴普惠体" panose="00020600040101010101" charset="-122"/>
                <a:sym typeface="+mn-ea"/>
              </a:rPr>
              <a:t>自我实现需求</a:t>
            </a:r>
            <a:endParaRPr lang="zh-CN" altLang="en-US" sz="1600">
              <a:latin typeface="+mn-ea"/>
            </a:endParaRPr>
          </a:p>
        </p:txBody>
      </p:sp>
      <p:sp>
        <p:nvSpPr>
          <p:cNvPr id="10" name="文本框 9"/>
          <p:cNvSpPr txBox="1"/>
          <p:nvPr/>
        </p:nvSpPr>
        <p:spPr>
          <a:xfrm>
            <a:off x="1313604" y="3433722"/>
            <a:ext cx="900764" cy="10316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目标</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意义</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价值</a:t>
            </a:r>
            <a:endParaRPr lang="zh-CN" altLang="en-US" sz="1400">
              <a:latin typeface="+mn-ea"/>
            </a:endParaRPr>
          </a:p>
        </p:txBody>
      </p:sp>
      <p:sp>
        <p:nvSpPr>
          <p:cNvPr id="11" name="文本框 10"/>
          <p:cNvSpPr txBox="1"/>
          <p:nvPr/>
        </p:nvSpPr>
        <p:spPr>
          <a:xfrm>
            <a:off x="823702" y="3161456"/>
            <a:ext cx="143827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rPr>
              <a:t>关键词</a:t>
            </a:r>
            <a:endParaRPr lang="zh-CN" altLang="en-US" sz="1600">
              <a:latin typeface="+mn-ea"/>
            </a:endParaRPr>
          </a:p>
        </p:txBody>
      </p:sp>
      <p:sp>
        <p:nvSpPr>
          <p:cNvPr id="18" name="文本框 17"/>
          <p:cNvSpPr txBox="1"/>
          <p:nvPr/>
        </p:nvSpPr>
        <p:spPr>
          <a:xfrm>
            <a:off x="3115417" y="1979773"/>
            <a:ext cx="1640205"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mn-ea"/>
                <a:cs typeface="阿里巴巴普惠体" panose="00020600040101010101" charset="-122"/>
                <a:sym typeface="+mn-ea"/>
              </a:rPr>
              <a:t>孙悟空型人才</a:t>
            </a:r>
            <a:endParaRPr lang="zh-CN" altLang="en-US">
              <a:latin typeface="+mn-ea"/>
            </a:endParaRPr>
          </a:p>
        </p:txBody>
      </p:sp>
      <p:sp>
        <p:nvSpPr>
          <p:cNvPr id="19" name="文本框 18"/>
          <p:cNvSpPr txBox="1"/>
          <p:nvPr/>
        </p:nvSpPr>
        <p:spPr>
          <a:xfrm>
            <a:off x="3115417" y="2605682"/>
            <a:ext cx="1333500"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cs typeface="阿里巴巴普惠体" panose="00020600040101010101" charset="-122"/>
                <a:sym typeface="+mn-ea"/>
              </a:rPr>
              <a:t>尊重需求</a:t>
            </a:r>
            <a:endParaRPr lang="zh-CN" altLang="en-US" sz="1600">
              <a:latin typeface="+mn-ea"/>
            </a:endParaRPr>
          </a:p>
        </p:txBody>
      </p:sp>
      <p:sp>
        <p:nvSpPr>
          <p:cNvPr id="20" name="文本框 19"/>
          <p:cNvSpPr txBox="1"/>
          <p:nvPr/>
        </p:nvSpPr>
        <p:spPr>
          <a:xfrm>
            <a:off x="3440512" y="3449393"/>
            <a:ext cx="1295400" cy="10316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成就感</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被欣赏</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被尊重</a:t>
            </a:r>
            <a:endParaRPr lang="en-US" altLang="zh-CN" sz="1400">
              <a:latin typeface="+mn-ea"/>
              <a:cs typeface="阿里巴巴普惠体" panose="00020600040101010101" charset="-122"/>
              <a:sym typeface="+mn-ea"/>
            </a:endParaRPr>
          </a:p>
        </p:txBody>
      </p:sp>
      <p:sp>
        <p:nvSpPr>
          <p:cNvPr id="21" name="文本框 20"/>
          <p:cNvSpPr txBox="1"/>
          <p:nvPr/>
        </p:nvSpPr>
        <p:spPr>
          <a:xfrm>
            <a:off x="3123602" y="3155468"/>
            <a:ext cx="143827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rPr>
              <a:t>关键词</a:t>
            </a:r>
            <a:endParaRPr lang="zh-CN" altLang="en-US" sz="1600">
              <a:latin typeface="+mn-ea"/>
            </a:endParaRPr>
          </a:p>
        </p:txBody>
      </p:sp>
      <p:cxnSp>
        <p:nvCxnSpPr>
          <p:cNvPr id="22" name="直接连接符 54"/>
          <p:cNvCxnSpPr/>
          <p:nvPr/>
        </p:nvCxnSpPr>
        <p:spPr>
          <a:xfrm>
            <a:off x="3115417" y="2472769"/>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23" name="直接连接符 55"/>
          <p:cNvCxnSpPr/>
          <p:nvPr/>
        </p:nvCxnSpPr>
        <p:spPr>
          <a:xfrm>
            <a:off x="3115417" y="3058492"/>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25" name="文本框 24"/>
          <p:cNvSpPr txBox="1"/>
          <p:nvPr/>
        </p:nvSpPr>
        <p:spPr>
          <a:xfrm>
            <a:off x="5467333" y="2011361"/>
            <a:ext cx="2056448"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mn-ea"/>
                <a:cs typeface="阿里巴巴普惠体" panose="00020600040101010101" charset="-122"/>
                <a:sym typeface="+mn-ea"/>
              </a:rPr>
              <a:t>白龙马型人才</a:t>
            </a:r>
            <a:endParaRPr lang="zh-CN" altLang="en-US">
              <a:latin typeface="+mn-ea"/>
            </a:endParaRPr>
          </a:p>
        </p:txBody>
      </p:sp>
      <p:sp>
        <p:nvSpPr>
          <p:cNvPr id="26" name="文本框 25"/>
          <p:cNvSpPr txBox="1"/>
          <p:nvPr/>
        </p:nvSpPr>
        <p:spPr>
          <a:xfrm>
            <a:off x="5407045" y="2601320"/>
            <a:ext cx="2545080"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cs typeface="阿里巴巴普惠体" panose="00020600040101010101" charset="-122"/>
                <a:sym typeface="+mn-ea"/>
              </a:rPr>
              <a:t>情感和归属需求</a:t>
            </a:r>
            <a:endParaRPr lang="zh-CN" altLang="en-US" sz="1600">
              <a:latin typeface="+mn-ea"/>
            </a:endParaRPr>
          </a:p>
        </p:txBody>
      </p:sp>
      <p:sp>
        <p:nvSpPr>
          <p:cNvPr id="27" name="文本框 26"/>
          <p:cNvSpPr txBox="1"/>
          <p:nvPr/>
        </p:nvSpPr>
        <p:spPr>
          <a:xfrm>
            <a:off x="5814896" y="3429426"/>
            <a:ext cx="1554797"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友情</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归属感</a:t>
            </a:r>
            <a:endParaRPr lang="en-US" altLang="zh-CN" sz="1400">
              <a:latin typeface="+mn-ea"/>
              <a:cs typeface="阿里巴巴普惠体" panose="00020600040101010101" charset="-122"/>
              <a:sym typeface="+mn-ea"/>
            </a:endParaRPr>
          </a:p>
        </p:txBody>
      </p:sp>
      <p:sp>
        <p:nvSpPr>
          <p:cNvPr id="28" name="文本框 27"/>
          <p:cNvSpPr txBox="1"/>
          <p:nvPr/>
        </p:nvSpPr>
        <p:spPr>
          <a:xfrm>
            <a:off x="5527586" y="3142532"/>
            <a:ext cx="143827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rPr>
              <a:t>关键词</a:t>
            </a:r>
            <a:endParaRPr lang="zh-CN" altLang="en-US" sz="1600">
              <a:latin typeface="+mn-ea"/>
            </a:endParaRPr>
          </a:p>
        </p:txBody>
      </p:sp>
      <p:cxnSp>
        <p:nvCxnSpPr>
          <p:cNvPr id="29" name="直接连接符 56"/>
          <p:cNvCxnSpPr/>
          <p:nvPr/>
        </p:nvCxnSpPr>
        <p:spPr>
          <a:xfrm>
            <a:off x="5467333" y="3046410"/>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30" name="直接连接符 57"/>
          <p:cNvCxnSpPr/>
          <p:nvPr/>
        </p:nvCxnSpPr>
        <p:spPr>
          <a:xfrm>
            <a:off x="5467333" y="2459789"/>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32" name="文本框 31"/>
          <p:cNvSpPr txBox="1"/>
          <p:nvPr/>
        </p:nvSpPr>
        <p:spPr>
          <a:xfrm>
            <a:off x="8105530" y="3418651"/>
            <a:ext cx="796290"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秩序</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安全</a:t>
            </a:r>
            <a:endParaRPr lang="en-US" altLang="zh-CN" sz="1400">
              <a:latin typeface="+mn-ea"/>
              <a:cs typeface="阿里巴巴普惠体" panose="00020600040101010101" charset="-122"/>
              <a:sym typeface="+mn-ea"/>
            </a:endParaRPr>
          </a:p>
        </p:txBody>
      </p:sp>
      <p:sp>
        <p:nvSpPr>
          <p:cNvPr id="33" name="文本框 32"/>
          <p:cNvSpPr txBox="1"/>
          <p:nvPr/>
        </p:nvSpPr>
        <p:spPr>
          <a:xfrm>
            <a:off x="7750803" y="2017693"/>
            <a:ext cx="198167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mn-ea"/>
                <a:cs typeface="阿里巴巴普惠体" panose="00020600040101010101" charset="-122"/>
                <a:sym typeface="+mn-ea"/>
              </a:rPr>
              <a:t>沙和尚型人才</a:t>
            </a:r>
            <a:endParaRPr lang="zh-CN" altLang="en-US">
              <a:latin typeface="+mn-ea"/>
            </a:endParaRPr>
          </a:p>
        </p:txBody>
      </p:sp>
      <p:sp>
        <p:nvSpPr>
          <p:cNvPr id="34" name="文本框 33"/>
          <p:cNvSpPr txBox="1"/>
          <p:nvPr/>
        </p:nvSpPr>
        <p:spPr>
          <a:xfrm>
            <a:off x="7760223" y="2606679"/>
            <a:ext cx="1470660"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cs typeface="阿里巴巴普惠体" panose="00020600040101010101" charset="-122"/>
                <a:sym typeface="+mn-ea"/>
              </a:rPr>
              <a:t>安全需求</a:t>
            </a:r>
            <a:endParaRPr lang="zh-CN" altLang="en-US" sz="1600">
              <a:latin typeface="+mn-ea"/>
            </a:endParaRPr>
          </a:p>
        </p:txBody>
      </p:sp>
      <p:sp>
        <p:nvSpPr>
          <p:cNvPr id="35" name="文本框 34"/>
          <p:cNvSpPr txBox="1"/>
          <p:nvPr/>
        </p:nvSpPr>
        <p:spPr>
          <a:xfrm>
            <a:off x="7807635" y="3140715"/>
            <a:ext cx="143827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rPr>
              <a:t>关键词</a:t>
            </a:r>
            <a:endParaRPr lang="zh-CN" altLang="en-US" sz="1600">
              <a:latin typeface="+mn-ea"/>
            </a:endParaRPr>
          </a:p>
        </p:txBody>
      </p:sp>
      <p:cxnSp>
        <p:nvCxnSpPr>
          <p:cNvPr id="36" name="直接连接符 58"/>
          <p:cNvCxnSpPr/>
          <p:nvPr/>
        </p:nvCxnSpPr>
        <p:spPr>
          <a:xfrm>
            <a:off x="7783032" y="2463217"/>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37" name="直接连接符 59"/>
          <p:cNvCxnSpPr/>
          <p:nvPr/>
        </p:nvCxnSpPr>
        <p:spPr>
          <a:xfrm>
            <a:off x="7807635" y="3053108"/>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39" name="文本框 38"/>
          <p:cNvSpPr txBox="1"/>
          <p:nvPr/>
        </p:nvSpPr>
        <p:spPr>
          <a:xfrm>
            <a:off x="9952917" y="1979773"/>
            <a:ext cx="1912937"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mn-ea"/>
                <a:cs typeface="阿里巴巴普惠体" panose="00020600040101010101" charset="-122"/>
                <a:sym typeface="+mn-ea"/>
              </a:rPr>
              <a:t>猪八戒型人才</a:t>
            </a:r>
            <a:endParaRPr lang="zh-CN" altLang="en-US">
              <a:latin typeface="+mn-ea"/>
            </a:endParaRPr>
          </a:p>
        </p:txBody>
      </p:sp>
      <p:sp>
        <p:nvSpPr>
          <p:cNvPr id="40" name="文本框 39"/>
          <p:cNvSpPr txBox="1"/>
          <p:nvPr/>
        </p:nvSpPr>
        <p:spPr>
          <a:xfrm>
            <a:off x="10067373" y="2602255"/>
            <a:ext cx="1295400"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cs typeface="阿里巴巴普惠体" panose="00020600040101010101" charset="-122"/>
                <a:sym typeface="+mn-ea"/>
              </a:rPr>
              <a:t>生理需求</a:t>
            </a:r>
            <a:endParaRPr lang="zh-CN" altLang="en-US" sz="1600">
              <a:latin typeface="+mn-ea"/>
            </a:endParaRPr>
          </a:p>
        </p:txBody>
      </p:sp>
      <p:sp>
        <p:nvSpPr>
          <p:cNvPr id="41" name="文本框 40"/>
          <p:cNvSpPr txBox="1"/>
          <p:nvPr/>
        </p:nvSpPr>
        <p:spPr>
          <a:xfrm>
            <a:off x="10494249" y="3449393"/>
            <a:ext cx="1078947" cy="10316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吃</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喝</a:t>
            </a:r>
            <a:endParaRPr lang="en-US" altLang="zh-CN" sz="1400">
              <a:latin typeface="+mn-ea"/>
              <a:cs typeface="阿里巴巴普惠体" panose="00020600040101010101" charset="-122"/>
              <a:sym typeface="+mn-ea"/>
            </a:endParaRPr>
          </a:p>
          <a:p>
            <a:pPr>
              <a:lnSpc>
                <a:spcPct val="150000"/>
              </a:lnSpc>
            </a:pPr>
            <a:r>
              <a:rPr lang="zh-CN" altLang="en-US" sz="1400">
                <a:latin typeface="+mn-ea"/>
                <a:cs typeface="阿里巴巴普惠体" panose="00020600040101010101" charset="-122"/>
                <a:sym typeface="+mn-ea"/>
              </a:rPr>
              <a:t>睡</a:t>
            </a:r>
            <a:endParaRPr lang="zh-CN" altLang="en-US" sz="1400">
              <a:latin typeface="+mn-ea"/>
            </a:endParaRPr>
          </a:p>
        </p:txBody>
      </p:sp>
      <p:sp>
        <p:nvSpPr>
          <p:cNvPr id="42" name="文本框 41"/>
          <p:cNvSpPr txBox="1"/>
          <p:nvPr/>
        </p:nvSpPr>
        <p:spPr>
          <a:xfrm>
            <a:off x="10103272" y="3102843"/>
            <a:ext cx="1438275"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mn-ea"/>
              </a:rPr>
              <a:t>关键词</a:t>
            </a:r>
            <a:endParaRPr lang="zh-CN" altLang="en-US" sz="1600">
              <a:latin typeface="+mn-ea"/>
            </a:endParaRPr>
          </a:p>
        </p:txBody>
      </p:sp>
      <p:cxnSp>
        <p:nvCxnSpPr>
          <p:cNvPr id="43" name="直接连接符 60"/>
          <p:cNvCxnSpPr/>
          <p:nvPr/>
        </p:nvCxnSpPr>
        <p:spPr>
          <a:xfrm>
            <a:off x="10038481" y="2428722"/>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44" name="直接连接符 61"/>
          <p:cNvCxnSpPr/>
          <p:nvPr/>
        </p:nvCxnSpPr>
        <p:spPr>
          <a:xfrm>
            <a:off x="10067373" y="3009993"/>
            <a:ext cx="1647825" cy="0"/>
          </a:xfrm>
          <a:prstGeom prst="line">
            <a:avLst/>
          </a:prstGeom>
          <a:ln w="28575">
            <a:solidFill>
              <a:srgbClr val="4B5F7F"/>
            </a:solidFill>
          </a:ln>
        </p:spPr>
        <p:style>
          <a:lnRef idx="1">
            <a:schemeClr val="accent1"/>
          </a:lnRef>
          <a:fillRef idx="0">
            <a:schemeClr val="accent1"/>
          </a:fillRef>
          <a:effectRef idx="0">
            <a:schemeClr val="accent1"/>
          </a:effectRef>
          <a:fontRef idx="minor">
            <a:schemeClr val="tx1"/>
          </a:fontRef>
        </p:style>
      </p:cxnSp>
      <p:sp>
        <p:nvSpPr>
          <p:cNvPr id="45" name="流程图: 接点 67"/>
          <p:cNvSpPr/>
          <p:nvPr/>
        </p:nvSpPr>
        <p:spPr>
          <a:xfrm>
            <a:off x="1205604" y="3607739"/>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6" name="流程图: 接点 68"/>
          <p:cNvSpPr/>
          <p:nvPr/>
        </p:nvSpPr>
        <p:spPr>
          <a:xfrm>
            <a:off x="1205604" y="3935180"/>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7" name="流程图: 接点 69"/>
          <p:cNvSpPr/>
          <p:nvPr/>
        </p:nvSpPr>
        <p:spPr>
          <a:xfrm>
            <a:off x="1205604" y="4269651"/>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8" name="流程图: 接点 70"/>
          <p:cNvSpPr/>
          <p:nvPr/>
        </p:nvSpPr>
        <p:spPr>
          <a:xfrm>
            <a:off x="3343262" y="3608399"/>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49" name="流程图: 接点 71"/>
          <p:cNvSpPr/>
          <p:nvPr/>
        </p:nvSpPr>
        <p:spPr>
          <a:xfrm>
            <a:off x="3343262" y="3949536"/>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0" name="流程图: 接点 72"/>
          <p:cNvSpPr/>
          <p:nvPr/>
        </p:nvSpPr>
        <p:spPr>
          <a:xfrm>
            <a:off x="3343262" y="4278606"/>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1" name="流程图: 接点 73"/>
          <p:cNvSpPr/>
          <p:nvPr/>
        </p:nvSpPr>
        <p:spPr>
          <a:xfrm>
            <a:off x="5706896" y="3614389"/>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2" name="流程图: 接点 74"/>
          <p:cNvSpPr/>
          <p:nvPr/>
        </p:nvSpPr>
        <p:spPr>
          <a:xfrm>
            <a:off x="5708751" y="3943391"/>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3" name="流程图: 接点 75"/>
          <p:cNvSpPr/>
          <p:nvPr/>
        </p:nvSpPr>
        <p:spPr>
          <a:xfrm>
            <a:off x="7997420" y="3602355"/>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流程图: 接点 76"/>
          <p:cNvSpPr/>
          <p:nvPr/>
        </p:nvSpPr>
        <p:spPr>
          <a:xfrm>
            <a:off x="8004002" y="3941442"/>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流程图: 接点 77"/>
          <p:cNvSpPr/>
          <p:nvPr/>
        </p:nvSpPr>
        <p:spPr>
          <a:xfrm>
            <a:off x="10354600" y="3614389"/>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6" name="流程图: 接点 78"/>
          <p:cNvSpPr/>
          <p:nvPr/>
        </p:nvSpPr>
        <p:spPr>
          <a:xfrm>
            <a:off x="10354600" y="3964554"/>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流程图: 接点 79"/>
          <p:cNvSpPr/>
          <p:nvPr/>
        </p:nvSpPr>
        <p:spPr>
          <a:xfrm>
            <a:off x="10354600" y="4278606"/>
            <a:ext cx="108000" cy="108000"/>
          </a:xfrm>
          <a:prstGeom prst="flowChartConnector">
            <a:avLst/>
          </a:prstGeom>
          <a:solidFill>
            <a:schemeClr val="bg2">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903791" y="173791"/>
            <a:ext cx="3499241" cy="5539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kumimoji="1" lang="zh-CN" altLang="en-US" sz="3000">
                <a:solidFill>
                  <a:schemeClr val="tx1">
                    <a:lumMod val="75000"/>
                    <a:lumOff val="25000"/>
                  </a:schemeClr>
                </a:solidFill>
                <a:latin typeface="+mj-ea"/>
                <a:ea typeface="+mj-ea"/>
              </a:rPr>
              <a:t>如何做到知人善用</a:t>
            </a:r>
            <a:endParaRPr kumimoji="1" lang="zh-CN" altLang="en-US" sz="3000">
              <a:solidFill>
                <a:schemeClr val="tx1">
                  <a:lumMod val="75000"/>
                  <a:lumOff val="25000"/>
                </a:schemeClr>
              </a:solidFill>
              <a:latin typeface="+mj-ea"/>
              <a:ea typeface="+mj-ea"/>
            </a:endParaRPr>
          </a:p>
        </p:txBody>
      </p:sp>
      <p:sp>
        <p:nvSpPr>
          <p:cNvPr id="4" name="文本框 3"/>
          <p:cNvSpPr txBox="1"/>
          <p:nvPr/>
        </p:nvSpPr>
        <p:spPr>
          <a:xfrm>
            <a:off x="891503" y="655334"/>
            <a:ext cx="3664786" cy="253916"/>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50">
                <a:solidFill>
                  <a:schemeClr val="bg1">
                    <a:lumMod val="65000"/>
                  </a:schemeClr>
                </a:solidFill>
                <a:latin typeface="+mn-ea"/>
              </a:rPr>
              <a:t>HOW TO KNOW PEOPLE AND MAKE GOOD USE OF THEM</a:t>
            </a:r>
            <a:endParaRPr lang="zh-CN" altLang="en-US" sz="1050">
              <a:solidFill>
                <a:schemeClr val="bg1">
                  <a:lumMod val="65000"/>
                </a:schemeClr>
              </a:solidFill>
              <a:latin typeface="+mn-ea"/>
            </a:endParaRPr>
          </a:p>
        </p:txBody>
      </p:sp>
      <p:sp>
        <p:nvSpPr>
          <p:cNvPr id="19" name="矩形: 圆角 23"/>
          <p:cNvSpPr/>
          <p:nvPr/>
        </p:nvSpPr>
        <p:spPr>
          <a:xfrm>
            <a:off x="1234440" y="1328195"/>
            <a:ext cx="4290060" cy="3429439"/>
          </a:xfrm>
          <a:prstGeom prst="roundRect">
            <a:avLst>
              <a:gd name="adj" fmla="val 377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矩形: 圆角 24"/>
          <p:cNvSpPr/>
          <p:nvPr/>
        </p:nvSpPr>
        <p:spPr>
          <a:xfrm>
            <a:off x="6667502" y="1328195"/>
            <a:ext cx="4290060" cy="3429439"/>
          </a:xfrm>
          <a:prstGeom prst="roundRect">
            <a:avLst>
              <a:gd name="adj" fmla="val 3770"/>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1" name="图形"/>
          <p:cNvSpPr txBox="1"/>
          <p:nvPr>
            <p:custDataLst>
              <p:tags r:id="rId3"/>
            </p:custDataLst>
          </p:nvPr>
        </p:nvSpPr>
        <p:spPr>
          <a:xfrm>
            <a:off x="6878839" y="1492102"/>
            <a:ext cx="1931670"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lumMod val="75000"/>
                    <a:lumOff val="25000"/>
                  </a:schemeClr>
                </a:solidFill>
                <a:latin typeface="+mj-ea"/>
                <a:ea typeface="+mj-ea"/>
                <a:cs typeface="阿里巴巴普惠体" panose="00020600040101010101" charset="-122"/>
              </a:rPr>
              <a:t>唐僧型人才</a:t>
            </a:r>
            <a:endParaRPr lang="zh-CN" altLang="en-US" sz="2400" b="1">
              <a:solidFill>
                <a:schemeClr val="tx1">
                  <a:lumMod val="75000"/>
                  <a:lumOff val="25000"/>
                </a:schemeClr>
              </a:solidFill>
              <a:latin typeface="+mj-ea"/>
              <a:ea typeface="+mj-ea"/>
              <a:cs typeface="阿里巴巴普惠体" panose="00020600040101010101" charset="-122"/>
            </a:endParaRPr>
          </a:p>
        </p:txBody>
      </p:sp>
      <p:sp>
        <p:nvSpPr>
          <p:cNvPr id="22" name="图形"/>
          <p:cNvSpPr txBox="1"/>
          <p:nvPr>
            <p:custDataLst>
              <p:tags r:id="rId4"/>
            </p:custDataLst>
          </p:nvPr>
        </p:nvSpPr>
        <p:spPr>
          <a:xfrm>
            <a:off x="1446645" y="1557163"/>
            <a:ext cx="2106930" cy="4603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tx1">
                    <a:lumMod val="75000"/>
                    <a:lumOff val="25000"/>
                  </a:schemeClr>
                </a:solidFill>
                <a:latin typeface="+mj-ea"/>
                <a:ea typeface="+mj-ea"/>
                <a:cs typeface="阿里巴巴普惠体" panose="00020600040101010101" charset="-122"/>
              </a:rPr>
              <a:t>孙悟空型人才</a:t>
            </a:r>
            <a:endParaRPr lang="zh-CN" altLang="en-US" sz="2400" b="1">
              <a:solidFill>
                <a:schemeClr val="tx1">
                  <a:lumMod val="75000"/>
                  <a:lumOff val="25000"/>
                </a:schemeClr>
              </a:solidFill>
              <a:latin typeface="+mj-ea"/>
              <a:ea typeface="+mj-ea"/>
              <a:cs typeface="阿里巴巴普惠体" panose="00020600040101010101" charset="-122"/>
            </a:endParaRPr>
          </a:p>
        </p:txBody>
      </p:sp>
      <p:sp>
        <p:nvSpPr>
          <p:cNvPr id="23" name="图形"/>
          <p:cNvSpPr txBox="1"/>
          <p:nvPr/>
        </p:nvSpPr>
        <p:spPr>
          <a:xfrm>
            <a:off x="3121448" y="5233322"/>
            <a:ext cx="6209144" cy="129997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b="1">
                <a:solidFill>
                  <a:schemeClr val="tx1">
                    <a:lumMod val="75000"/>
                    <a:lumOff val="25000"/>
                  </a:schemeClr>
                </a:solidFill>
                <a:latin typeface="+mj-ea"/>
                <a:ea typeface="+mj-ea"/>
                <a:cs typeface="阿里巴巴普惠体" panose="00020600040101010101" charset="-122"/>
                <a:sym typeface="+mn-ea"/>
              </a:rPr>
              <a:t>作为管理者你要知道，在团队中，一定会存在各种性格的人。</a:t>
            </a:r>
            <a:endParaRPr lang="en-US" altLang="zh-CN" b="1">
              <a:solidFill>
                <a:schemeClr val="tx1">
                  <a:lumMod val="75000"/>
                  <a:lumOff val="25000"/>
                </a:schemeClr>
              </a:solidFill>
              <a:latin typeface="+mj-ea"/>
              <a:ea typeface="+mj-ea"/>
              <a:cs typeface="阿里巴巴普惠体" panose="00020600040101010101" charset="-122"/>
              <a:sym typeface="+mn-ea"/>
            </a:endParaRPr>
          </a:p>
          <a:p>
            <a:pPr algn="ctr">
              <a:lnSpc>
                <a:spcPct val="150000"/>
              </a:lnSpc>
            </a:pPr>
            <a:r>
              <a:rPr lang="zh-CN" altLang="en-US" b="1">
                <a:solidFill>
                  <a:schemeClr val="tx1">
                    <a:lumMod val="75000"/>
                    <a:lumOff val="25000"/>
                  </a:schemeClr>
                </a:solidFill>
                <a:latin typeface="+mj-ea"/>
                <a:ea typeface="+mj-ea"/>
                <a:cs typeface="阿里巴巴普惠体" panose="00020600040101010101" charset="-122"/>
                <a:sym typeface="+mn-ea"/>
              </a:rPr>
              <a:t>没有完美的个人，只有完美的团队。</a:t>
            </a:r>
            <a:endParaRPr lang="en-US" altLang="zh-CN" b="1">
              <a:solidFill>
                <a:schemeClr val="tx1">
                  <a:lumMod val="75000"/>
                  <a:lumOff val="25000"/>
                </a:schemeClr>
              </a:solidFill>
              <a:latin typeface="+mj-ea"/>
              <a:ea typeface="+mj-ea"/>
              <a:cs typeface="阿里巴巴普惠体" panose="00020600040101010101" charset="-122"/>
              <a:sym typeface="+mn-ea"/>
            </a:endParaRPr>
          </a:p>
          <a:p>
            <a:pPr algn="ctr">
              <a:lnSpc>
                <a:spcPct val="150000"/>
              </a:lnSpc>
            </a:pPr>
            <a:r>
              <a:rPr lang="zh-CN" altLang="en-US" b="1">
                <a:solidFill>
                  <a:schemeClr val="tx1">
                    <a:lumMod val="75000"/>
                    <a:lumOff val="25000"/>
                  </a:schemeClr>
                </a:solidFill>
                <a:latin typeface="+mj-ea"/>
                <a:ea typeface="+mj-ea"/>
                <a:cs typeface="阿里巴巴普惠体" panose="00020600040101010101" charset="-122"/>
                <a:sym typeface="+mn-ea"/>
              </a:rPr>
              <a:t>团队中成员的性格互补，能够帮助团队更好地完成目标。</a:t>
            </a:r>
            <a:endParaRPr lang="zh-CN" altLang="en-US" b="1">
              <a:solidFill>
                <a:schemeClr val="tx1">
                  <a:lumMod val="75000"/>
                  <a:lumOff val="25000"/>
                </a:schemeClr>
              </a:solidFill>
              <a:latin typeface="+mj-ea"/>
              <a:ea typeface="+mj-ea"/>
              <a:cs typeface="阿里巴巴普惠体" panose="00020600040101010101" charset="-122"/>
              <a:sym typeface="+mn-ea"/>
            </a:endParaRPr>
          </a:p>
        </p:txBody>
      </p:sp>
      <p:sp>
        <p:nvSpPr>
          <p:cNvPr id="24" name="文本框 23"/>
          <p:cNvSpPr txBox="1"/>
          <p:nvPr/>
        </p:nvSpPr>
        <p:spPr>
          <a:xfrm>
            <a:off x="6878839" y="2090522"/>
            <a:ext cx="3855607"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rPr>
              <a:t>适合做财务、数据分析、设计、编程、产品研发等研究型工作，他们能安静地做好一件事</a:t>
            </a:r>
            <a:endParaRPr lang="zh-CN" altLang="en-US" sz="1400">
              <a:latin typeface="+mn-ea"/>
            </a:endParaRPr>
          </a:p>
        </p:txBody>
      </p:sp>
      <p:sp>
        <p:nvSpPr>
          <p:cNvPr id="25" name="文本框 24"/>
          <p:cNvSpPr txBox="1"/>
          <p:nvPr/>
        </p:nvSpPr>
        <p:spPr>
          <a:xfrm>
            <a:off x="6878840" y="3033179"/>
            <a:ext cx="3855606" cy="3605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rPr>
              <a:t>优点是精确度高，逻辑性强，遵守规则和制度</a:t>
            </a:r>
            <a:endParaRPr lang="zh-CN" altLang="en-US" sz="1400">
              <a:latin typeface="+mn-ea"/>
            </a:endParaRPr>
          </a:p>
        </p:txBody>
      </p:sp>
      <p:sp>
        <p:nvSpPr>
          <p:cNvPr id="26" name="文本框 25"/>
          <p:cNvSpPr txBox="1"/>
          <p:nvPr/>
        </p:nvSpPr>
        <p:spPr>
          <a:xfrm>
            <a:off x="6878840" y="3652424"/>
            <a:ext cx="3855606" cy="10316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rPr>
              <a:t>缺点是往往把事实和精确度置于感情之前，容易被认为感情冷漠，有时候过分关注细节，钻牛角尖，让人觉得吹毛求疵。</a:t>
            </a:r>
            <a:endParaRPr lang="zh-CN" altLang="en-US" sz="1400">
              <a:latin typeface="+mn-ea"/>
            </a:endParaRPr>
          </a:p>
        </p:txBody>
      </p:sp>
      <p:sp>
        <p:nvSpPr>
          <p:cNvPr id="27" name="文本框 26"/>
          <p:cNvSpPr txBox="1"/>
          <p:nvPr/>
        </p:nvSpPr>
        <p:spPr>
          <a:xfrm>
            <a:off x="1446645" y="2159018"/>
            <a:ext cx="3855607"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适合开拓市场、内部变革的先驱者，也比较适合做管理者</a:t>
            </a:r>
            <a:endParaRPr lang="zh-CN" altLang="en-US" sz="1400">
              <a:latin typeface="+mn-ea"/>
            </a:endParaRPr>
          </a:p>
        </p:txBody>
      </p:sp>
      <p:sp>
        <p:nvSpPr>
          <p:cNvPr id="28" name="文本框 27"/>
          <p:cNvSpPr txBox="1"/>
          <p:nvPr/>
        </p:nvSpPr>
        <p:spPr>
          <a:xfrm>
            <a:off x="1457554" y="3008962"/>
            <a:ext cx="3855607"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优点是有决断力，善于控制局面，能够果断作出决定</a:t>
            </a:r>
            <a:endParaRPr lang="zh-CN" altLang="en-US" sz="1400">
              <a:latin typeface="+mn-ea"/>
            </a:endParaRPr>
          </a:p>
        </p:txBody>
      </p:sp>
      <p:sp>
        <p:nvSpPr>
          <p:cNvPr id="29" name="文本框 28"/>
          <p:cNvSpPr txBox="1"/>
          <p:nvPr/>
        </p:nvSpPr>
        <p:spPr>
          <a:xfrm>
            <a:off x="1457554" y="3814007"/>
            <a:ext cx="3855607" cy="7084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latin typeface="+mn-ea"/>
                <a:cs typeface="阿里巴巴普惠体" panose="00020600040101010101" charset="-122"/>
                <a:sym typeface="+mn-ea"/>
              </a:rPr>
              <a:t>缺点是在决策上容易专断，不易妥协，容易和他人发生争执，可能会用力过猛。</a:t>
            </a:r>
            <a:endParaRPr lang="zh-CN" altLang="en-US" sz="1400">
              <a:latin typeface="+mn-ea"/>
            </a:endParaRPr>
          </a:p>
        </p:txBody>
      </p:sp>
      <p:cxnSp>
        <p:nvCxnSpPr>
          <p:cNvPr id="30" name="直接连接符 26"/>
          <p:cNvCxnSpPr/>
          <p:nvPr/>
        </p:nvCxnSpPr>
        <p:spPr>
          <a:xfrm>
            <a:off x="1546860" y="2133654"/>
            <a:ext cx="533400" cy="0"/>
          </a:xfrm>
          <a:prstGeom prst="line">
            <a:avLst/>
          </a:prstGeom>
          <a:ln w="38100">
            <a:solidFill>
              <a:srgbClr val="4B5F7F"/>
            </a:solidFill>
          </a:ln>
        </p:spPr>
        <p:style>
          <a:lnRef idx="1">
            <a:schemeClr val="accent1"/>
          </a:lnRef>
          <a:fillRef idx="0">
            <a:schemeClr val="accent1"/>
          </a:fillRef>
          <a:effectRef idx="0">
            <a:schemeClr val="accent1"/>
          </a:effectRef>
          <a:fontRef idx="minor">
            <a:schemeClr val="tx1"/>
          </a:fontRef>
        </p:style>
      </p:cxnSp>
      <p:cxnSp>
        <p:nvCxnSpPr>
          <p:cNvPr id="31" name="直接连接符 27"/>
          <p:cNvCxnSpPr/>
          <p:nvPr/>
        </p:nvCxnSpPr>
        <p:spPr>
          <a:xfrm>
            <a:off x="7010036" y="2017538"/>
            <a:ext cx="533400" cy="0"/>
          </a:xfrm>
          <a:prstGeom prst="line">
            <a:avLst/>
          </a:prstGeom>
          <a:ln w="38100">
            <a:solidFill>
              <a:srgbClr val="4B5F7F"/>
            </a:solidFill>
          </a:ln>
        </p:spPr>
        <p:style>
          <a:lnRef idx="1">
            <a:schemeClr val="accent1"/>
          </a:lnRef>
          <a:fillRef idx="0">
            <a:schemeClr val="accent1"/>
          </a:fillRef>
          <a:effectRef idx="0">
            <a:schemeClr val="accent1"/>
          </a:effectRef>
          <a:fontRef idx="minor">
            <a:schemeClr val="tx1"/>
          </a:fontRef>
        </p:style>
      </p:cxnSp>
      <p:pic>
        <p:nvPicPr>
          <p:cNvPr id="32" name="图片 31" descr="手机屏幕截图&#10;&#10;中度可信度描述已自动生成"/>
          <p:cNvPicPr>
            <a:picLocks noChangeAspect="1"/>
          </p:cNvPicPr>
          <p:nvPr/>
        </p:nvPicPr>
        <p:blipFill>
          <a:blip r:embed="rId5">
            <a:duotone>
              <a:schemeClr val="bg2">
                <a:shade val="45000"/>
                <a:satMod val="135000"/>
              </a:schemeClr>
              <a:prstClr val="white"/>
            </a:duotone>
          </a:blip>
          <a:stretch>
            <a:fillRect/>
          </a:stretch>
        </p:blipFill>
        <p:spPr>
          <a:xfrm>
            <a:off x="6878839" y="2774179"/>
            <a:ext cx="3866516" cy="319541"/>
          </a:xfrm>
          <a:prstGeom prst="rect">
            <a:avLst/>
          </a:prstGeom>
        </p:spPr>
      </p:pic>
      <p:pic>
        <p:nvPicPr>
          <p:cNvPr id="33" name="图片 32" descr="手机屏幕截图&#10;&#10;中度可信度描述已自动生成"/>
          <p:cNvPicPr>
            <a:picLocks noChangeAspect="1"/>
          </p:cNvPicPr>
          <p:nvPr/>
        </p:nvPicPr>
        <p:blipFill>
          <a:blip r:embed="rId5">
            <a:duotone>
              <a:schemeClr val="bg2">
                <a:shade val="45000"/>
                <a:satMod val="135000"/>
              </a:schemeClr>
              <a:prstClr val="white"/>
            </a:duotone>
          </a:blip>
          <a:stretch>
            <a:fillRect/>
          </a:stretch>
        </p:blipFill>
        <p:spPr>
          <a:xfrm>
            <a:off x="6873384" y="3444740"/>
            <a:ext cx="3866516" cy="319541"/>
          </a:xfrm>
          <a:prstGeom prst="rect">
            <a:avLst/>
          </a:prstGeom>
        </p:spPr>
      </p:pic>
      <p:pic>
        <p:nvPicPr>
          <p:cNvPr id="34" name="图片 33" descr="手机屏幕截图&#10;&#10;中度可信度描述已自动生成"/>
          <p:cNvPicPr>
            <a:picLocks noChangeAspect="1"/>
          </p:cNvPicPr>
          <p:nvPr/>
        </p:nvPicPr>
        <p:blipFill>
          <a:blip r:embed="rId5">
            <a:duotone>
              <a:schemeClr val="bg2">
                <a:shade val="45000"/>
                <a:satMod val="135000"/>
              </a:schemeClr>
              <a:prstClr val="white"/>
            </a:duotone>
          </a:blip>
          <a:stretch>
            <a:fillRect/>
          </a:stretch>
        </p:blipFill>
        <p:spPr>
          <a:xfrm>
            <a:off x="1457553" y="2821761"/>
            <a:ext cx="3866516" cy="319541"/>
          </a:xfrm>
          <a:prstGeom prst="rect">
            <a:avLst/>
          </a:prstGeom>
        </p:spPr>
      </p:pic>
      <p:pic>
        <p:nvPicPr>
          <p:cNvPr id="35" name="图片 34" descr="手机屏幕截图&#10;&#10;中度可信度描述已自动生成"/>
          <p:cNvPicPr>
            <a:picLocks noChangeAspect="1"/>
          </p:cNvPicPr>
          <p:nvPr/>
        </p:nvPicPr>
        <p:blipFill>
          <a:blip r:embed="rId5">
            <a:duotone>
              <a:schemeClr val="bg2">
                <a:shade val="45000"/>
                <a:satMod val="135000"/>
              </a:schemeClr>
              <a:prstClr val="white"/>
            </a:duotone>
          </a:blip>
          <a:stretch>
            <a:fillRect/>
          </a:stretch>
        </p:blipFill>
        <p:spPr>
          <a:xfrm>
            <a:off x="1435736" y="3671705"/>
            <a:ext cx="3866516" cy="319541"/>
          </a:xfrm>
          <a:prstGeom prst="rect">
            <a:avLst/>
          </a:prstGeom>
        </p:spPr>
      </p:pic>
    </p:spTree>
  </p:cSld>
  <p:clrMapOvr>
    <a:masterClrMapping/>
  </p:clrMapOvr>
  <mc:AlternateContent>
    <mc:Choice xmlns:p14="http://schemas.microsoft.com/office/powerpoint/2010/main" Requires="p14">
      <p:transition spd="slow" advTm="3000" p14:dur="2000"/>
    </mc:Choice>
    <mc:Fallback>
      <p:transition spd="slow" advTm="3000"/>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https://d.book118.com/827112032101006025</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588ku">
      <a:majorFont>
        <a:latin typeface="Arial Black"/>
        <a:ea typeface="思源黑体 CN Bold"/>
        <a:cs typeface="Arial"/>
      </a:majorFont>
      <a:minorFont>
        <a:latin typeface="Arial"/>
        <a:ea typeface="思源黑体 CN Regular"/>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DengXian Light"/>
        <a:ea typeface="DengXian Light"/>
        <a:cs typeface="Arial"/>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DengXian"/>
        <a:ea typeface="DengXian"/>
        <a:cs typeface="Arial"/>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12</Slides>
  <Notes>11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12</vt:i4>
      </vt:variant>
    </vt:vector>
  </HeadingPairs>
  <TitlesOfParts>
    <vt:vector baseType="lpstr" size="23">
      <vt:lpstr>Arial</vt:lpstr>
      <vt:lpstr>Calibri</vt:lpstr>
      <vt:lpstr>Arial Black</vt:lpstr>
      <vt:lpstr>思源黑体 CN Bold</vt:lpstr>
      <vt:lpstr>思源黑体 CN Regular</vt:lpstr>
      <vt:lpstr>庞门正道标题体</vt:lpstr>
      <vt:lpstr>DengXian Light</vt:lpstr>
      <vt:lpstr>DengXian</vt:lpstr>
      <vt:lpstr>PangMenZhengDao</vt:lpstr>
      <vt:lpstr>阿里巴巴普惠体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2024-08-30T00:53:58.329</cp:lastPrinted>
  <dcterms:created xsi:type="dcterms:W3CDTF">2024-08-29T16:53:58Z</dcterms:created>
  <dcterms:modified xsi:type="dcterms:W3CDTF">2024-08-29T16:53:59Z</dcterms:modified>
</cp:coreProperties>
</file>