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0BD0CFE-EF98-4DE8-8DF5-4AF33F2F6A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DDCB06-79FA-4CD8-881E-5B4D3CBBFD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8271045-E2A9-4263-BF81-C6502090AF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D796370-53FF-4D7C-9337-D989C8FDF21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0B7E92D-DF53-491E-A21E-81B44BC5C4F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55B28B5-4762-4C77-8C4E-20008F8DA4A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CA4C856-A359-4972-AEF0-A606A48D55C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974D6B8-34DF-4784-AD72-8B43609FAED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5A01BC9-AB9B-4641-8709-7E68E766E44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D9ADA6-F446-483E-9AAA-24EEABEB87B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1E258D1-B734-4212-AA26-4DCF1ADCC0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7116051133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中投公司投资组合风险评估与管理</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中投公司投资组合风险评估框架
 投资组合风险评估指标体系构建
 投资组合风险评估模型
 投资组合风险评估方法
 投资组合风险评估结果分析
 投资组合风险管理策略
 投资组合风险管理措施
 投资组合风险管理效果评估</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中投公司投资组合风险评估框架</a:t>
            </a:r>
          </a:p>
        </p:txBody>
      </p:sp>
      <p:sp>
        <p:nvSpPr>
          <p:cNvPr id="3" name="Subtitle 2"/>
          <p:cNvSpPr>
            <a:spLocks noGrp="1"/>
          </p:cNvSpPr>
          <p:nvPr>
            <p:ph type="subTitle" idx="1"/>
          </p:nvPr>
        </p:nvSpPr>
        <p:spPr/>
        <p:txBody>
          <a:bodyPr/>
          <a:lstStyle/>
          <a:p>
            <a:r>
              <a:t>中投公司投资组合风险评估与管理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中投公司投资组合风险评估框架</a:t>
            </a:r>
          </a:p>
        </p:txBody>
      </p:sp>
      <p:sp>
        <p:nvSpPr>
          <p:cNvPr id="3" name="Text Placeholder 2"/>
          <p:cNvSpPr>
            <a:spLocks noGrp="1"/>
          </p:cNvSpPr>
          <p:nvPr>
            <p:ph type="body" idx="1"/>
          </p:nvPr>
        </p:nvSpPr>
        <p:spPr/>
        <p:txBody>
          <a:bodyPr/>
          <a:lstStyle/>
          <a:p>
            <a:r>
              <a:t>中投公司投资组合风险评估框架概述</a:t>
            </a:r>
          </a:p>
        </p:txBody>
      </p:sp>
      <p:sp>
        <p:nvSpPr>
          <p:cNvPr id="4" name="Content Placeholder 3"/>
          <p:cNvSpPr>
            <a:spLocks noGrp="1"/>
          </p:cNvSpPr>
          <p:nvPr>
            <p:ph sz="half" idx="2"/>
          </p:nvPr>
        </p:nvSpPr>
        <p:spPr/>
        <p:txBody>
          <a:bodyPr/>
          <a:lstStyle/>
          <a:p>
            <a:r>
              <a:t>1. 中投公司投资组合风险评估框架是公司风险管理体系的重要组成部分，旨在全面识别、评估和管理投资组合面临的各种风险，为公司决策提供支持。</a:t>
            </a:r>
          </a:p>
          <a:p>
            <a:r>
              <a:t>2. 该框架以现代投资组合理论为基础，结合公司投资目标、投资策略和风险偏好，构建了多层次、全方位的风险评估体系。</a:t>
            </a:r>
          </a:p>
          <a:p>
            <a:r>
              <a:t>3. 该框架采用定量和定性相结合的方式，量化评估市场风险、信用风险、操作风险等可量化风险，并结合定性分析评估公司面临的宏观经济风险、政策风险、法律风险等非量化风险。</a:t>
            </a:r>
          </a:p>
        </p:txBody>
      </p:sp>
      <p:sp>
        <p:nvSpPr>
          <p:cNvPr id="5" name="Text Placeholder 4"/>
          <p:cNvSpPr>
            <a:spLocks noGrp="1"/>
          </p:cNvSpPr>
          <p:nvPr>
            <p:ph type="body" idx="3"/>
          </p:nvPr>
        </p:nvSpPr>
        <p:spPr/>
        <p:txBody>
          <a:bodyPr/>
          <a:lstStyle/>
          <a:p>
            <a:r>
              <a:t>中投公司投资组合风险评估框架的具体内容</a:t>
            </a:r>
          </a:p>
        </p:txBody>
      </p:sp>
      <p:sp>
        <p:nvSpPr>
          <p:cNvPr id="6" name="Content Placeholder 5"/>
          <p:cNvSpPr>
            <a:spLocks noGrp="1"/>
          </p:cNvSpPr>
          <p:nvPr>
            <p:ph sz="half" idx="4"/>
          </p:nvPr>
        </p:nvSpPr>
        <p:spPr/>
        <p:txBody>
          <a:bodyPr/>
          <a:lstStyle/>
          <a:p>
            <a:r>
              <a:t>1. 风险识别：中投公司通过对宏观经济、金融市场、投资标的等因素的持续监测，识别可能影响投资组合收益和风险的风险因素，建立风险清单。</a:t>
            </a:r>
          </a:p>
          <a:p>
            <a:r>
              <a:t>2. 风险评估：对识别出的风险因素进行定量和定性的评估，定量评估采用风险价值（VaR）、条件风险价值（CVaR）、尾部风险等指标，定性评估采用专家打分、情景分析等方法。</a:t>
            </a:r>
          </a:p>
          <a:p>
            <a:r>
              <a:t>3. 风险管理：根据风险评估结果，制定相应的风险管理策略，包括风险规避、风险转移、风险对冲和风险控制等措施，并将其纳入投资决策和投资运营过程中，对风险进行动态管理和控制。</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中投公司投资组合风险评估框架</a:t>
            </a:r>
          </a:p>
        </p:txBody>
      </p:sp>
      <p:sp>
        <p:nvSpPr>
          <p:cNvPr id="3" name="Text Placeholder 2"/>
          <p:cNvSpPr>
            <a:spLocks noGrp="1"/>
          </p:cNvSpPr>
          <p:nvPr>
            <p:ph type="body" idx="1"/>
          </p:nvPr>
        </p:nvSpPr>
        <p:spPr/>
        <p:txBody>
          <a:bodyPr/>
          <a:lstStyle/>
          <a:p>
            <a:r>
              <a:t>中投公司投资组合风险评估框架的应用</a:t>
            </a:r>
          </a:p>
        </p:txBody>
      </p:sp>
      <p:sp>
        <p:nvSpPr>
          <p:cNvPr id="4" name="Content Placeholder 3"/>
          <p:cNvSpPr>
            <a:spLocks noGrp="1"/>
          </p:cNvSpPr>
          <p:nvPr>
            <p:ph sz="half" idx="2"/>
          </p:nvPr>
        </p:nvSpPr>
        <p:spPr/>
        <p:txBody>
          <a:bodyPr/>
          <a:lstStyle/>
          <a:p>
            <a:r>
              <a:t>1. 投资组合构建：中投公司在构建投资组合时，将风险评估结果作为重要依据，通过资产配置、行业配置、投资标的选择等手段，优化投资组合的风险收益特征，实现投资目标。</a:t>
            </a:r>
          </a:p>
          <a:p>
            <a:r>
              <a:t>2. 投资决策：中投公司在进行投资决策时，将风险评估结果作为重要的参考因素，综合考虑投资标的的风险收益特征、市场环境和公司投资策略等因素，做出投资决策。</a:t>
            </a:r>
          </a:p>
          <a:p>
            <a:r>
              <a:t>3. 风险控制：中投公司将风险评估结果纳入风险控制体系，通过设定风险限额、建立风险监测和预警机制、定期对投资组合风险进行评估和调整等措施，控制和管理投资组合风险，确保投资组合的安全性和稳定性。</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投资组合风险评估指标体系构建</a:t>
            </a:r>
          </a:p>
        </p:txBody>
      </p:sp>
      <p:sp>
        <p:nvSpPr>
          <p:cNvPr id="3" name="Subtitle 2"/>
          <p:cNvSpPr>
            <a:spLocks noGrp="1"/>
          </p:cNvSpPr>
          <p:nvPr>
            <p:ph type="subTitle" idx="1"/>
          </p:nvPr>
        </p:nvSpPr>
        <p:spPr/>
        <p:txBody>
          <a:bodyPr/>
          <a:lstStyle/>
          <a:p>
            <a:r>
              <a:t>中投公司投资组合风险评估与管理</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投资组合风险评估指标体系构建</a:t>
            </a:r>
          </a:p>
        </p:txBody>
      </p:sp>
      <p:sp>
        <p:nvSpPr>
          <p:cNvPr id="3" name="Text Placeholder 2"/>
          <p:cNvSpPr>
            <a:spLocks noGrp="1"/>
          </p:cNvSpPr>
          <p:nvPr>
            <p:ph type="body" idx="1"/>
          </p:nvPr>
        </p:nvSpPr>
        <p:spPr/>
        <p:txBody>
          <a:bodyPr/>
          <a:lstStyle/>
          <a:p>
            <a:r>
              <a:t>投资组合风险评估指标体系构建</a:t>
            </a:r>
          </a:p>
        </p:txBody>
      </p:sp>
      <p:sp>
        <p:nvSpPr>
          <p:cNvPr id="4" name="Content Placeholder 3"/>
          <p:cNvSpPr>
            <a:spLocks noGrp="1"/>
          </p:cNvSpPr>
          <p:nvPr>
            <p:ph sz="half" idx="2"/>
          </p:nvPr>
        </p:nvSpPr>
        <p:spPr/>
        <p:txBody>
          <a:bodyPr/>
          <a:lstStyle/>
          <a:p>
            <a:r>
              <a:t>1. 指标体系构建原则：科学性、全面性、可操作性、动态性。</a:t>
            </a:r>
          </a:p>
          <a:p>
            <a:r>
              <a:t>2. 指标体系分类：市场风险、信用风险、操作风险、流动性风险等。</a:t>
            </a:r>
          </a:p>
          <a:p>
            <a:r>
              <a:t>3. 指标体系选择：定量指标和定性指标相结合，风险敞口指标和风险度量指标相结合。</a:t>
            </a:r>
          </a:p>
        </p:txBody>
      </p:sp>
      <p:sp>
        <p:nvSpPr>
          <p:cNvPr id="5" name="Text Placeholder 4"/>
          <p:cNvSpPr>
            <a:spLocks noGrp="1"/>
          </p:cNvSpPr>
          <p:nvPr>
            <p:ph type="body" idx="3"/>
          </p:nvPr>
        </p:nvSpPr>
        <p:spPr/>
        <p:txBody>
          <a:bodyPr/>
          <a:lstStyle/>
          <a:p>
            <a:r>
              <a:t>市场风险评估</a:t>
            </a:r>
          </a:p>
        </p:txBody>
      </p:sp>
      <p:sp>
        <p:nvSpPr>
          <p:cNvPr id="6" name="Content Placeholder 5"/>
          <p:cNvSpPr>
            <a:spLocks noGrp="1"/>
          </p:cNvSpPr>
          <p:nvPr>
            <p:ph sz="half" idx="4"/>
          </p:nvPr>
        </p:nvSpPr>
        <p:spPr/>
        <p:txBody>
          <a:bodyPr/>
          <a:lstStyle/>
          <a:p>
            <a:r>
              <a:t>1. 市场风险评估方法：历史模拟法、蒙特卡罗模拟法、极值理论法等。</a:t>
            </a:r>
          </a:p>
          <a:p>
            <a:r>
              <a:t>2. 市场风险评估指标：股票价格波动率、债券收益率波动率、汇率波动率等。</a:t>
            </a:r>
          </a:p>
          <a:p>
            <a:r>
              <a:t>3. 市场风险管理策略：资产配置、衍生品套期保值、风险价值管理等。</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投资组合风险评估指标体系构建</a:t>
            </a:r>
          </a:p>
        </p:txBody>
      </p:sp>
      <p:sp>
        <p:nvSpPr>
          <p:cNvPr id="3" name="Content Placeholder 2"/>
          <p:cNvSpPr>
            <a:spLocks noGrp="1"/>
          </p:cNvSpPr>
          <p:nvPr>
            <p:ph sz="half" idx="2"/>
          </p:nvPr>
        </p:nvSpPr>
        <p:spPr/>
        <p:txBody>
          <a:bodyPr/>
          <a:lstStyle/>
          <a:p>
            <a:r>
              <a:t>1. 信用风险评估方法：信用评级法、财务报表分析法、现金流分析法等。</a:t>
            </a:r>
          </a:p>
          <a:p>
            <a:r>
              <a:t>2. 信用风险评估指标：违约率、平均违约损失率、信用利差等。</a:t>
            </a:r>
          </a:p>
          <a:p>
            <a:r>
              <a:t>3. 信用风险管理策略：分散投资、信用风险担保、信用违约互换等。</a:t>
            </a:r>
          </a:p>
        </p:txBody>
      </p:sp>
      <p:sp>
        <p:nvSpPr>
          <p:cNvPr id="4" name="Text Placeholder 3"/>
          <p:cNvSpPr>
            <a:spLocks noGrp="1"/>
          </p:cNvSpPr>
          <p:nvPr>
            <p:ph type="body" idx="3"/>
          </p:nvPr>
        </p:nvSpPr>
        <p:spPr/>
        <p:txBody>
          <a:bodyPr/>
          <a:lstStyle/>
          <a:p>
            <a:r>
              <a:t>操作风险评估</a:t>
            </a:r>
          </a:p>
        </p:txBody>
      </p:sp>
      <p:sp>
        <p:nvSpPr>
          <p:cNvPr id="5" name="Content Placeholder 4"/>
          <p:cNvSpPr>
            <a:spLocks noGrp="1"/>
          </p:cNvSpPr>
          <p:nvPr>
            <p:ph sz="half" idx="4"/>
          </p:nvPr>
        </p:nvSpPr>
        <p:spPr/>
        <p:txBody>
          <a:bodyPr/>
          <a:lstStyle/>
          <a:p>
            <a:r>
              <a:t>1. 操作风险评估方法：损失数据分析法、专家判断法、情景分析法等。</a:t>
            </a:r>
          </a:p>
          <a:p>
            <a:r>
              <a:t>2. 操作风险评估指标：操作失误频率、操作失误损失金额等。</a:t>
            </a:r>
          </a:p>
          <a:p>
            <a:r>
              <a:t>3. 操作风险管理策略：内部控制、风险控制、合规管理等。</a:t>
            </a:r>
          </a:p>
        </p:txBody>
      </p:sp>
      <p:sp>
        <p:nvSpPr>
          <p:cNvPr id="6" name="Text Placeholder 5"/>
          <p:cNvSpPr>
            <a:spLocks noGrp="1"/>
          </p:cNvSpPr>
          <p:nvPr>
            <p:ph type="body" idx="1"/>
          </p:nvPr>
        </p:nvSpPr>
        <p:spPr/>
        <p:txBody>
          <a:bodyPr/>
          <a:lstStyle/>
          <a:p>
            <a:r>
              <a:t>信用风险评估</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投资组合风险评估指标体系构建</a:t>
            </a:r>
          </a:p>
        </p:txBody>
      </p:sp>
      <p:sp>
        <p:nvSpPr>
          <p:cNvPr id="3" name="Text Placeholder 2"/>
          <p:cNvSpPr>
            <a:spLocks noGrp="1"/>
          </p:cNvSpPr>
          <p:nvPr>
            <p:ph type="body" idx="1"/>
          </p:nvPr>
        </p:nvSpPr>
        <p:spPr/>
        <p:txBody>
          <a:bodyPr/>
          <a:lstStyle/>
          <a:p>
            <a:r>
              <a:t>流动性风险评估</a:t>
            </a:r>
          </a:p>
        </p:txBody>
      </p:sp>
      <p:sp>
        <p:nvSpPr>
          <p:cNvPr id="4" name="Content Placeholder 3"/>
          <p:cNvSpPr>
            <a:spLocks noGrp="1"/>
          </p:cNvSpPr>
          <p:nvPr>
            <p:ph sz="half" idx="2"/>
          </p:nvPr>
        </p:nvSpPr>
        <p:spPr/>
        <p:txBody>
          <a:bodyPr/>
          <a:lstStyle/>
          <a:p>
            <a:r>
              <a:t>1. 流动性风险评估方法：现金流分析法、流动性覆盖率分析法、流动性缺口分析法等。</a:t>
            </a:r>
          </a:p>
          <a:p>
            <a:r>
              <a:t>2. 流动性风险评估指标：流动资产比率、速动比率、现金比率等。</a:t>
            </a:r>
          </a:p>
          <a:p>
            <a:r>
              <a:t>3. 流动性风险管理策略：资产负债管理、现金管理、流动性支持工具等。</a:t>
            </a:r>
          </a:p>
        </p:txBody>
      </p:sp>
      <p:sp>
        <p:nvSpPr>
          <p:cNvPr id="5" name="Text Placeholder 4"/>
          <p:cNvSpPr>
            <a:spLocks noGrp="1"/>
          </p:cNvSpPr>
          <p:nvPr>
            <p:ph type="body" idx="3"/>
          </p:nvPr>
        </p:nvSpPr>
        <p:spPr/>
        <p:txBody>
          <a:bodyPr/>
          <a:lstStyle/>
          <a:p>
            <a:r>
              <a:t>投资组合风险管理</a:t>
            </a:r>
          </a:p>
        </p:txBody>
      </p:sp>
      <p:sp>
        <p:nvSpPr>
          <p:cNvPr id="6" name="Content Placeholder 5"/>
          <p:cNvSpPr>
            <a:spLocks noGrp="1"/>
          </p:cNvSpPr>
          <p:nvPr>
            <p:ph sz="half" idx="4"/>
          </p:nvPr>
        </p:nvSpPr>
        <p:spPr/>
        <p:txBody>
          <a:bodyPr/>
          <a:lstStyle/>
          <a:p>
            <a:r>
              <a:t>1. 投资组合风险管理目标：控制风险敞口、降低风险损失、优化投资组合收益风险特征。</a:t>
            </a:r>
          </a:p>
          <a:p>
            <a:r>
              <a:t>2. 投资组合风险管理方法：资产配置、风险对冲、多元化投资等。</a:t>
            </a:r>
          </a:p>
          <a:p>
            <a:r>
              <a:t>3. 投资组合风险管理策略：动态调整投资组合、主动管理风险敞口、建立风险控制体系等。</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投资组合风险评估模型</a:t>
            </a:r>
          </a:p>
        </p:txBody>
      </p:sp>
      <p:sp>
        <p:nvSpPr>
          <p:cNvPr id="3" name="Subtitle 2"/>
          <p:cNvSpPr>
            <a:spLocks noGrp="1"/>
          </p:cNvSpPr>
          <p:nvPr>
            <p:ph type="subTitle" idx="1"/>
          </p:nvPr>
        </p:nvSpPr>
        <p:spPr/>
        <p:txBody>
          <a:bodyPr/>
          <a:lstStyle/>
          <a:p>
            <a:r>
              <a:t>中投公司投资组合风险评估与管理</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投资组合风险评估模型</a:t>
            </a:r>
          </a:p>
        </p:txBody>
      </p:sp>
      <p:sp>
        <p:nvSpPr>
          <p:cNvPr id="3" name="Text Placeholder 2"/>
          <p:cNvSpPr>
            <a:spLocks noGrp="1"/>
          </p:cNvSpPr>
          <p:nvPr>
            <p:ph type="body" idx="1"/>
          </p:nvPr>
        </p:nvSpPr>
        <p:spPr/>
        <p:txBody>
          <a:bodyPr/>
          <a:lstStyle/>
          <a:p>
            <a:r>
              <a:t>价值风险模型：</a:t>
            </a:r>
          </a:p>
        </p:txBody>
      </p:sp>
      <p:sp>
        <p:nvSpPr>
          <p:cNvPr id="4" name="Content Placeholder 3"/>
          <p:cNvSpPr>
            <a:spLocks noGrp="1"/>
          </p:cNvSpPr>
          <p:nvPr>
            <p:ph sz="half" idx="2"/>
          </p:nvPr>
        </p:nvSpPr>
        <p:spPr/>
        <p:txBody>
          <a:bodyPr/>
          <a:lstStyle/>
          <a:p>
            <a:r>
              <a:t>1. 基于价值风险分析的投资组合风险评估方法能够更为精确地对投资组合的风险进行量化。</a:t>
            </a:r>
          </a:p>
          <a:p>
            <a:r>
              <a:t>2. 价值风险模型需要依赖于对未来市场走势及波动率的有效估计，其准确性以及有效性在很大程度上依赖于估计结果的有效性。</a:t>
            </a:r>
          </a:p>
          <a:p>
            <a:r>
              <a:t>3. 价值风险模型对投资组合风险评估的准确性，还依赖于对市场风险因素（如利率、外汇汇率、股票指数、商品价格等）及收益率的相关性分析的有效性。</a:t>
            </a:r>
          </a:p>
        </p:txBody>
      </p:sp>
      <p:sp>
        <p:nvSpPr>
          <p:cNvPr id="5" name="Text Placeholder 4"/>
          <p:cNvSpPr>
            <a:spLocks noGrp="1"/>
          </p:cNvSpPr>
          <p:nvPr>
            <p:ph type="body" idx="3"/>
          </p:nvPr>
        </p:nvSpPr>
        <p:spPr/>
        <p:txBody>
          <a:bodyPr/>
          <a:lstStyle/>
          <a:p>
            <a:r>
              <a:t>信用风险模型：</a:t>
            </a:r>
          </a:p>
        </p:txBody>
      </p:sp>
      <p:sp>
        <p:nvSpPr>
          <p:cNvPr id="6" name="Content Placeholder 5"/>
          <p:cNvSpPr>
            <a:spLocks noGrp="1"/>
          </p:cNvSpPr>
          <p:nvPr>
            <p:ph sz="half" idx="4"/>
          </p:nvPr>
        </p:nvSpPr>
        <p:spPr/>
        <p:txBody>
          <a:bodyPr/>
          <a:lstStyle/>
          <a:p>
            <a:r>
              <a:t>1. 信用风险模型对投资组合风险评估的准确性，依赖于对违约概率、违约损失率以及违约相互关系的有效估计。</a:t>
            </a:r>
          </a:p>
          <a:p>
            <a:r>
              <a:t>2. 信用风险模型需要依靠于对宏观经济因子、发行机构的财务状况及行业状况的有效分析。</a:t>
            </a:r>
          </a:p>
          <a:p>
            <a:r>
              <a:t>3. 信用风险模型在投资组合风险评估中的应用，需要特别关注模型对信用风险因素的敏感性，以避免模型估计的误差导致投资组合风险评估的失真或扭曲。</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投资组合风险评估模型</a:t>
            </a:r>
          </a:p>
        </p:txBody>
      </p:sp>
      <p:sp>
        <p:nvSpPr>
          <p:cNvPr id="3" name="Content Placeholder 2"/>
          <p:cNvSpPr>
            <a:spLocks noGrp="1"/>
          </p:cNvSpPr>
          <p:nvPr>
            <p:ph sz="half" idx="2"/>
          </p:nvPr>
        </p:nvSpPr>
        <p:spPr/>
        <p:txBody>
          <a:bodyPr/>
          <a:lstStyle/>
          <a:p>
            <a:r>
              <a:t>1. 市场风险模型在投资组合风险评估中的应用，需要对投资组合中各类资产的收益率及其相关性进行有效分析。</a:t>
            </a:r>
          </a:p>
          <a:p>
            <a:r>
              <a:t>2. 市场风险模型对投资组合风险评估的准确性，还依赖于对市场风险因素（如利率、外汇汇率、股票指数、商品价格等）及收益率的相关性分析的有效性。</a:t>
            </a:r>
          </a:p>
          <a:p>
            <a:r>
              <a:t>3. 市场风险模型在投资组合风险评估中的应用，需要特别关注模型对市场风险因素的敏感性，以避免模型估计的误差导致投资组合风险评估的失真或扭曲。</a:t>
            </a:r>
          </a:p>
        </p:txBody>
      </p:sp>
      <p:sp>
        <p:nvSpPr>
          <p:cNvPr id="4" name="Text Placeholder 3"/>
          <p:cNvSpPr>
            <a:spLocks noGrp="1"/>
          </p:cNvSpPr>
          <p:nvPr>
            <p:ph type="body" idx="3"/>
          </p:nvPr>
        </p:nvSpPr>
        <p:spPr/>
        <p:txBody>
          <a:bodyPr/>
          <a:lstStyle/>
          <a:p>
            <a:r>
              <a:t>流动性风险模型：</a:t>
            </a:r>
          </a:p>
        </p:txBody>
      </p:sp>
      <p:sp>
        <p:nvSpPr>
          <p:cNvPr id="5" name="Content Placeholder 4"/>
          <p:cNvSpPr>
            <a:spLocks noGrp="1"/>
          </p:cNvSpPr>
          <p:nvPr>
            <p:ph sz="half" idx="4"/>
          </p:nvPr>
        </p:nvSpPr>
        <p:spPr/>
        <p:txBody>
          <a:bodyPr/>
          <a:lstStyle/>
          <a:p>
            <a:r>
              <a:t>1. 流动性风险模型在投资组合风险评估中的应用，需要对投资组合中各类资产的流动性特征进行有效分析。</a:t>
            </a:r>
          </a:p>
          <a:p>
            <a:r>
              <a:t>2. 流动性风险模型需要依靠于对宏观经济因子、市场流动性状况及投资组合中各类资产的流动性特征的有效分析。</a:t>
            </a:r>
          </a:p>
          <a:p>
            <a:r>
              <a:t>3. 流动性风险模型在投资组合风险评估中的应用，需要特别关注模型对流动性风险因素的敏感性，以避免模型估计的误差导致投资组合风险评估的失真或扭曲。</a:t>
            </a:r>
          </a:p>
        </p:txBody>
      </p:sp>
      <p:sp>
        <p:nvSpPr>
          <p:cNvPr id="6" name="Text Placeholder 5"/>
          <p:cNvSpPr>
            <a:spLocks noGrp="1"/>
          </p:cNvSpPr>
          <p:nvPr>
            <p:ph type="body" idx="1"/>
          </p:nvPr>
        </p:nvSpPr>
        <p:spPr/>
        <p:txBody>
          <a:bodyPr/>
          <a:lstStyle/>
          <a:p>
            <a:r>
              <a:t>市场风险模型：</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投资组合风险评估模型</a:t>
            </a:r>
          </a:p>
        </p:txBody>
      </p:sp>
      <p:sp>
        <p:nvSpPr>
          <p:cNvPr id="3" name="Text Placeholder 2"/>
          <p:cNvSpPr>
            <a:spLocks noGrp="1"/>
          </p:cNvSpPr>
          <p:nvPr>
            <p:ph type="body" idx="1"/>
          </p:nvPr>
        </p:nvSpPr>
        <p:spPr/>
        <p:txBody>
          <a:bodyPr/>
          <a:lstStyle/>
          <a:p>
            <a:r>
              <a:t>操作风险模型：</a:t>
            </a:r>
          </a:p>
        </p:txBody>
      </p:sp>
      <p:sp>
        <p:nvSpPr>
          <p:cNvPr id="4" name="Content Placeholder 3"/>
          <p:cNvSpPr>
            <a:spLocks noGrp="1"/>
          </p:cNvSpPr>
          <p:nvPr>
            <p:ph sz="half" idx="2"/>
          </p:nvPr>
        </p:nvSpPr>
        <p:spPr/>
        <p:txBody>
          <a:bodyPr/>
          <a:lstStyle/>
          <a:p>
            <a:r>
              <a:t>1. 操作风险模型在投资组合风险评估中的应用，需要对投资组合中各类资产的操作风险特征进行有效分析。</a:t>
            </a:r>
          </a:p>
          <a:p>
            <a:r>
              <a:t>2. 操作风险模型需要依靠于对内部控制制度、信息系统、反洗钱措施等操作风险因素的有效分析。</a:t>
            </a:r>
          </a:p>
          <a:p>
            <a:r>
              <a:t>3. 操作风险模型在投资组合风险评估中的应用，需要特别关注模型对操作风险因素的敏感性，以避免模型估计的误差导致投资组合风险评估的失真或扭曲。</a:t>
            </a:r>
          </a:p>
        </p:txBody>
      </p:sp>
      <p:sp>
        <p:nvSpPr>
          <p:cNvPr id="5" name="Text Placeholder 4"/>
          <p:cNvSpPr>
            <a:spLocks noGrp="1"/>
          </p:cNvSpPr>
          <p:nvPr>
            <p:ph type="body" idx="3"/>
          </p:nvPr>
        </p:nvSpPr>
        <p:spPr/>
        <p:txBody>
          <a:bodyPr/>
          <a:lstStyle/>
          <a:p>
            <a:r>
              <a:t>定制化模型：</a:t>
            </a:r>
          </a:p>
        </p:txBody>
      </p:sp>
      <p:sp>
        <p:nvSpPr>
          <p:cNvPr id="6" name="Content Placeholder 5"/>
          <p:cNvSpPr>
            <a:spLocks noGrp="1"/>
          </p:cNvSpPr>
          <p:nvPr>
            <p:ph sz="half" idx="4"/>
          </p:nvPr>
        </p:nvSpPr>
        <p:spPr/>
        <p:txBody>
          <a:bodyPr/>
          <a:lstStyle/>
          <a:p>
            <a:r>
              <a:t>1. 定制化模型在投资组合风险评估中的应用，能够针对投资组合的具体特点和风险偏好进行更为细化的风险评估。</a:t>
            </a:r>
          </a:p>
          <a:p>
            <a:r>
              <a:t>2. 定制化模型需要结合投资组合的投资目标、投资策略、投资期限以及投资者的风险承受能力等因素进行设计。</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投资组合风险评估方法</a:t>
            </a:r>
          </a:p>
        </p:txBody>
      </p:sp>
      <p:sp>
        <p:nvSpPr>
          <p:cNvPr id="3" name="Subtitle 2"/>
          <p:cNvSpPr>
            <a:spLocks noGrp="1"/>
          </p:cNvSpPr>
          <p:nvPr>
            <p:ph type="subTitle" idx="1"/>
          </p:nvPr>
        </p:nvSpPr>
        <p:spPr/>
        <p:txBody>
          <a:bodyPr/>
          <a:lstStyle/>
          <a:p>
            <a:r>
              <a:t>中投公司投资组合风险评估与管理</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投资组合风险评估方法</a:t>
            </a:r>
          </a:p>
        </p:txBody>
      </p:sp>
      <p:sp>
        <p:nvSpPr>
          <p:cNvPr id="3" name="Text Placeholder 2"/>
          <p:cNvSpPr>
            <a:spLocks noGrp="1"/>
          </p:cNvSpPr>
          <p:nvPr>
            <p:ph type="body" idx="1"/>
          </p:nvPr>
        </p:nvSpPr>
        <p:spPr/>
        <p:txBody>
          <a:bodyPr/>
          <a:lstStyle/>
          <a:p>
            <a:r>
              <a:t>投资组合的风险来源：</a:t>
            </a:r>
          </a:p>
        </p:txBody>
      </p:sp>
      <p:sp>
        <p:nvSpPr>
          <p:cNvPr id="4" name="Content Placeholder 3"/>
          <p:cNvSpPr>
            <a:spLocks noGrp="1"/>
          </p:cNvSpPr>
          <p:nvPr>
            <p:ph sz="half" idx="2"/>
          </p:nvPr>
        </p:nvSpPr>
        <p:spPr/>
        <p:txBody>
          <a:bodyPr/>
          <a:lstStyle/>
          <a:p>
            <a:r>
              <a:t>1. 投资组合中的所有风险都可以称之为投资组合风险，包括系统风险、非系统风险（独有风险）和资产选择风险等。其中，系统风险是影响整个市场的系统性因素，如宏观经济状况、利率波动、政策变动等；非系统风险是指与特定资产或行业相关的特有风险，如公司经营状况、竞争格局、行业监管政策等；资产选择风险是指由于基金经理选择的资产组合与市场平均表现之间的差异而产生的风险。</a:t>
            </a:r>
          </a:p>
          <a:p>
            <a:r>
              <a:t>2. 投资组合风险评估的目标是了解投资组合面临的各种风险，并对这些风险进行量化，为投资决策提供依据。此外，投资组合风险评估还可以帮助投资经理制定风险管理策略，降低投资组合的风险水平。</a:t>
            </a:r>
          </a:p>
          <a:p>
            <a:r>
              <a:t>3. 投资组合风险评估的方法主要有基于历史数据的方法、基于情景分析的方法和基于计量经济学的方法等。每种方法都有其优缺点，投资经理需要根据实际情况选择合适的方法对投资组合风险进行评估。</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投资组合风险评估方法</a:t>
            </a:r>
          </a:p>
        </p:txBody>
      </p:sp>
      <p:sp>
        <p:nvSpPr>
          <p:cNvPr id="3" name="Text Placeholder 2"/>
          <p:cNvSpPr>
            <a:spLocks noGrp="1"/>
          </p:cNvSpPr>
          <p:nvPr>
            <p:ph type="body" idx="1"/>
          </p:nvPr>
        </p:nvSpPr>
        <p:spPr/>
        <p:txBody>
          <a:bodyPr/>
          <a:lstStyle/>
          <a:p>
            <a:r>
              <a:t>贝塔系数法：</a:t>
            </a:r>
          </a:p>
        </p:txBody>
      </p:sp>
      <p:sp>
        <p:nvSpPr>
          <p:cNvPr id="4" name="Content Placeholder 3"/>
          <p:cNvSpPr>
            <a:spLocks noGrp="1"/>
          </p:cNvSpPr>
          <p:nvPr>
            <p:ph sz="half" idx="2"/>
          </p:nvPr>
        </p:nvSpPr>
        <p:spPr/>
        <p:txBody>
          <a:bodyPr/>
          <a:lstStyle/>
          <a:p>
            <a:r>
              <a:t>1. 贝塔系数法是一种通过衡量资产或投资组合对市场波动（通常以基准指数或市场指数表示）的敏感程度来评估投资组合风险的方法。贝塔系数法的计算公式为：β = Cov(r_p, r_m) / Var(r_m)。其中，β为资产或投资组合的贝塔系数；Cov(r_p, r_m)为资产或投资组合收益率与市场收益率（基准指数或市场指数）之间的协方差；Var(r_m)为市场收益率的方差。</a:t>
            </a:r>
          </a:p>
          <a:p>
            <a:r>
              <a:t>2. 贝塔系数法的主要优点是操作简单，易于理解。然而，贝塔系数法也有一些局限性：贝塔系数法假设资产或投资组合的收益率与市场收益率之间的协方差是稳定的，但实际上，协方差可能会随着时间的推移而变化，因此贝塔系数法可能无法准确地反映投资组合的风险水平；贝塔系数法假设资产或投资组合的收益率是正态分布的，但实际上，资产或投资组合的收益率通常是非正态分布的，因此贝塔系数法可能无法准确地反映投资组合的风险水平。</a:t>
            </a:r>
          </a:p>
          <a:p>
            <a:r>
              <a:t>3. 虽然贝塔系数法有一些局限性，但它仍然是一种常用的投资组合风险评估方法，特别是在投资经理对投资组合的风险水平进行初步评估时。</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投资组合风险评估方法</a:t>
            </a:r>
          </a:p>
        </p:txBody>
      </p:sp>
      <p:sp>
        <p:nvSpPr>
          <p:cNvPr id="3" name="Text Placeholder 2"/>
          <p:cNvSpPr>
            <a:spLocks noGrp="1"/>
          </p:cNvSpPr>
          <p:nvPr>
            <p:ph type="body" idx="1"/>
          </p:nvPr>
        </p:nvSpPr>
        <p:spPr/>
        <p:txBody>
          <a:bodyPr/>
          <a:lstStyle/>
          <a:p>
            <a:r>
              <a:t>均值-方差分析法：</a:t>
            </a:r>
          </a:p>
        </p:txBody>
      </p:sp>
      <p:sp>
        <p:nvSpPr>
          <p:cNvPr id="4" name="Content Placeholder 3"/>
          <p:cNvSpPr>
            <a:spLocks noGrp="1"/>
          </p:cNvSpPr>
          <p:nvPr>
            <p:ph sz="half" idx="2"/>
          </p:nvPr>
        </p:nvSpPr>
        <p:spPr/>
        <p:txBody>
          <a:bodyPr/>
          <a:lstStyle/>
          <a:p>
            <a:r>
              <a:t>1. 均值-方差分析法是一种基于投资组合的历史收益率和风险水平来评估投资组合风险的方法。均值-方差分析法的基本思想是：在一定的风险水平下，投资组合的预期收益越高，投资组合的风险就越高；在一定的预期收益水平下，投资组合的风险越大，投资组合的预期收益就越高。</a:t>
            </a:r>
          </a:p>
          <a:p>
            <a:r>
              <a:t>2. 均值-方差分析法的优点是：它可以同时考虑投资组合的预期收益和风险水平，为投资经理在预期收益和风险水平之间进行权衡提供依据。此外，均值-方差分析法还可以帮助投资经理构建多样化的投资组合，降低投资组合的风险水平。</a:t>
            </a:r>
          </a:p>
          <a:p>
            <a:r>
              <a:t>3. 均值-方差分析法的缺点是：它假设投资组合的收益率是正态分布的，但实际上，投资组合的收益率通常是非正态分布的，因此均值-方差分析法可能无法准确地反映投资组合的风险水平。此外，均值-方差分析法假设投资组合的预期收益和风险水平是稳定的，但实际上，投资组合的预期收益和风险水平可能会随着时间的推移而变化，因此均值-方差分析法可能无法准确地反映投资组合的风险水平。</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https://d.book118.com/827116051133006040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18</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18</vt:i4>
      </vt:variant>
    </vt:vector>
  </HeadingPairs>
  <TitlesOfParts>
    <vt:vector baseType="lpstr" size="29">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中投公司投资组合风险评估框架</vt:lpstr>
      <vt:lpstr> 中投公司投资组合风险评估框架</vt:lpstr>
      <vt:lpstr> 中投公司投资组合风险评估框架</vt:lpstr>
      <vt:lpstr> 投资组合风险评估指标体系构建</vt:lpstr>
      <vt:lpstr> 投资组合风险评估指标体系构建</vt:lpstr>
      <vt:lpstr> 投资组合风险评估指标体系构建</vt:lpstr>
      <vt:lpstr> 投资组合风险评估指标体系构建</vt:lpstr>
      <vt:lpstr> 投资组合风险评估模型</vt:lpstr>
      <vt:lpstr> 投资组合风险评估模型</vt:lpstr>
      <vt:lpstr> 投资组合风险评估模型</vt:lpstr>
      <vt:lpstr> 投资组合风险评估模型</vt:lpstr>
      <vt:lpstr> 投资组合风险评估方法</vt:lpstr>
      <vt:lpstr> 投资组合风险评估方法</vt:lpstr>
      <vt:lpstr> 投资组合风险评估方法</vt:lpstr>
      <vt:lpstr> 投资组合风险评估方法</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2024-09-13T05:06:48.346</cp:lastPrinted>
  <dcterms:created xsi:type="dcterms:W3CDTF">2024-09-12T21:06:48Z</dcterms:created>
  <dcterms:modified xsi:type="dcterms:W3CDTF">2024-09-12T21:06:50Z</dcterms:modified>
</cp:coreProperties>
</file>