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D25343E-CDD1-470E-93B4-59280A5C6A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63C9D3-C406-4F4C-9AF5-C018811B36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0BC6720-219C-4F50-840C-326F9EB7D5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CB30425-A0C3-40A0-8BFE-59E20A7B90C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8474112-EED6-4953-9043-71F1C31C69B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739313F-F9D9-4184-8FFA-A50E968AA1F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AAB403B-A578-4F72-B596-7C4787632B7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15556CC-401E-4836-9C80-78101941B81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0957A2F-AFA3-4F18-A682-F548963C19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5B71B9-2FC1-46B4-9DF4-FE39267FA3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604236-B002-43A2-8AEF-9A5117EF1A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7120153012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alpha val="100000"/>
                  </a:srgbClr>
                </a:solidFill>
                <a:latin typeface="Microsoft Yahei"/>
                <a:ea typeface="Microsoft Yahei"/>
                <a:cs typeface="Microsoft Yahei"/>
              </a:rPr>
              <a:t>成本管理-产品成本计算的品种法概论</a:t>
            </a:r>
          </a:p>
        </p:txBody>
      </p:sp>
      <p:sp>
        <p:nvSpPr>
          <p:cNvPr id="3" name="AutoShape 3"/>
          <p:cNvSpPr/>
          <p:nvPr/>
        </p:nvSpPr>
        <p:spPr>
          <a:xfrm>
            <a:off x="3372951" y="4479967"/>
            <a:ext cx="2056587" cy="434059"/>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alpha val="100000"/>
                  </a:srgbClr>
                </a:solidFill>
                <a:latin typeface="Microsoft Yahei"/>
                <a:ea typeface="Microsoft Yahei"/>
                <a:cs typeface="Microsoft Yahei"/>
              </a:rPr>
              <a:t>汇报人：AA</a:t>
            </a:r>
            <a:endParaRPr lang="en-US" sz="1100"/>
          </a:p>
        </p:txBody>
      </p:sp>
      <p:sp>
        <p:nvSpPr>
          <p:cNvPr id="4" name="AutoShape 4"/>
          <p:cNvSpPr/>
          <p:nvPr/>
        </p:nvSpPr>
        <p:spPr>
          <a:xfrm>
            <a:off x="6887803" y="4487418"/>
            <a:ext cx="2077143"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alpha val="100000"/>
                  </a:srgbClr>
                </a:solidFill>
                <a:latin typeface="Microsoft Yahei"/>
                <a:ea typeface="Microsoft Yahei"/>
                <a:cs typeface="Microsoft Yahei"/>
              </a:rPr>
              <a:t>2024-01-22</a:t>
            </a:r>
            <a:endParaRPr lang="en-US" sz="1100"/>
          </a:p>
        </p:txBody>
      </p:sp>
      <p:sp>
        <p:nvSpPr>
          <p:cNvPr id="5" name="AutoShape 5"/>
          <p:cNvSpPr/>
          <p:nvPr/>
        </p:nvSpPr>
        <p:spPr>
          <a:xfrm>
            <a:off x="352425" y="345394"/>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FFFFB3">
                    <a:alpha val="100000"/>
                  </a:srgbClr>
                </a:solidFill>
                <a:latin typeface="Microsoft Yahei"/>
                <a:ea typeface="Microsoft Yahei"/>
                <a:cs typeface="Microsoft Yahei"/>
              </a:rPr>
              <a:t>AA</a:t>
            </a:r>
            <a:endParaRPr lang="en-US" sz="1100"/>
          </a:p>
        </p:txBody>
      </p:sp>
      <p:sp>
        <p:nvSpPr>
          <p:cNvPr id="6" name="AutoShape 6"/>
          <p:cNvSpPr/>
          <p:nvPr/>
        </p:nvSpPr>
        <p:spPr>
          <a:xfrm>
            <a:off x="9364826" y="32926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alpha val="100000"/>
                  </a:srgbClr>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a:noFill/>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alpha val="100000"/>
                  </a:srgbClr>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品种法基本概念与原理</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品种法下生产费用归集与分配</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在产品计价方法及完工产品成本计算</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品种法下辅助生产费用核算</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品种法下生产损失核算与处理</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品种法优缺点、适用范围及改进方向</a:t>
            </a:r>
          </a:p>
        </p:txBody>
      </p:sp>
      <p:sp>
        <p:nvSpPr>
          <p:cNvPr id="6" name="AutoShape 6"/>
          <p:cNvSpPr/>
          <p:nvPr/>
        </p:nvSpPr>
        <p:spPr>
          <a:xfrm>
            <a:off x="6340996" y="373969"/>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accent1">
                    <a:alpha val="100000"/>
                  </a:schemeClr>
                </a:solidFill>
                <a:latin typeface="Microsoft Yahei"/>
                <a:ea typeface="Microsoft Yahei"/>
                <a:cs typeface="Microsoft Yahei"/>
              </a:rPr>
              <a:t>AA</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品种法基本概念与原理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品种法是以产品品种为成本核算对象，归集和分配生产成本，计算产品成本的一种方法。它适用于单步骤、大量生产的企业，如发电、供水、采掘等企业。</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特点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品种法的特点包括成本核算对象是产品品种；一般定期（每月月末）计算产品成本；如果企业月末有在产品，要将生产成本在完工产品和在产品之间进行分配。</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8594" r="1859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品种法定义及特点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适用范围</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品种法适用于大量、大批的单步骤生产的企业。在这类企业中，产品的生产技术过程不能从技术上划分为不同步骤，或者生产按流水线组织，管理上不要求按照生产步骤计算产品成本，都可以按品种法计算产品成本。</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局限性</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品种法不适用于多步骤生产的企业，因为多步骤生产的企业需要采用其他方法来计算产品成本，如分步法或分批法。此外，品种法也不适用于成本管理要求较高的企业，因为它无法提供详细的成本信息。</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适用范围与局限性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在品种法下，成本核算对象是产品品种。对于多品种生产的企业，需要按照产品品种分别设置生产成本明细账，归集和分配各品种产品的生产成本。</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核算对象</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根据企业实际情况和管理要求，可以设置直接材料、直接人工和制造费用等成本项目。其中，直接材料是指构成产品实体的原材料以及有助于产品形成的主要材料和辅助材料；直接人工是指直接从事产品生产的工人的职工薪酬；制造费用是指企业为生产产品和提供劳务而发生的各项间接费用。</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成本项目设置</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核算对象及成本项目设置</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品种法下生产费用归集与分配</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78786" y="3346403"/>
            <a:ext cx="2702514" cy="2702514"/>
          </a:xfrm>
          <a:prstGeom prst="donut">
            <a:avLst>
              <a:gd name="adj" fmla="val 6114"/>
            </a:avLst>
          </a:prstGeom>
          <a:solidFill>
            <a:schemeClr val="accent1">
              <a:lumMod val="75000"/>
              <a:alpha val="2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511044" y="2788639"/>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740703" y="3074788"/>
            <a:ext cx="778679" cy="77867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869496" y="1257010"/>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直接材料费用</a:t>
            </a:r>
          </a:p>
        </p:txBody>
      </p:sp>
      <p:sp>
        <p:nvSpPr>
          <p:cNvPr id="6" name="TextBox 6"/>
          <p:cNvSpPr txBox="1"/>
          <p:nvPr/>
        </p:nvSpPr>
        <p:spPr>
          <a:xfrm>
            <a:off x="4177126" y="1812889"/>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根据领料凭证直接计入各产品成本计算对象。</a:t>
            </a:r>
          </a:p>
        </p:txBody>
      </p:sp>
      <p:sp>
        <p:nvSpPr>
          <p:cNvPr id="7" name="TextBox 7"/>
          <p:cNvSpPr txBox="1"/>
          <p:nvPr/>
        </p:nvSpPr>
        <p:spPr>
          <a:xfrm>
            <a:off x="8064328"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材料费用分配标准</a:t>
            </a:r>
          </a:p>
        </p:txBody>
      </p:sp>
      <p:sp>
        <p:nvSpPr>
          <p:cNvPr id="8" name="TextBox 8"/>
          <p:cNvSpPr txBox="1"/>
          <p:nvPr/>
        </p:nvSpPr>
        <p:spPr>
          <a:xfrm>
            <a:off x="8064328"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材料消耗定额、产品产量、产品重量、产品体积等。</a:t>
            </a:r>
          </a:p>
        </p:txBody>
      </p:sp>
      <p:sp>
        <p:nvSpPr>
          <p:cNvPr id="9" name="TextBox 9"/>
          <p:cNvSpPr txBox="1"/>
          <p:nvPr/>
        </p:nvSpPr>
        <p:spPr>
          <a:xfrm>
            <a:off x="-279124"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间接材料费用</a:t>
            </a:r>
          </a:p>
        </p:txBody>
      </p:sp>
      <p:sp>
        <p:nvSpPr>
          <p:cNvPr id="10" name="TextBox 10"/>
          <p:cNvSpPr txBox="1"/>
          <p:nvPr/>
        </p:nvSpPr>
        <p:spPr>
          <a:xfrm>
            <a:off x="336137"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选择适当的分配标准进行分配计入各产品成本计算对象。</a:t>
            </a:r>
          </a:p>
        </p:txBody>
      </p:sp>
      <p:sp>
        <p:nvSpPr>
          <p:cNvPr id="11" name="AutoShape 11"/>
          <p:cNvSpPr/>
          <p:nvPr/>
        </p:nvSpPr>
        <p:spPr>
          <a:xfrm>
            <a:off x="4521503" y="462526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599104" y="4625262"/>
            <a:ext cx="1219200" cy="12192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2700000">
            <a:off x="4825398" y="4929157"/>
            <a:ext cx="611410" cy="611410"/>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933514" y="4923096"/>
            <a:ext cx="550379" cy="550379"/>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材料费用归集与分配方法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根据工资结算凭证直接计入各产品成本计算对象。</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直接人工费用</a:t>
            </a:r>
          </a:p>
        </p:txBody>
      </p:sp>
      <p:pic>
        <p:nvPicPr>
          <p:cNvPr id="5" name="Picture 5"/>
          <p:cNvPicPr>
            <a:picLocks noChangeAspect="1"/>
          </p:cNvPicPr>
          <p:nvPr/>
        </p:nvPicPr>
        <p:blipFill>
          <a:blip r:embed="rId2"/>
          <a:srcRect l="14292" r="14292"/>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选择适当的分配标准进行分配计入各产品成本计算对象。</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间接人工费用</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生产工时、机器工时、产品产量等。</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人工费用分配标准</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人工费用归集与分配方法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562" b="156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548" b="154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制造费用归集与分配方法</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制造费用的归集</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通过设置“制造费用”账户进行总分类核算，按车间设置明细账，并采用多栏式账页按明细项目归集费用发生额。</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制造费用的分配</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选择适当的分配标准将归集的制造费用分配计入各产品成本计算对象。</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制造费用分配标准</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生产工时、机器工时、产品产量等。</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在产品计价方法及完工产品成本计算</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产品的生产特点</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在产品计价方法的选择应依据企业的生产特点和产品的工艺流程。对于生产周期短、工艺流程简单的产品，可采用简化的计价方法；对于生产周期长、工艺流程复杂的产品，则需要采用更为精确的计价方法。</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成本管理要求</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不同的成本管理要求会对在产品计价方法的选择产生影响。例如，若企业需要精确控制成本，则应选择能够准确反映在产品成本的计价方法。</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会计核算基础</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企业的会计核算基础也是选择在产品计价方法的重要考虑因素。若企业采用实际成本核算，则应选择能够准确反映实际成本的计价方法。</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在产品计价方法选择依据</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73" r="127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将直接材料、直接人工和制造费用等成本项目按照产品品种进行汇总。</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对于不能直接计入某一产品的共同费用，需要按照合理的分配标准进行分配。</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完工产品成本计算步骤和实例</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2. 分配共同费用</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1. 汇总各成本项目</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138879" y="2054050"/>
            <a:ext cx="2842964" cy="1134645"/>
          </a:xfrm>
          <a:custGeom>
            <a:rect l="l" t="t" r="r" b="b"/>
            <a:pathLst>
              <a:path w="7144" h="3558">
                <a:moveTo>
                  <a:pt x="5639" y="0"/>
                </a:moveTo>
                <a:lnTo>
                  <a:pt x="0" y="0"/>
                </a:lnTo>
                <a:lnTo>
                  <a:pt x="1475" y="1792"/>
                </a:lnTo>
                <a:lnTo>
                  <a:pt x="0" y="3557"/>
                </a:lnTo>
                <a:lnTo>
                  <a:pt x="5669" y="3557"/>
                </a:lnTo>
                <a:lnTo>
                  <a:pt x="7143" y="1792"/>
                </a:lnTo>
                <a:lnTo>
                  <a:pt x="5639" y="0"/>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3501311" y="2054050"/>
            <a:ext cx="2842964" cy="1134645"/>
          </a:xfrm>
          <a:custGeom>
            <a:rect l="l" t="t" r="r" b="b"/>
            <a:pathLst>
              <a:path w="7144" h="3558">
                <a:moveTo>
                  <a:pt x="5668" y="0"/>
                </a:moveTo>
                <a:lnTo>
                  <a:pt x="0" y="0"/>
                </a:lnTo>
                <a:lnTo>
                  <a:pt x="1475" y="1792"/>
                </a:lnTo>
                <a:lnTo>
                  <a:pt x="0" y="3557"/>
                </a:lnTo>
                <a:lnTo>
                  <a:pt x="5668" y="3557"/>
                </a:lnTo>
                <a:lnTo>
                  <a:pt x="7143" y="1792"/>
                </a:lnTo>
                <a:lnTo>
                  <a:pt x="5668" y="0"/>
                </a:lnTo>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863744" y="2060400"/>
            <a:ext cx="2840846" cy="1134645"/>
          </a:xfrm>
          <a:custGeom>
            <a:rect l="l" t="t" r="r" b="b"/>
            <a:pathLst>
              <a:path w="7144" h="3558">
                <a:moveTo>
                  <a:pt x="5639" y="0"/>
                </a:moveTo>
                <a:lnTo>
                  <a:pt x="0" y="0"/>
                </a:lnTo>
                <a:lnTo>
                  <a:pt x="1475" y="1792"/>
                </a:lnTo>
                <a:lnTo>
                  <a:pt x="0" y="3557"/>
                </a:lnTo>
                <a:lnTo>
                  <a:pt x="5669" y="3557"/>
                </a:lnTo>
                <a:lnTo>
                  <a:pt x="7143" y="1792"/>
                </a:lnTo>
                <a:lnTo>
                  <a:pt x="5639" y="0"/>
                </a:lnTo>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8228294" y="2054050"/>
            <a:ext cx="2840846" cy="1134645"/>
          </a:xfrm>
          <a:custGeom>
            <a:rect l="l" t="t" r="r" b="b"/>
            <a:pathLst>
              <a:path w="7144" h="3558">
                <a:moveTo>
                  <a:pt x="5668" y="0"/>
                </a:moveTo>
                <a:lnTo>
                  <a:pt x="0" y="0"/>
                </a:lnTo>
                <a:lnTo>
                  <a:pt x="1475" y="1792"/>
                </a:lnTo>
                <a:lnTo>
                  <a:pt x="0" y="3557"/>
                </a:lnTo>
                <a:lnTo>
                  <a:pt x="5668" y="3557"/>
                </a:lnTo>
                <a:lnTo>
                  <a:pt x="7143" y="1792"/>
                </a:lnTo>
                <a:lnTo>
                  <a:pt x="5668" y="0"/>
                </a:lnTo>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07394" y="2308075"/>
            <a:ext cx="611778" cy="541920"/>
          </a:xfrm>
          <a:custGeom>
            <a:rect l="l" t="t"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773554" y="2339827"/>
            <a:ext cx="514400" cy="556739"/>
          </a:xfrm>
          <a:custGeom>
            <a:rect l="l" t="t" r="r" b="b"/>
            <a:pathLst>
              <a:path w="426" h="462">
                <a:moveTo>
                  <a:pt x="327" y="186"/>
                </a:moveTo>
                <a:lnTo>
                  <a:pt x="327" y="186"/>
                </a:lnTo>
                <a:cubicBezTo>
                  <a:pt x="274" y="63"/>
                  <a:pt x="238" y="18"/>
                  <a:pt x="150" y="18"/>
                </a:cubicBezTo>
                <a:cubicBezTo>
                  <a:pt x="114" y="18"/>
                  <a:pt x="123" y="0"/>
                  <a:pt x="97" y="10"/>
                </a:cubicBezTo>
                <a:cubicBezTo>
                  <a:pt x="70" y="18"/>
                  <a:pt x="97" y="27"/>
                  <a:pt x="70" y="54"/>
                </a:cubicBezTo>
                <a:cubicBezTo>
                  <a:pt x="0" y="107"/>
                  <a:pt x="8" y="169"/>
                  <a:pt x="35" y="293"/>
                </a:cubicBezTo>
                <a:cubicBezTo>
                  <a:pt x="53" y="346"/>
                  <a:pt x="8" y="354"/>
                  <a:pt x="26" y="408"/>
                </a:cubicBezTo>
                <a:cubicBezTo>
                  <a:pt x="35" y="444"/>
                  <a:pt x="141" y="461"/>
                  <a:pt x="248" y="417"/>
                </a:cubicBezTo>
                <a:cubicBezTo>
                  <a:pt x="354" y="382"/>
                  <a:pt x="425" y="301"/>
                  <a:pt x="407" y="266"/>
                </a:cubicBezTo>
                <a:cubicBezTo>
                  <a:pt x="389" y="213"/>
                  <a:pt x="354" y="239"/>
                  <a:pt x="327" y="186"/>
                </a:cubicBezTo>
                <a:close/>
                <a:moveTo>
                  <a:pt x="238" y="391"/>
                </a:moveTo>
                <a:lnTo>
                  <a:pt x="238" y="391"/>
                </a:lnTo>
                <a:cubicBezTo>
                  <a:pt x="141" y="426"/>
                  <a:pt x="61" y="399"/>
                  <a:pt x="53" y="391"/>
                </a:cubicBezTo>
                <a:cubicBezTo>
                  <a:pt x="53" y="382"/>
                  <a:pt x="88" y="319"/>
                  <a:pt x="194" y="284"/>
                </a:cubicBezTo>
                <a:cubicBezTo>
                  <a:pt x="310" y="239"/>
                  <a:pt x="372" y="257"/>
                  <a:pt x="372" y="275"/>
                </a:cubicBezTo>
                <a:cubicBezTo>
                  <a:pt x="380" y="284"/>
                  <a:pt x="336" y="354"/>
                  <a:pt x="238" y="391"/>
                </a:cubicBezTo>
                <a:close/>
                <a:moveTo>
                  <a:pt x="203" y="301"/>
                </a:moveTo>
                <a:lnTo>
                  <a:pt x="203" y="301"/>
                </a:lnTo>
                <a:cubicBezTo>
                  <a:pt x="150" y="319"/>
                  <a:pt x="123" y="337"/>
                  <a:pt x="97" y="363"/>
                </a:cubicBezTo>
                <a:cubicBezTo>
                  <a:pt x="114" y="373"/>
                  <a:pt x="141" y="382"/>
                  <a:pt x="167" y="363"/>
                </a:cubicBezTo>
                <a:cubicBezTo>
                  <a:pt x="212" y="354"/>
                  <a:pt x="230" y="319"/>
                  <a:pt x="221" y="293"/>
                </a:cubicBezTo>
                <a:lnTo>
                  <a:pt x="221" y="293"/>
                </a:lnTo>
                <a:cubicBezTo>
                  <a:pt x="221" y="293"/>
                  <a:pt x="212" y="301"/>
                  <a:pt x="203" y="301"/>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7011090" y="2360996"/>
            <a:ext cx="535570" cy="535570"/>
          </a:xfrm>
          <a:custGeom>
            <a:rect l="l" t="t" r="r" b="b"/>
            <a:pathLst>
              <a:path w="442"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341770" y="2416035"/>
            <a:ext cx="544036" cy="419141"/>
          </a:xfrm>
          <a:custGeom>
            <a:rect l="l" t="t"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1238051" y="3697646"/>
            <a:ext cx="2085975" cy="21240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0000"/>
              </a:lnSpc>
              <a:spcBef>
                <a:spcPts val="375"/>
              </a:spcBef>
            </a:pPr>
            <a:r>
              <a:rPr lang="en-US" sz="1350">
                <a:solidFill>
                  <a:schemeClr val="dk1">
                    <a:alpha val="100000"/>
                  </a:schemeClr>
                </a:solidFill>
                <a:latin typeface="Microsoft Yahei"/>
                <a:ea typeface="Microsoft Yahei"/>
                <a:cs typeface="Microsoft Yahei"/>
              </a:rPr>
              <a:t>3. 计算完工产品成本：将各成本项目汇总后，即可计算出完工产品的总成本和单位成本。</a:t>
            </a:r>
          </a:p>
        </p:txBody>
      </p:sp>
      <p:sp>
        <p:nvSpPr>
          <p:cNvPr id="11" name="TextBox 11"/>
          <p:cNvSpPr txBox="1"/>
          <p:nvPr/>
        </p:nvSpPr>
        <p:spPr>
          <a:xfrm>
            <a:off x="3704211" y="3697646"/>
            <a:ext cx="2085975" cy="21240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0000"/>
              </a:lnSpc>
              <a:spcBef>
                <a:spcPts val="375"/>
              </a:spcBef>
            </a:pPr>
            <a:r>
              <a:rPr lang="en-US" sz="1350">
                <a:solidFill>
                  <a:schemeClr val="dk1">
                    <a:alpha val="100000"/>
                  </a:schemeClr>
                </a:solidFill>
                <a:latin typeface="Microsoft Yahei"/>
                <a:ea typeface="Microsoft Yahei"/>
                <a:cs typeface="Microsoft Yahei"/>
              </a:rPr>
              <a:t>实例：以某企业生产的A产品为例，其直接材料成本为10000元，直接人工成本为5000元，制造费用为3000元。则A产品的完工产品成本计算如下</a:t>
            </a:r>
          </a:p>
        </p:txBody>
      </p:sp>
      <p:sp>
        <p:nvSpPr>
          <p:cNvPr id="12" name="TextBox 12"/>
          <p:cNvSpPr txBox="1"/>
          <p:nvPr/>
        </p:nvSpPr>
        <p:spPr>
          <a:xfrm>
            <a:off x="6115964" y="3697646"/>
            <a:ext cx="2085975" cy="21240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0000"/>
              </a:lnSpc>
              <a:spcBef>
                <a:spcPts val="375"/>
              </a:spcBef>
            </a:pPr>
            <a:r>
              <a:rPr lang="en-US" sz="1350">
                <a:solidFill>
                  <a:schemeClr val="dk1">
                    <a:alpha val="100000"/>
                  </a:schemeClr>
                </a:solidFill>
                <a:latin typeface="Microsoft Yahei"/>
                <a:ea typeface="Microsoft Yahei"/>
                <a:cs typeface="Microsoft Yahei"/>
              </a:rPr>
              <a:t>总成本 = 直接材料成本 + 直接人工成本 + 制造费用 = 10000 + 5000 + 3000 = 18000元</a:t>
            </a:r>
          </a:p>
        </p:txBody>
      </p:sp>
      <p:sp>
        <p:nvSpPr>
          <p:cNvPr id="13" name="TextBox 13"/>
          <p:cNvSpPr txBox="1"/>
          <p:nvPr/>
        </p:nvSpPr>
        <p:spPr>
          <a:xfrm>
            <a:off x="8544445" y="3697646"/>
            <a:ext cx="2085975" cy="21240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0000"/>
              </a:lnSpc>
              <a:spcBef>
                <a:spcPts val="375"/>
              </a:spcBef>
            </a:pPr>
            <a:r>
              <a:rPr lang="en-US" sz="1350">
                <a:solidFill>
                  <a:schemeClr val="dk1">
                    <a:alpha val="100000"/>
                  </a:schemeClr>
                </a:solidFill>
                <a:latin typeface="Microsoft Yahei"/>
                <a:ea typeface="Microsoft Yahei"/>
                <a:cs typeface="Microsoft Yahei"/>
              </a:rPr>
              <a:t>单位成本 = 总成本 / 产量 = 18000 / 100 = 180元/件</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完工产品成本计算步骤和实例</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https://d.book118.com/827120153012006036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2024-09-10T20:16:17.506</cp:lastPrinted>
  <dcterms:created xsi:type="dcterms:W3CDTF">2024-09-10T12:16:17Z</dcterms:created>
  <dcterms:modified xsi:type="dcterms:W3CDTF">2024-09-10T12:16:19Z</dcterms:modified>
</cp:coreProperties>
</file>