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48" r:id="rId2"/>
    <p:sldMasterId id="2147483760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9144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AD6F06-62EB-4D4F-ADBC-C9296E0548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3E0783-310A-4A9E-9F24-C295827E2A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A81356-7E64-407C-A7EF-2423321CAE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885891-2CB4-4059-8F60-EAEB04243E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A7BFA9-67D4-484B-817D-725F10C215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7E309C-CC6D-4D52-ADC5-40DC0CDA01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BEE0B36-9F03-4673-B078-DD96E69B6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9BED19-D1D6-46F1-8FB9-458DB57615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78F402-9808-4A97-A60C-3B22CF35A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8B95E8-0E16-4A5F-A46D-AC86D634B6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1624E9-6210-49F1-980C-A7C1993E08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970DFAE2-902D-4706-AE89-5065855A8E91}" type="slidenum">
              <a:rPr lang="zh-CN" altLang="en-US" sz="1400" baseline="0">
                <a:latin typeface="Arial" pitchFamily="34" charset="0"/>
                <a:ea typeface="宋体" panose="02010600030101010101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970DFAE2-902D-4706-AE89-5065855A8E91}" type="slidenum">
              <a:rPr lang="zh-CN" altLang="en-US" sz="1400" baseline="0">
                <a:latin typeface="Arial" pitchFamily="34" charset="0"/>
                <a:ea typeface="宋体" panose="02010600030101010101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970DFAE2-902D-4706-AE89-5065855A8E91}" type="slidenum">
              <a:rPr lang="zh-CN" altLang="en-US" sz="1400" baseline="0">
                <a:latin typeface="Arial" pitchFamily="34" charset="0"/>
                <a:ea typeface="宋体" panose="02010600030101010101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970DFAE2-902D-4706-AE89-5065855A8E91}" type="slidenum">
              <a:rPr lang="zh-CN" altLang="en-US" sz="1400" baseline="0">
                <a:latin typeface="Arial" pitchFamily="34" charset="0"/>
                <a:ea typeface="宋体" panose="02010600030101010101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970DFAE2-902D-4706-AE89-5065855A8E91}" type="slidenum">
              <a:rPr lang="zh-CN" altLang="en-US" sz="1400" baseline="0">
                <a:latin typeface="Arial" pitchFamily="34" charset="0"/>
                <a:ea typeface="宋体" panose="02010600030101010101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970DFAE2-902D-4706-AE89-5065855A8E91}" type="slidenum">
              <a:rPr lang="zh-CN" altLang="en-US" sz="1400" baseline="0">
                <a:latin typeface="Arial" pitchFamily="34" charset="0"/>
                <a:ea typeface="宋体" panose="02010600030101010101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970DFAE2-902D-4706-AE89-5065855A8E91}" type="slidenum">
              <a:rPr lang="zh-CN" altLang="en-US" sz="1400" baseline="0">
                <a:latin typeface="Arial" pitchFamily="34" charset="0"/>
                <a:ea typeface="宋体" panose="02010600030101010101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970DFAE2-902D-4706-AE89-5065855A8E91}" type="slidenum">
              <a:rPr lang="zh-CN" altLang="en-US" sz="1400" baseline="0">
                <a:latin typeface="Arial" pitchFamily="34" charset="0"/>
                <a:ea typeface="宋体" panose="02010600030101010101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970DFAE2-902D-4706-AE89-5065855A8E91}" type="slidenum">
              <a:rPr lang="zh-CN" altLang="en-US" sz="1400" baseline="0">
                <a:latin typeface="Arial" pitchFamily="34" charset="0"/>
                <a:ea typeface="宋体" panose="02010600030101010101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970DFAE2-902D-4706-AE89-5065855A8E91}" type="slidenum">
              <a:rPr lang="zh-CN" altLang="en-US" sz="1400" baseline="0">
                <a:latin typeface="Arial" pitchFamily="34" charset="0"/>
                <a:ea typeface="宋体" panose="02010600030101010101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970DFAE2-902D-4706-AE89-5065855A8E91}" type="slidenum">
              <a:rPr lang="zh-CN" altLang="en-US" sz="1400" baseline="0">
                <a:latin typeface="Arial" pitchFamily="34" charset="0"/>
                <a:ea typeface="宋体" panose="02010600030101010101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image" Target="../media/image1.jpeg" /><Relationship Id="rId13" Type="http://schemas.openxmlformats.org/officeDocument/2006/relationships/image" Target="../media/image2.jpeg" /><Relationship Id="rId14" Type="http://schemas.openxmlformats.org/officeDocument/2006/relationships/image" Target="../media/image3.png" /><Relationship Id="rId15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/>
      <p:sp>
        <p:nvSpPr>
          <p:cNvPr id="8194" name="标题 1025"/>
          <p:cNvSpPr/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ru-RU" altLang="en-US" sz="4400" b="0" i="0" u="none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8195" name="文本占位符 1026"/>
          <p:cNvSpPr/>
          <p:nvPr>
            <p:ph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ru-RU" altLang="en-US" sz="32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ru-RU" altLang="en-US" sz="2800" b="0" i="0" u="none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ru-RU" altLang="en-US" sz="2400" b="0" i="0" u="none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ru-RU" altLang="en-US" sz="2000" b="0" i="0" u="none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ru-RU" altLang="en-US" sz="2000" b="0" i="0" u="none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ru-RU" altLang="en-US" sz="2000" b="0" i="0" u="none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ru-RU" altLang="en-US" sz="2000" b="0" i="0" u="none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ru-RU" altLang="en-US" sz="2000" b="0" i="0" u="none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ru-RU" altLang="en-US" sz="2000" b="0" i="0" u="none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342900" lvl="0" indent="-342900"/>
            <a:r>
              <a:t>单击此处编辑母版文本样式</a:t>
            </a:r>
          </a:p>
          <a:p>
            <a:pPr marL="742950" lvl="1" indent="-285750"/>
            <a:r>
              <a:t>第二级</a:t>
            </a:r>
          </a:p>
          <a:p>
            <a:pPr marL="1143000" lvl="2" indent="-228600"/>
            <a:r>
              <a:t>第三级</a:t>
            </a:r>
          </a:p>
          <a:p>
            <a:pPr marL="1600200" lvl="3" indent="-228600"/>
            <a:r>
              <a:t>第四级</a:t>
            </a:r>
          </a:p>
          <a:p>
            <a:pPr marL="2057400" lvl="4" indent="-228600"/>
            <a:r>
              <a:t>第五级</a:t>
            </a:r>
          </a:p>
        </p:txBody>
      </p:sp>
      <p:sp>
        <p:nvSpPr>
          <p:cNvPr id="8196" name="日期占位符 1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 algn="l" rtl="0" eaLnBrk="1" hangingPunct="1">
              <a:defRPr kumimoji="0" lang="ru-RU">
                <a:latin typeface="Arial" pitchFamily="34" charset="0"/>
              </a:defRPr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8197" name="页脚占位符 2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 algn="l" rtl="0" eaLnBrk="1" hangingPunct="1">
              <a:defRPr kumimoji="0" lang="ru-RU">
                <a:latin typeface="Arial" pitchFamily="34" charset="0"/>
              </a:defRPr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 sz="1400" baseline="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8198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 algn="l" rtl="0" eaLnBrk="1" hangingPunct="1">
              <a:defRPr kumimoji="0" lang="ru-RU">
                <a:latin typeface="Arial" pitchFamily="34" charset="0"/>
              </a:defRPr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lang="ru-RU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970DFAE2-902D-4706-AE89-5065855A8E91}" type="slidenum">
              <a:rPr lang="zh-CN" altLang="en-US" sz="1400" baseline="0">
                <a:latin typeface="Arial" pitchFamily="34" charset="0"/>
                <a:ea typeface="宋体" panose="02010600030101010101" pitchFamily="2" charset="-122"/>
              </a:rPr>
              <a:t>*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ransition/>
  <p:timing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 b="0" i="0" u="none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3200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800" b="0" i="0" u="none" kern="120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2400" b="0" i="0" u="none" kern="120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000" b="0" i="0" u="none" kern="120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b="0" i="0" u="none" kern="120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b="0" i="0" u="none" kern="120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b="0" i="0" u="none" kern="120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b="0" i="0" u="none" kern="120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b="0" i="0" u="none" kern="120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11" descr="扁平化商业计划书模板"/>
          <p:cNvPicPr/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027" name="图片 1026"/>
          <p:cNvPicPr/>
          <p:nvPr/>
        </p:nvPicPr>
        <p:blipFill>
          <a:blip r:embed="rId13"/>
          <a:stretch>
            <a:fillRect/>
          </a:stretch>
        </p:blipFill>
        <p:spPr>
          <a:xfrm>
            <a:off x="1270000" y="2540000"/>
            <a:ext cx="9144000" cy="51435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/>
  <p:timing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2800" b="0" i="0" u="none" baseline="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anose="020b0604030504040204" pitchFamily="34" charset="0"/>
        </a:defRPr>
      </a:lvl9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Tx/>
        <a:buFont typeface="Wingdings" panose="05000000000000000000" pitchFamily="2" charset="2"/>
        <a:buChar char="v"/>
        <a:defRPr kumimoji="0" sz="2800" b="1" i="0" u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Tx/>
        <a:buFont typeface="Wingdings" panose="05000000000000000000" pitchFamily="2" charset="2"/>
        <a:buChar char="§"/>
        <a:defRPr kumimoji="0" sz="2400" b="1" i="0" u="none" baseline="0">
          <a:solidFill>
            <a:schemeClr val="tx2"/>
          </a:solidFill>
          <a:latin typeface="Arial" pitchFamily="34" charset="0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Tx/>
        <a:buFont typeface="Wingdings" panose="05000000000000000000" pitchFamily="2" charset="2"/>
        <a:buChar char="•"/>
        <a:defRPr kumimoji="0" sz="2200" b="1" i="0" u="none" baseline="0">
          <a:solidFill>
            <a:schemeClr val="tx2"/>
          </a:solidFill>
          <a:latin typeface="Arial" pitchFamily="34" charset="0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Wingdings" panose="05000000000000000000" pitchFamily="2" charset="2"/>
        <a:buChar char="–"/>
        <a:defRPr kumimoji="0" sz="2000" b="1" i="0" u="none" baseline="0">
          <a:solidFill>
            <a:schemeClr val="tx2"/>
          </a:solidFill>
          <a:latin typeface="Arial" pitchFamily="34" charset="0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Wingdings" panose="05000000000000000000" pitchFamily="2" charset="2"/>
        <a:buChar char="»"/>
        <a:defRPr kumimoji="0" sz="2000" b="1" i="0" u="none" baseline="0">
          <a:solidFill>
            <a:schemeClr val="tx2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2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2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2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2"/>
          </a:solidFill>
          <a:latin typeface="Arial" pitchFamily="34" charset="0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6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7122036122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127000" y="127000"/>
            <a:ext cx="8890000" cy="66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1800" b="0" i="0" u="sng" baseline="0">
                <a:solidFill>
                  <a:srgbClr val="FFFFFF"/>
                </a:solidFill>
                <a:latin typeface="Arial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1800" b="0" i="0" u="sng" baseline="0">
                <a:solidFill>
                  <a:srgbClr val="FFFFFF"/>
                </a:solidFill>
                <a:latin typeface="Arial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1800" b="0" i="0" u="sng" baseline="0">
                <a:solidFill>
                  <a:srgbClr val="FFFFFF"/>
                </a:solidFill>
                <a:latin typeface="Arial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1800" b="0" i="0" u="sng" baseline="0">
                <a:solidFill>
                  <a:srgbClr val="FFFFFF"/>
                </a:solidFill>
                <a:latin typeface="Arial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1800" b="0" i="0" u="sng" baseline="0">
                <a:solidFill>
                  <a:srgbClr val="FFFFFF"/>
                </a:solidFill>
                <a:latin typeface="Arial"/>
              </a:defRPr>
            </a:lvl5pPr>
            <a:lvl6pPr>
              <a:defRPr lang="en-US">
                <a:solidFill>
                  <a:srgbClr val="FFFFFF"/>
                </a:solidFill>
                <a:latin typeface="Arial"/>
              </a:defRPr>
            </a:lvl6pPr>
            <a:lvl7pPr>
              <a:defRPr lang="en-US">
                <a:solidFill>
                  <a:srgbClr val="FFFFFF"/>
                </a:solidFill>
                <a:latin typeface="Arial"/>
              </a:defRPr>
            </a:lvl7pPr>
            <a:lvl8pPr>
              <a:defRPr lang="en-US">
                <a:solidFill>
                  <a:srgbClr val="FFFFFF"/>
                </a:solidFill>
                <a:latin typeface="Arial"/>
              </a:defRPr>
            </a:lvl8pPr>
            <a:lvl9pPr>
              <a:defRPr lang="en-US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r>
              <a:rPr sz="4400">
                <a:solidFill>
                  <a:srgbClr val="000000"/>
                </a:solidFill>
                <a:ea typeface="华文宋体"/>
              </a:rPr>
              <a:t>微波合成法课件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074" name="Group 2"/>
          <p:cNvGrpSpPr/>
          <p:nvPr/>
        </p:nvGrpSpPr>
        <p:grpSpPr>
          <a:xfrm>
            <a:off x="1835150" y="1701800"/>
            <a:ext cx="762000" cy="663575"/>
            <a:chExt cx="1549" cy="1351"/>
          </a:xfrm>
        </p:grpSpPr>
        <p:sp>
          <p:nvSpPr>
            <p:cNvPr id="3094" name="AutoShape 8"/>
            <p:cNvSpPr/>
            <p:nvPr/>
          </p:nvSpPr>
          <p:spPr>
            <a:xfrm>
              <a:off x="13" y="23"/>
              <a:ext cx="1536" cy="1328"/>
            </a:xfrm>
            <a:prstGeom prst="hexagon">
              <a:avLst>
                <a:gd name="adj" fmla="val 33435"/>
                <a:gd name="vf" fmla="val 115470"/>
              </a:avLst>
            </a:prstGeom>
            <a:solidFill>
              <a:srgbClr val="808080"/>
            </a:solidFill>
            <a:ln>
              <a:noFill/>
              <a:miter lim="800000"/>
            </a:ln>
          </p:spPr>
          <p:txBody>
            <a:bodyPr wrap="none" anchor="ctr" anchorCtr="0"/>
            <a:lstStyle>
              <a:defPPr algn="l" rtl="0" eaLnBrk="1" hangingPunct="1">
                <a:defRPr kumimoji="0"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5pPr>
            </a:lstStyle>
            <a:p>
              <a:pPr marL="0" lvl="0" indent="0" eaLnBrk="1" hangingPunct="1"/>
              <a:endParaRPr lang="zh-CN" altLang="en-US" u="none">
                <a:ea typeface="宋体" panose="02010600030101010101" pitchFamily="2" charset="-122"/>
              </a:endParaRPr>
            </a:p>
          </p:txBody>
        </p:sp>
        <p:sp>
          <p:nvSpPr>
            <p:cNvPr id="3095" name="AutoShape 9"/>
            <p:cNvSpPr/>
            <p:nvPr/>
          </p:nvSpPr>
          <p:spPr>
            <a:xfrm>
              <a:off x="0" y="0"/>
              <a:ext cx="1536" cy="1328"/>
            </a:xfrm>
            <a:prstGeom prst="hexagon">
              <a:avLst>
                <a:gd name="adj" fmla="val 33435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>
              <a:solidFill>
                <a:srgbClr val="C0C0C0"/>
              </a:solidFill>
              <a:miter lim="800000"/>
            </a:ln>
          </p:spPr>
          <p:txBody>
            <a:bodyPr wrap="none" anchor="ctr" anchorCtr="0"/>
            <a:lstStyle>
              <a:defPPr algn="l" rtl="0" eaLnBrk="1" hangingPunct="1">
                <a:defRPr kumimoji="0"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5pPr>
            </a:lstStyle>
            <a:p>
              <a:pPr marL="0" lvl="0" indent="0" eaLnBrk="1" hangingPunct="1"/>
              <a:endParaRPr lang="zh-CN" altLang="en-US" u="none">
                <a:ea typeface="宋体" panose="02010600030101010101" pitchFamily="2" charset="-122"/>
              </a:endParaRPr>
            </a:p>
          </p:txBody>
        </p:sp>
        <p:sp>
          <p:nvSpPr>
            <p:cNvPr id="3096" name="AutoShape 10"/>
            <p:cNvSpPr/>
            <p:nvPr/>
          </p:nvSpPr>
          <p:spPr>
            <a:xfrm>
              <a:off x="90" y="81"/>
              <a:ext cx="1349" cy="1167"/>
            </a:xfrm>
            <a:prstGeom prst="hexagon">
              <a:avLst>
                <a:gd name="adj" fmla="val 28894"/>
                <a:gd name="vf" fmla="val 115470"/>
              </a:avLst>
            </a:prstGeom>
            <a:gradFill rotWithShape="1">
              <a:gsLst>
                <a:gs pos="0">
                  <a:srgbClr val="405D0D"/>
                </a:gs>
                <a:gs pos="100000">
                  <a:schemeClr val="accent1"/>
                </a:gs>
              </a:gsLst>
              <a:lin ang="2700000" scaled="1"/>
            </a:gradFill>
            <a:ln>
              <a:solidFill>
                <a:schemeClr val="tx2"/>
              </a:solidFill>
              <a:miter lim="800000"/>
            </a:ln>
          </p:spPr>
          <p:txBody>
            <a:bodyPr wrap="none" anchor="ctr" anchorCtr="0"/>
            <a:lstStyle>
              <a:defPPr algn="l" rtl="0" eaLnBrk="1" hangingPunct="1">
                <a:defRPr kumimoji="0"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5pPr>
            </a:lstStyle>
            <a:p>
              <a:pPr marL="0" lvl="0" indent="0" eaLnBrk="1" hangingPunct="1"/>
              <a:endParaRPr lang="zh-CN" altLang="en-US" u="none">
                <a:ea typeface="宋体" panose="02010600030101010101" pitchFamily="2" charset="-122"/>
              </a:endParaRPr>
            </a:p>
          </p:txBody>
        </p:sp>
      </p:grpSp>
      <p:sp>
        <p:nvSpPr>
          <p:cNvPr id="3075" name="日期占位符 5"/>
          <p:cNvSpPr/>
          <p:nvPr/>
        </p:nvSpPr>
        <p:spPr>
          <a:xfrm>
            <a:off x="7885112" y="0"/>
            <a:ext cx="1222375" cy="228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eaLnBrk="1" hangingPunct="1"/>
            <a:r>
              <a:rPr lang="zh-CN" altLang="en-US" sz="1200" b="1" u="none">
                <a:solidFill>
                  <a:srgbClr val="00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微波加热合成</a:t>
            </a: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33400" y="304800"/>
            <a:ext cx="8305800" cy="6096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800" b="0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eaLnBrk="1" hangingPunct="1"/>
            <a:r>
              <a:rPr lang="zh-CN" altLang="en-US" sz="48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汇报提纲</a:t>
            </a:r>
          </a:p>
        </p:txBody>
      </p:sp>
      <p:cxnSp>
        <p:nvCxnSpPr>
          <p:cNvPr id="3077" name="Line 11"/>
          <p:cNvCxnSpPr/>
          <p:nvPr/>
        </p:nvCxnSpPr>
        <p:spPr>
          <a:xfrm>
            <a:off x="2413000" y="2276475"/>
            <a:ext cx="4822825" cy="0"/>
          </a:xfrm>
          <a:prstGeom prst="line">
            <a:avLst/>
          </a:prstGeom>
          <a:noFill/>
          <a:ln w="25400">
            <a:solidFill>
              <a:schemeClr val="bg2"/>
            </a:solidFill>
            <a:prstDash val="sysDot"/>
            <a:miter lim="800000"/>
            <a:tailEnd type="oval"/>
          </a:ln>
        </p:spPr>
      </p:cxnSp>
      <p:sp>
        <p:nvSpPr>
          <p:cNvPr id="3078" name="Text Box 12"/>
          <p:cNvSpPr txBox="1">
            <a:spLocks noChangeArrowheads="1"/>
          </p:cNvSpPr>
          <p:nvPr/>
        </p:nvSpPr>
        <p:spPr bwMode="auto">
          <a:xfrm>
            <a:off x="3419475" y="1701800"/>
            <a:ext cx="2622550" cy="577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marR="0" lvl="0" indent="0"/>
            <a:r>
              <a:rPr lang="zh-CN" altLang="en-US" sz="3200" b="1" u="none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微波加热原理</a:t>
            </a:r>
          </a:p>
        </p:txBody>
      </p:sp>
      <p:sp>
        <p:nvSpPr>
          <p:cNvPr id="3079" name="Text Box 13"/>
          <p:cNvSpPr/>
          <p:nvPr/>
        </p:nvSpPr>
        <p:spPr>
          <a:xfrm>
            <a:off x="2052638" y="1773238"/>
            <a:ext cx="354012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algn="ctr"/>
            <a:r>
              <a:rPr lang="en-US" altLang="zh-CN" sz="2400" b="1" u="none">
                <a:solidFill>
                  <a:srgbClr val="000000"/>
                </a:solidFill>
                <a:ea typeface="宋体" panose="02010600030101010101" pitchFamily="2" charset="-122"/>
              </a:rPr>
              <a:t>1</a:t>
            </a:r>
          </a:p>
        </p:txBody>
      </p:sp>
      <p:grpSp>
        <p:nvGrpSpPr>
          <p:cNvPr id="3080" name="Group 11"/>
          <p:cNvGrpSpPr/>
          <p:nvPr/>
        </p:nvGrpSpPr>
        <p:grpSpPr>
          <a:xfrm>
            <a:off x="1835150" y="3138488"/>
            <a:ext cx="762000" cy="665162"/>
            <a:chExt cx="1549" cy="1351"/>
          </a:xfrm>
        </p:grpSpPr>
        <p:sp>
          <p:nvSpPr>
            <p:cNvPr id="3091" name="AutoShape 8"/>
            <p:cNvSpPr/>
            <p:nvPr/>
          </p:nvSpPr>
          <p:spPr>
            <a:xfrm>
              <a:off x="13" y="23"/>
              <a:ext cx="1536" cy="1328"/>
            </a:xfrm>
            <a:prstGeom prst="hexagon">
              <a:avLst>
                <a:gd name="adj" fmla="val 33435"/>
                <a:gd name="vf" fmla="val 115470"/>
              </a:avLst>
            </a:prstGeom>
            <a:solidFill>
              <a:srgbClr val="808080"/>
            </a:solidFill>
            <a:ln>
              <a:noFill/>
              <a:miter lim="800000"/>
            </a:ln>
          </p:spPr>
          <p:txBody>
            <a:bodyPr wrap="none" anchor="ctr" anchorCtr="0"/>
            <a:lstStyle>
              <a:defPPr algn="l" rtl="0" eaLnBrk="1" hangingPunct="1">
                <a:defRPr kumimoji="0"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5pPr>
            </a:lstStyle>
            <a:p>
              <a:pPr marL="0" lvl="0" indent="0" eaLnBrk="1" hangingPunct="1"/>
              <a:endParaRPr lang="zh-CN" altLang="en-US" u="none">
                <a:ea typeface="宋体" panose="02010600030101010101" pitchFamily="2" charset="-122"/>
              </a:endParaRPr>
            </a:p>
          </p:txBody>
        </p:sp>
        <p:sp>
          <p:nvSpPr>
            <p:cNvPr id="3092" name="AutoShape 9"/>
            <p:cNvSpPr/>
            <p:nvPr/>
          </p:nvSpPr>
          <p:spPr>
            <a:xfrm>
              <a:off x="0" y="0"/>
              <a:ext cx="1536" cy="1328"/>
            </a:xfrm>
            <a:prstGeom prst="hexagon">
              <a:avLst>
                <a:gd name="adj" fmla="val 33435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>
              <a:solidFill>
                <a:srgbClr val="C0C0C0"/>
              </a:solidFill>
              <a:miter lim="800000"/>
            </a:ln>
          </p:spPr>
          <p:txBody>
            <a:bodyPr wrap="none" anchor="ctr" anchorCtr="0"/>
            <a:lstStyle>
              <a:defPPr algn="l" rtl="0" eaLnBrk="1" hangingPunct="1">
                <a:defRPr kumimoji="0"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5pPr>
            </a:lstStyle>
            <a:p>
              <a:pPr marL="0" lvl="0" indent="0" eaLnBrk="1" hangingPunct="1"/>
              <a:endParaRPr lang="zh-CN" altLang="en-US" u="none">
                <a:ea typeface="宋体" panose="02010600030101010101" pitchFamily="2" charset="-122"/>
              </a:endParaRPr>
            </a:p>
          </p:txBody>
        </p:sp>
        <p:sp>
          <p:nvSpPr>
            <p:cNvPr id="3093" name="AutoShape 10"/>
            <p:cNvSpPr/>
            <p:nvPr/>
          </p:nvSpPr>
          <p:spPr>
            <a:xfrm>
              <a:off x="90" y="81"/>
              <a:ext cx="1349" cy="1167"/>
            </a:xfrm>
            <a:prstGeom prst="hexagon">
              <a:avLst>
                <a:gd name="adj" fmla="val 28894"/>
                <a:gd name="vf" fmla="val 115470"/>
              </a:avLst>
            </a:prstGeom>
            <a:gradFill rotWithShape="1">
              <a:gsLst>
                <a:gs pos="0">
                  <a:srgbClr val="405D0D"/>
                </a:gs>
                <a:gs pos="100000">
                  <a:schemeClr val="accent1"/>
                </a:gs>
              </a:gsLst>
              <a:lin ang="2700000" scaled="1"/>
            </a:gradFill>
            <a:ln>
              <a:solidFill>
                <a:schemeClr val="tx2"/>
              </a:solidFill>
              <a:miter lim="800000"/>
            </a:ln>
          </p:spPr>
          <p:txBody>
            <a:bodyPr wrap="none" anchor="ctr" anchorCtr="0"/>
            <a:lstStyle>
              <a:defPPr algn="l" rtl="0" eaLnBrk="1" hangingPunct="1">
                <a:defRPr kumimoji="0"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5pPr>
            </a:lstStyle>
            <a:p>
              <a:pPr marL="0" lvl="0" indent="0" eaLnBrk="1" hangingPunct="1"/>
              <a:endParaRPr lang="zh-CN" altLang="en-US" u="none">
                <a:ea typeface="宋体" panose="02010600030101010101" pitchFamily="2" charset="-122"/>
              </a:endParaRPr>
            </a:p>
          </p:txBody>
        </p:sp>
      </p:grpSp>
      <p:cxnSp>
        <p:nvCxnSpPr>
          <p:cNvPr id="3081" name="Line 14"/>
          <p:cNvCxnSpPr/>
          <p:nvPr/>
        </p:nvCxnSpPr>
        <p:spPr>
          <a:xfrm>
            <a:off x="2484438" y="3787775"/>
            <a:ext cx="4751388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miter lim="800000"/>
            <a:tailEnd type="oval"/>
          </a:ln>
        </p:spPr>
      </p:cxnSp>
      <p:sp>
        <p:nvSpPr>
          <p:cNvPr id="3082" name="Text Box 16"/>
          <p:cNvSpPr/>
          <p:nvPr/>
        </p:nvSpPr>
        <p:spPr>
          <a:xfrm>
            <a:off x="2052638" y="3211512"/>
            <a:ext cx="354012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algn="ctr"/>
            <a:r>
              <a:rPr lang="en-US" altLang="zh-CN" sz="2400" b="1" u="none">
                <a:solidFill>
                  <a:srgbClr val="000000"/>
                </a:solidFill>
                <a:ea typeface="宋体" panose="02010600030101010101" pitchFamily="2" charset="-122"/>
              </a:rPr>
              <a:t>2</a:t>
            </a:r>
          </a:p>
        </p:txBody>
      </p:sp>
      <p:grpSp>
        <p:nvGrpSpPr>
          <p:cNvPr id="3083" name="Group 17"/>
          <p:cNvGrpSpPr/>
          <p:nvPr/>
        </p:nvGrpSpPr>
        <p:grpSpPr>
          <a:xfrm>
            <a:off x="1835150" y="4795838"/>
            <a:ext cx="762000" cy="665162"/>
            <a:chExt cx="1549" cy="1351"/>
          </a:xfrm>
        </p:grpSpPr>
        <p:sp>
          <p:nvSpPr>
            <p:cNvPr id="3088" name="AutoShape 22"/>
            <p:cNvSpPr/>
            <p:nvPr/>
          </p:nvSpPr>
          <p:spPr>
            <a:xfrm>
              <a:off x="13" y="23"/>
              <a:ext cx="1536" cy="1328"/>
            </a:xfrm>
            <a:prstGeom prst="hexagon">
              <a:avLst>
                <a:gd name="adj" fmla="val 33435"/>
                <a:gd name="vf" fmla="val 115470"/>
              </a:avLst>
            </a:prstGeom>
            <a:solidFill>
              <a:srgbClr val="808080"/>
            </a:solidFill>
            <a:ln>
              <a:noFill/>
              <a:miter lim="800000"/>
            </a:ln>
          </p:spPr>
          <p:txBody>
            <a:bodyPr wrap="none" anchor="ctr" anchorCtr="0"/>
            <a:lstStyle>
              <a:defPPr algn="l" rtl="0" eaLnBrk="1" hangingPunct="1">
                <a:defRPr kumimoji="0"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5pPr>
            </a:lstStyle>
            <a:p>
              <a:pPr marL="0" lvl="0" indent="0" eaLnBrk="1" hangingPunct="1"/>
              <a:endParaRPr lang="zh-CN" altLang="en-US" u="none">
                <a:ea typeface="宋体" panose="02010600030101010101" pitchFamily="2" charset="-122"/>
              </a:endParaRPr>
            </a:p>
          </p:txBody>
        </p:sp>
        <p:sp>
          <p:nvSpPr>
            <p:cNvPr id="3089" name="AutoShape 23"/>
            <p:cNvSpPr/>
            <p:nvPr/>
          </p:nvSpPr>
          <p:spPr>
            <a:xfrm>
              <a:off x="0" y="0"/>
              <a:ext cx="1536" cy="1328"/>
            </a:xfrm>
            <a:prstGeom prst="hexagon">
              <a:avLst>
                <a:gd name="adj" fmla="val 33435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>
              <a:solidFill>
                <a:srgbClr val="C0C0C0"/>
              </a:solidFill>
              <a:miter lim="800000"/>
            </a:ln>
          </p:spPr>
          <p:txBody>
            <a:bodyPr wrap="none" anchor="ctr" anchorCtr="0"/>
            <a:lstStyle>
              <a:defPPr algn="l" rtl="0" eaLnBrk="1" hangingPunct="1">
                <a:defRPr kumimoji="0"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5pPr>
            </a:lstStyle>
            <a:p>
              <a:pPr marL="0" lvl="0" indent="0" eaLnBrk="1" hangingPunct="1"/>
              <a:endParaRPr lang="zh-CN" altLang="en-US" u="none">
                <a:ea typeface="宋体" panose="02010600030101010101" pitchFamily="2" charset="-122"/>
              </a:endParaRPr>
            </a:p>
          </p:txBody>
        </p:sp>
        <p:sp>
          <p:nvSpPr>
            <p:cNvPr id="3090" name="AutoShape 24"/>
            <p:cNvSpPr/>
            <p:nvPr/>
          </p:nvSpPr>
          <p:spPr>
            <a:xfrm>
              <a:off x="90" y="81"/>
              <a:ext cx="1349" cy="1167"/>
            </a:xfrm>
            <a:prstGeom prst="hexagon">
              <a:avLst>
                <a:gd name="adj" fmla="val 28894"/>
                <a:gd name="vf" fmla="val 115470"/>
              </a:avLst>
            </a:prstGeom>
            <a:gradFill rotWithShape="1">
              <a:gsLst>
                <a:gs pos="0">
                  <a:srgbClr val="405D0D"/>
                </a:gs>
                <a:gs pos="100000">
                  <a:schemeClr val="accent1"/>
                </a:gs>
              </a:gsLst>
              <a:lin ang="2700000" scaled="1"/>
            </a:gradFill>
            <a:ln>
              <a:solidFill>
                <a:schemeClr val="tx2"/>
              </a:solidFill>
              <a:miter lim="800000"/>
            </a:ln>
          </p:spPr>
          <p:txBody>
            <a:bodyPr wrap="none" anchor="ctr" anchorCtr="0"/>
            <a:lstStyle>
              <a:defPPr algn="l" rtl="0" eaLnBrk="1" hangingPunct="1">
                <a:defRPr kumimoji="0" 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lang="en-US" altLang="en-US" sz="1800" b="0" i="0" u="sng" baseline="0">
                  <a:solidFill>
                    <a:schemeClr val="tx1"/>
                  </a:solidFill>
                  <a:latin typeface="Arial" pitchFamily="34" charset="0"/>
                </a:defRPr>
              </a:lvl5pPr>
            </a:lstStyle>
            <a:p>
              <a:pPr marL="0" lvl="0" indent="0" eaLnBrk="1" hangingPunct="1"/>
              <a:endParaRPr lang="zh-CN" altLang="en-US" u="none">
                <a:ea typeface="宋体" panose="02010600030101010101" pitchFamily="2" charset="-122"/>
              </a:endParaRPr>
            </a:p>
          </p:txBody>
        </p:sp>
      </p:grpSp>
      <p:cxnSp>
        <p:nvCxnSpPr>
          <p:cNvPr id="3084" name="Line 28"/>
          <p:cNvCxnSpPr/>
          <p:nvPr/>
        </p:nvCxnSpPr>
        <p:spPr>
          <a:xfrm>
            <a:off x="2484438" y="5443538"/>
            <a:ext cx="4751388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miter lim="800000"/>
            <a:tailEnd type="oval"/>
          </a:ln>
        </p:spPr>
      </p:cxnSp>
      <p:sp>
        <p:nvSpPr>
          <p:cNvPr id="3085" name="Text Box 30"/>
          <p:cNvSpPr/>
          <p:nvPr/>
        </p:nvSpPr>
        <p:spPr>
          <a:xfrm>
            <a:off x="2054225" y="4870450"/>
            <a:ext cx="352425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algn="ctr"/>
            <a:r>
              <a:rPr lang="zh-CN" altLang="en-US" sz="2400" b="1" u="none">
                <a:solidFill>
                  <a:srgbClr val="000000"/>
                </a:solidFill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3086" name="Rectangle 35"/>
          <p:cNvSpPr>
            <a:spLocks noChangeArrowheads="1"/>
          </p:cNvSpPr>
          <p:nvPr/>
        </p:nvSpPr>
        <p:spPr bwMode="auto">
          <a:xfrm>
            <a:off x="3348038" y="3141663"/>
            <a:ext cx="4176712" cy="6762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marR="0" lvl="0" indent="0" eaLnBrk="1" hangingPunct="1">
              <a:lnSpc>
                <a:spcPct val="120000"/>
              </a:lnSpc>
            </a:pPr>
            <a:r>
              <a:rPr lang="zh-CN" altLang="en-US" sz="3200" b="1" u="none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微波加热优缺点</a:t>
            </a:r>
          </a:p>
        </p:txBody>
      </p:sp>
      <p:sp>
        <p:nvSpPr>
          <p:cNvPr id="3087" name="Text Box 29"/>
          <p:cNvSpPr txBox="1">
            <a:spLocks noChangeArrowheads="1"/>
          </p:cNvSpPr>
          <p:nvPr/>
        </p:nvSpPr>
        <p:spPr bwMode="auto">
          <a:xfrm>
            <a:off x="3276600" y="4870450"/>
            <a:ext cx="3459444" cy="5796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marR="0" lvl="0" indent="0"/>
            <a:r>
              <a:rPr lang="zh-CN" altLang="en-US" sz="3200" b="1" u="none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楷体_GB2312" pitchFamily="49" charset="-122"/>
              </a:rPr>
              <a:t> </a:t>
            </a:r>
            <a:r>
              <a:rPr lang="zh-CN" altLang="en-US" sz="3200" b="1" u="none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Times New Roman" panose="02020603050405020304" pitchFamily="18" charset="0"/>
                <a:ea typeface="楷体_GB2312" pitchFamily="49" charset="-122"/>
                <a:sym typeface="Arial" pitchFamily="34" charset="0"/>
              </a:rPr>
              <a:t>微波加热得应用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50825" y="333375"/>
            <a:ext cx="8305800" cy="6096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800" b="0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eaLnBrk="1" hangingPunct="1"/>
            <a:r>
              <a:rPr lang="zh-CN" altLang="en-US" sz="40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微波</a:t>
            </a:r>
          </a:p>
        </p:txBody>
      </p:sp>
      <p:sp>
        <p:nvSpPr>
          <p:cNvPr id="4099" name="日期占位符 5"/>
          <p:cNvSpPr/>
          <p:nvPr/>
        </p:nvSpPr>
        <p:spPr>
          <a:xfrm>
            <a:off x="7885112" y="0"/>
            <a:ext cx="1222375" cy="228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eaLnBrk="1" hangingPunct="1"/>
            <a:r>
              <a:rPr lang="zh-CN" altLang="en-US" sz="1200" b="1" u="none">
                <a:solidFill>
                  <a:srgbClr val="00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微波加热合成</a:t>
            </a:r>
          </a:p>
        </p:txBody>
      </p:sp>
      <p:sp>
        <p:nvSpPr>
          <p:cNvPr id="4100" name="Rectangle 4"/>
          <p:cNvSpPr/>
          <p:nvPr/>
        </p:nvSpPr>
        <p:spPr>
          <a:xfrm>
            <a:off x="396875" y="1270000"/>
            <a:ext cx="8496300" cy="4895850"/>
          </a:xfrm>
          <a:prstGeom prst="rect">
            <a:avLst/>
          </a:prstGeom>
          <a:gradFill rotWithShape="0">
            <a:gsLst>
              <a:gs pos="0">
                <a:srgbClr val="66FF66"/>
              </a:gs>
              <a:gs pos="100000">
                <a:schemeClr val="bg1"/>
              </a:gs>
            </a:gsLst>
            <a:lin ang="5400000" scaled="1"/>
          </a:gradFill>
          <a:ln>
            <a:noFill/>
            <a:miter lim="800000"/>
          </a:ln>
        </p:spPr>
        <p:txBody>
          <a:bodyPr anchor="ctr" anchorCtr="0"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4101" name="Text Box 5"/>
          <p:cNvSpPr/>
          <p:nvPr/>
        </p:nvSpPr>
        <p:spPr>
          <a:xfrm>
            <a:off x="464280" y="1341438"/>
            <a:ext cx="8072565" cy="521729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algn="just" eaLnBrk="1" hangingPunct="1"/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    微波就是一种频率为 </a:t>
            </a:r>
            <a:r>
              <a:rPr lang="en-US" altLang="zh-CN" sz="280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300MHZ</a:t>
            </a:r>
            <a:r>
              <a:rPr lang="zh-CN" altLang="en-US" sz="280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～</a:t>
            </a:r>
            <a:r>
              <a:rPr lang="en-US" altLang="zh-CN" sz="280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300GHZ</a:t>
            </a:r>
            <a:r>
              <a:rPr lang="en-US" altLang="zh-CN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 </a:t>
            </a:r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得电磁波,沿直线传播,遇到</a:t>
            </a:r>
            <a:r>
              <a:rPr lang="zh-CN" altLang="en-US" sz="280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金属材料</a:t>
            </a:r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时能反射,遇到玻璃、塑料、陶瓷等</a:t>
            </a:r>
            <a:r>
              <a:rPr lang="zh-CN" altLang="en-US" sz="280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绝缘材料</a:t>
            </a:r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可以穿透,在遇到含有</a:t>
            </a:r>
            <a:r>
              <a:rPr lang="zh-CN" altLang="en-US" sz="280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水分</a:t>
            </a:r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得蛋白质、脂肪等介质可被吸收,并将微波得</a:t>
            </a:r>
            <a:r>
              <a:rPr lang="zh-CN" altLang="en-US" sz="280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电磁能量变为热能</a:t>
            </a:r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。</a:t>
            </a:r>
          </a:p>
          <a:p>
            <a:pPr marL="0" lvl="0" indent="0" algn="just" eaLnBrk="1" hangingPunct="1"/>
            <a:endParaRPr lang="zh-CN" altLang="en-US" sz="2800" u="none">
              <a:solidFill>
                <a:srgbClr val="000000"/>
              </a:solidFill>
              <a:latin typeface="新宋体" panose="02010609030101010101" charset="-122"/>
              <a:ea typeface="新宋体" panose="02010609030101010101" charset="-122"/>
            </a:endParaRPr>
          </a:p>
          <a:p>
            <a:pPr marL="0" lvl="0" indent="0" algn="just" eaLnBrk="1" hangingPunct="1"/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    微波得频段虽然很宽,但就是真正用于微波加热得频段却很窄,主要原因就是防止对微波通讯造成干扰。国际上,家用微波炉有</a:t>
            </a:r>
            <a:r>
              <a:rPr lang="en-US" altLang="zh-CN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915MHz</a:t>
            </a:r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和</a:t>
            </a:r>
            <a:r>
              <a:rPr lang="en-US" altLang="zh-CN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2450MHz</a:t>
            </a:r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两个频率,</a:t>
            </a:r>
            <a:r>
              <a:rPr lang="en-US" altLang="zh-CN" sz="280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2450MHz</a:t>
            </a:r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用于家庭烹调炊具,</a:t>
            </a:r>
            <a:r>
              <a:rPr lang="en-US" altLang="zh-CN" sz="280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915MHz</a:t>
            </a:r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用于干燥、消毒等工业、医疗行业等。</a:t>
            </a:r>
          </a:p>
          <a:p>
            <a:pPr marL="0" lvl="0" indent="0" algn="just" eaLnBrk="1" hangingPunct="1"/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    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50825" y="333375"/>
            <a:ext cx="8305800" cy="6096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800" b="0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eaLnBrk="1" hangingPunct="1"/>
            <a:r>
              <a:rPr lang="zh-CN" altLang="en-US" sz="36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微波得特性</a:t>
            </a:r>
          </a:p>
        </p:txBody>
      </p:sp>
      <p:sp>
        <p:nvSpPr>
          <p:cNvPr id="5123" name="日期占位符 5"/>
          <p:cNvSpPr/>
          <p:nvPr/>
        </p:nvSpPr>
        <p:spPr>
          <a:xfrm>
            <a:off x="7885112" y="0"/>
            <a:ext cx="1222375" cy="228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eaLnBrk="1" hangingPunct="1"/>
            <a:r>
              <a:rPr lang="zh-CN" altLang="en-US" sz="1200" b="1" u="none">
                <a:solidFill>
                  <a:srgbClr val="00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微波加热合成</a:t>
            </a:r>
          </a:p>
        </p:txBody>
      </p:sp>
      <p:sp>
        <p:nvSpPr>
          <p:cNvPr id="5124" name="Rectangle 4"/>
          <p:cNvSpPr/>
          <p:nvPr/>
        </p:nvSpPr>
        <p:spPr>
          <a:xfrm>
            <a:off x="396875" y="1196975"/>
            <a:ext cx="8496300" cy="4895850"/>
          </a:xfrm>
          <a:prstGeom prst="rect">
            <a:avLst/>
          </a:prstGeom>
          <a:gradFill rotWithShape="0">
            <a:gsLst>
              <a:gs pos="0">
                <a:srgbClr val="66FF66"/>
              </a:gs>
              <a:gs pos="100000">
                <a:schemeClr val="bg1"/>
              </a:gs>
            </a:gsLst>
            <a:lin ang="5400000" scaled="1"/>
          </a:gradFill>
          <a:ln>
            <a:noFill/>
            <a:miter lim="800000"/>
          </a:ln>
        </p:spPr>
        <p:txBody>
          <a:bodyPr anchor="ctr" anchorCtr="0"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5125" name="Text Box 5"/>
          <p:cNvSpPr/>
          <p:nvPr/>
        </p:nvSpPr>
        <p:spPr>
          <a:xfrm>
            <a:off x="464280" y="1270000"/>
            <a:ext cx="8072565" cy="485116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algn="ctr" eaLnBrk="1" hangingPunct="1"/>
            <a:r>
              <a:rPr lang="zh-CN" altLang="en-US" sz="3200" b="1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选择性加热</a:t>
            </a:r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 </a:t>
            </a:r>
          </a:p>
          <a:p>
            <a:pPr marL="0" lvl="0" indent="0" algn="just" eaLnBrk="1" hangingPunct="1"/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    物质吸收微波得能力,主要由其</a:t>
            </a:r>
            <a:r>
              <a:rPr lang="zh-CN" altLang="en-US" sz="280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介质损耗因数</a:t>
            </a:r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来决定。介质损耗因数大得物质对微波得吸收能力就强,相反,介质损耗因数小得物质吸收微波得能力也弱。由于各物质得损耗因数存在差异,微波加热就表现出选择性加热得特点。物质不同,产生得热效果也不同。</a:t>
            </a:r>
            <a:r>
              <a:rPr lang="zh-CN" altLang="en-US" sz="280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水分子</a:t>
            </a:r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属极性分子,介电常数较大,其介质损耗因数也很大,对微波具有强吸收能力。而蛋白质、碳水化合物等得介电常数相对较小,其对微波得吸收能力比水小得多。因此,对于食品来说,含水量得多少对微波加热效果影响很大。 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50825" y="333375"/>
            <a:ext cx="8305800" cy="6096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800" b="0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eaLnBrk="1" hangingPunct="1"/>
            <a:r>
              <a:rPr lang="zh-CN" altLang="en-US" sz="36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微波得特性</a:t>
            </a:r>
          </a:p>
        </p:txBody>
      </p:sp>
      <p:sp>
        <p:nvSpPr>
          <p:cNvPr id="6147" name="日期占位符 5"/>
          <p:cNvSpPr/>
          <p:nvPr/>
        </p:nvSpPr>
        <p:spPr>
          <a:xfrm>
            <a:off x="7885112" y="0"/>
            <a:ext cx="1222375" cy="228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eaLnBrk="1" hangingPunct="1"/>
            <a:r>
              <a:rPr lang="zh-CN" altLang="en-US" sz="1200" b="1" u="none">
                <a:solidFill>
                  <a:srgbClr val="00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微波加热合成</a:t>
            </a:r>
          </a:p>
        </p:txBody>
      </p:sp>
      <p:sp>
        <p:nvSpPr>
          <p:cNvPr id="6148" name="Rectangle 4"/>
          <p:cNvSpPr/>
          <p:nvPr/>
        </p:nvSpPr>
        <p:spPr>
          <a:xfrm>
            <a:off x="396875" y="1270000"/>
            <a:ext cx="8496300" cy="4895850"/>
          </a:xfrm>
          <a:prstGeom prst="rect">
            <a:avLst/>
          </a:prstGeom>
          <a:gradFill rotWithShape="0">
            <a:gsLst>
              <a:gs pos="0">
                <a:srgbClr val="66FF66"/>
              </a:gs>
              <a:gs pos="100000">
                <a:schemeClr val="bg1"/>
              </a:gs>
            </a:gsLst>
            <a:lin ang="5400000" scaled="1"/>
          </a:gradFill>
          <a:ln>
            <a:noFill/>
            <a:miter lim="800000"/>
          </a:ln>
        </p:spPr>
        <p:txBody>
          <a:bodyPr anchor="ctr" anchorCtr="0"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6149" name="Text Box 5"/>
          <p:cNvSpPr/>
          <p:nvPr/>
        </p:nvSpPr>
        <p:spPr>
          <a:xfrm>
            <a:off x="464280" y="1341438"/>
            <a:ext cx="8072565" cy="399687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algn="ctr" eaLnBrk="1" hangingPunct="1"/>
            <a:r>
              <a:rPr lang="en-US" altLang="zh-CN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 </a:t>
            </a:r>
            <a:r>
              <a:rPr lang="zh-CN" altLang="en-US" sz="3200" b="1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穿透性</a:t>
            </a:r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 </a:t>
            </a:r>
          </a:p>
          <a:p>
            <a:pPr marL="0" lvl="0" indent="0" algn="just" eaLnBrk="1" hangingPunct="1"/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    微波比其她用于辐射加热得电磁波,如红外线、远红外线等波长更长,因此具有更好得穿透性。微波透入介质时,由于介质损耗引起得介质温度得升高,使介质材料内部、外部几乎同时加热升温,形成体热源状态,大大缩短了常规加热中得热传导时间,且在条件为介质损耗因数与介质温度呈负相关关系时,物料内外加热均匀一致。 </a:t>
            </a:r>
          </a:p>
          <a:p>
            <a:pPr marL="0" lvl="0" indent="0" algn="just" eaLnBrk="1" hangingPunct="1"/>
            <a:endParaRPr lang="zh-CN" altLang="en-US" sz="2800" u="none">
              <a:solidFill>
                <a:srgbClr val="000000"/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50825" y="333375"/>
            <a:ext cx="8305800" cy="6096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800" b="0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eaLnBrk="1" hangingPunct="1"/>
            <a:r>
              <a:rPr lang="zh-CN" altLang="en-US" sz="36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微波得特性</a:t>
            </a:r>
          </a:p>
        </p:txBody>
      </p:sp>
      <p:sp>
        <p:nvSpPr>
          <p:cNvPr id="7171" name="日期占位符 5"/>
          <p:cNvSpPr/>
          <p:nvPr/>
        </p:nvSpPr>
        <p:spPr>
          <a:xfrm>
            <a:off x="7885112" y="0"/>
            <a:ext cx="1222375" cy="228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eaLnBrk="1" hangingPunct="1"/>
            <a:r>
              <a:rPr lang="zh-CN" altLang="en-US" sz="1200" b="1" u="none">
                <a:solidFill>
                  <a:srgbClr val="00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微波加热合成</a:t>
            </a:r>
          </a:p>
        </p:txBody>
      </p:sp>
      <p:sp>
        <p:nvSpPr>
          <p:cNvPr id="7172" name="Rectangle 4"/>
          <p:cNvSpPr/>
          <p:nvPr/>
        </p:nvSpPr>
        <p:spPr>
          <a:xfrm>
            <a:off x="396875" y="1270000"/>
            <a:ext cx="8496300" cy="4895850"/>
          </a:xfrm>
          <a:prstGeom prst="rect">
            <a:avLst/>
          </a:prstGeom>
          <a:gradFill rotWithShape="0">
            <a:gsLst>
              <a:gs pos="0">
                <a:srgbClr val="66FF66"/>
              </a:gs>
              <a:gs pos="100000">
                <a:schemeClr val="bg1"/>
              </a:gs>
            </a:gsLst>
            <a:lin ang="5400000" scaled="1"/>
          </a:gradFill>
          <a:ln>
            <a:noFill/>
            <a:miter lim="800000"/>
          </a:ln>
        </p:spPr>
        <p:txBody>
          <a:bodyPr anchor="ctr" anchorCtr="0"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7173" name="Text Box 5"/>
          <p:cNvSpPr/>
          <p:nvPr/>
        </p:nvSpPr>
        <p:spPr>
          <a:xfrm>
            <a:off x="464280" y="1341438"/>
            <a:ext cx="8072565" cy="564444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algn="ctr" eaLnBrk="1" hangingPunct="1"/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热惯性小 </a:t>
            </a:r>
          </a:p>
          <a:p>
            <a:pPr marL="0" lvl="0" indent="0" algn="just" eaLnBrk="1" hangingPunct="1"/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    微波对介质材料就是瞬时加热升温,能耗也很低。另一方面,微波得输出功率随时可调,介质温升可无惰性得随之改变,不存在“余热”现象,极有利于自动控制和连续化生产得需要。 </a:t>
            </a:r>
          </a:p>
          <a:p>
            <a:pPr marL="0" lvl="0" indent="0" algn="just" eaLnBrk="1" hangingPunct="1"/>
            <a:endParaRPr lang="zh-CN" altLang="en-US" sz="2800" u="none">
              <a:solidFill>
                <a:srgbClr val="000000"/>
              </a:solidFill>
              <a:latin typeface="新宋体" panose="02010609030101010101" charset="-122"/>
              <a:ea typeface="新宋体" panose="02010609030101010101" charset="-122"/>
            </a:endParaRPr>
          </a:p>
          <a:p>
            <a:pPr marL="0" lvl="0" indent="0" algn="ctr" eaLnBrk="1" hangingPunct="1"/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微波得生物效应机制 </a:t>
            </a:r>
          </a:p>
          <a:p>
            <a:pPr marL="0" lvl="0" indent="0" algn="just" eaLnBrk="1" hangingPunct="1"/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    当微波作用于生物体时,在生物控制系统得作用和调节下,生物体必然要建立新得平衡状态以适应外界电磁环境条件得变化,因此产生某些生物效应,可应用于微波诊断、微波治疗、微波解冻、微波解毒和微波杀菌等。</a:t>
            </a:r>
          </a:p>
          <a:p>
            <a:pPr marL="0" lvl="0" indent="0" algn="just" eaLnBrk="1" hangingPunct="1"/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    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Rectangle 2"/>
          <p:cNvSpPr/>
          <p:nvPr/>
        </p:nvSpPr>
        <p:spPr>
          <a:xfrm>
            <a:off x="396875" y="1270000"/>
            <a:ext cx="8496300" cy="4895850"/>
          </a:xfrm>
          <a:prstGeom prst="rect">
            <a:avLst/>
          </a:prstGeom>
          <a:gradFill rotWithShape="0">
            <a:gsLst>
              <a:gs pos="0">
                <a:srgbClr val="66FF66"/>
              </a:gs>
              <a:gs pos="100000">
                <a:schemeClr val="bg1"/>
              </a:gs>
            </a:gsLst>
            <a:lin ang="5400000" scaled="1"/>
          </a:gradFill>
          <a:ln>
            <a:noFill/>
            <a:miter lim="800000"/>
          </a:ln>
        </p:spPr>
        <p:txBody>
          <a:bodyPr anchor="ctr" anchorCtr="0"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50825" y="333375"/>
            <a:ext cx="8305800" cy="6096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800" b="0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eaLnBrk="1" hangingPunct="1"/>
            <a:r>
              <a:rPr lang="zh-CN" altLang="en-US" sz="40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微波炉</a:t>
            </a:r>
          </a:p>
        </p:txBody>
      </p:sp>
      <p:sp>
        <p:nvSpPr>
          <p:cNvPr id="8196" name="日期占位符 5"/>
          <p:cNvSpPr/>
          <p:nvPr/>
        </p:nvSpPr>
        <p:spPr>
          <a:xfrm>
            <a:off x="7885112" y="0"/>
            <a:ext cx="1222375" cy="228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eaLnBrk="1" hangingPunct="1"/>
            <a:r>
              <a:rPr lang="zh-CN" altLang="en-US" sz="1200" b="1" u="none">
                <a:solidFill>
                  <a:srgbClr val="00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微波加热合成</a:t>
            </a:r>
          </a:p>
        </p:txBody>
      </p:sp>
      <p:sp>
        <p:nvSpPr>
          <p:cNvPr id="8197" name="Text Box 5"/>
          <p:cNvSpPr/>
          <p:nvPr/>
        </p:nvSpPr>
        <p:spPr>
          <a:xfrm>
            <a:off x="535646" y="1341438"/>
            <a:ext cx="8217171" cy="521729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algn="just" eaLnBrk="1" hangingPunct="1"/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sym typeface="Arial" pitchFamily="34" charset="0"/>
              </a:rPr>
              <a:t>    </a:t>
            </a:r>
            <a:r>
              <a:rPr lang="en-US" altLang="zh-CN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sym typeface="Arial" pitchFamily="34" charset="0"/>
              </a:rPr>
              <a:t>1946 </a:t>
            </a:r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sym typeface="Arial" pitchFamily="34" charset="0"/>
              </a:rPr>
              <a:t>年,</a:t>
            </a:r>
            <a:r>
              <a:rPr lang="en-US" altLang="zh-CN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sym typeface="Arial" pitchFamily="34" charset="0"/>
              </a:rPr>
              <a:t>Raytheon</a:t>
            </a:r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sym typeface="Arial" pitchFamily="34" charset="0"/>
              </a:rPr>
              <a:t>公司得</a:t>
            </a:r>
            <a:r>
              <a:rPr lang="en-US" altLang="zh-CN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sym typeface="Arial" pitchFamily="34" charset="0"/>
              </a:rPr>
              <a:t>Percy Spencer</a:t>
            </a:r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sym typeface="Arial" pitchFamily="34" charset="0"/>
              </a:rPr>
              <a:t>在一个启动得雷达设备上工作时,突然发觉自己放在口袋里得巧克力融化了。经过思索和研究,她发现巧克力就是被微波所溶化。事实证明,微波幅射能引起食物内部得分子振动,从而产生热量。</a:t>
            </a:r>
          </a:p>
          <a:p>
            <a:pPr marL="0" lvl="0" indent="0" algn="just" eaLnBrk="1" hangingPunct="1"/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sym typeface="Arial" pitchFamily="34" charset="0"/>
              </a:rPr>
              <a:t>    </a:t>
            </a:r>
            <a:r>
              <a:rPr lang="en-US" altLang="zh-CN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sym typeface="Arial" pitchFamily="34" charset="0"/>
              </a:rPr>
              <a:t>1947 </a:t>
            </a:r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sym typeface="Arial" pitchFamily="34" charset="0"/>
              </a:rPr>
              <a:t>年,第一台微波炉问世。但大家用微波来煮饭烧菜还就是最近十几年得事。</a:t>
            </a:r>
          </a:p>
          <a:p>
            <a:pPr marL="0" lvl="0" indent="0" algn="just" eaLnBrk="1" hangingPunct="1"/>
            <a:r>
              <a:rPr lang="zh-CN" altLang="en-US" sz="2800" u="none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sym typeface="Arial" pitchFamily="34" charset="0"/>
              </a:rPr>
              <a:t>    微波很有“个性”:碰到金属就发生反射,金属根本没有办法吸收或传导她;可以穿过玻璃、陶瓷、塑料等绝缘材料,但不会消耗能量;而含有水分得食物,微波不但不能透过,其能量反而会被吸收。微波炉正就是利用微波得这些特性制作得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50825" y="333375"/>
            <a:ext cx="8305800" cy="6096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800" b="0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eaLnBrk="1" hangingPunct="1"/>
            <a:r>
              <a:rPr lang="zh-CN" altLang="en-US" sz="40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微波炉</a:t>
            </a:r>
          </a:p>
        </p:txBody>
      </p:sp>
      <p:sp>
        <p:nvSpPr>
          <p:cNvPr id="9219" name="日期占位符 5"/>
          <p:cNvSpPr/>
          <p:nvPr/>
        </p:nvSpPr>
        <p:spPr>
          <a:xfrm>
            <a:off x="7885112" y="0"/>
            <a:ext cx="1222375" cy="228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eaLnBrk="1" hangingPunct="1"/>
            <a:r>
              <a:rPr lang="zh-CN" altLang="en-US" sz="1200" b="1" u="none">
                <a:solidFill>
                  <a:srgbClr val="00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微波加热合成</a:t>
            </a:r>
          </a:p>
        </p:txBody>
      </p:sp>
      <p:pic>
        <p:nvPicPr>
          <p:cNvPr id="9220" name="Picture 4" descr="1394414178209u_125760_uw_500_wh_345_hl_20649_l"/>
          <p:cNvPicPr/>
          <p:nvPr/>
        </p:nvPicPr>
        <p:blipFill>
          <a:blip r:embed="rId2"/>
          <a:stretch>
            <a:fillRect/>
          </a:stretch>
        </p:blipFill>
        <p:spPr>
          <a:xfrm>
            <a:off x="5508625" y="2060575"/>
            <a:ext cx="3632200" cy="29527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9221" name="Text Box 5"/>
          <p:cNvSpPr/>
          <p:nvPr/>
        </p:nvSpPr>
        <p:spPr>
          <a:xfrm>
            <a:off x="321258" y="2133600"/>
            <a:ext cx="5189960" cy="25628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algn="just" eaLnBrk="1" hangingPunct="1"/>
            <a:r>
              <a:rPr lang="zh-CN" altLang="en-US" u="none">
                <a:solidFill>
                  <a:srgbClr val="000000"/>
                </a:solidFill>
                <a:ea typeface="宋体" panose="02010600030101010101" pitchFamily="2" charset="-122"/>
              </a:rPr>
              <a:t>       微波炉得外壳用不锈钢等金属材料制成,可以阻挡微波从炉内逃出,以免影响人们得身体健康。装食物得容器则用绝缘材料制成。微波炉得心脏就是磁控管。这个叫磁控管得电子管就是个</a:t>
            </a:r>
            <a:r>
              <a:rPr lang="zh-CN" altLang="en-US">
                <a:solidFill>
                  <a:srgbClr val="000000"/>
                </a:solidFill>
                <a:ea typeface="宋体" panose="02010600030101010101" pitchFamily="2" charset="-122"/>
              </a:rPr>
              <a:t>微波发生器</a:t>
            </a:r>
            <a:r>
              <a:rPr lang="zh-CN" altLang="en-US" u="none">
                <a:solidFill>
                  <a:srgbClr val="000000"/>
                </a:solidFill>
                <a:ea typeface="宋体" panose="02010600030101010101" pitchFamily="2" charset="-122"/>
              </a:rPr>
              <a:t>,她能产生每秒钟振动频率为</a:t>
            </a:r>
            <a:r>
              <a:rPr lang="zh-CN" altLang="en-US">
                <a:solidFill>
                  <a:srgbClr val="000000"/>
                </a:solidFill>
                <a:ea typeface="宋体" panose="02010600030101010101" pitchFamily="2" charset="-122"/>
              </a:rPr>
              <a:t>2</a:t>
            </a:r>
            <a:r>
              <a:rPr lang="en-US" altLang="zh-CN">
                <a:solidFill>
                  <a:srgbClr val="000000"/>
                </a:solidFill>
                <a:ea typeface="宋体" panose="02010600030101010101" pitchFamily="2" charset="-122"/>
              </a:rPr>
              <a:t>4、5 </a:t>
            </a:r>
            <a:r>
              <a:rPr lang="zh-CN" altLang="en-US">
                <a:solidFill>
                  <a:srgbClr val="000000"/>
                </a:solidFill>
                <a:ea typeface="宋体" panose="02010600030101010101" pitchFamily="2" charset="-122"/>
              </a:rPr>
              <a:t>亿次</a:t>
            </a:r>
            <a:r>
              <a:rPr lang="zh-CN" altLang="en-US" u="none">
                <a:solidFill>
                  <a:srgbClr val="000000"/>
                </a:solidFill>
                <a:ea typeface="宋体" panose="02010600030101010101" pitchFamily="2" charset="-122"/>
              </a:rPr>
              <a:t>得微波。这种肉眼看不见得微波,能穿透食物达</a:t>
            </a:r>
            <a:r>
              <a:rPr lang="zh-CN" altLang="en-US">
                <a:solidFill>
                  <a:srgbClr val="000000"/>
                </a:solidFill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000000"/>
                </a:solidFill>
                <a:ea typeface="宋体" panose="02010600030101010101" pitchFamily="2" charset="-122"/>
              </a:rPr>
              <a:t>5cm </a:t>
            </a:r>
            <a:r>
              <a:rPr lang="zh-CN" altLang="en-US">
                <a:solidFill>
                  <a:srgbClr val="000000"/>
                </a:solidFill>
                <a:ea typeface="宋体" panose="02010600030101010101" pitchFamily="2" charset="-122"/>
              </a:rPr>
              <a:t>深</a:t>
            </a:r>
            <a:r>
              <a:rPr lang="zh-CN" altLang="en-US" u="none">
                <a:solidFill>
                  <a:srgbClr val="000000"/>
                </a:solidFill>
                <a:ea typeface="宋体" panose="02010600030101010101" pitchFamily="2" charset="-122"/>
              </a:rPr>
              <a:t>,并使食物中得水分子也随之运动,剧烈得运动产生了大量得热能,于就是食物“煮”熟了。</a:t>
            </a:r>
          </a:p>
          <a:p>
            <a:pPr marL="0" lvl="0" indent="0" algn="just" eaLnBrk="1" hangingPunct="1"/>
            <a:endParaRPr lang="zh-CN" altLang="en-US" u="none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50825" y="333375"/>
            <a:ext cx="8305800" cy="6096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800" b="0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eaLnBrk="1" hangingPunct="1"/>
            <a:r>
              <a:rPr lang="zh-CN" altLang="en-US" sz="36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磁控管</a:t>
            </a:r>
          </a:p>
        </p:txBody>
      </p:sp>
      <p:sp>
        <p:nvSpPr>
          <p:cNvPr id="10243" name="日期占位符 5"/>
          <p:cNvSpPr/>
          <p:nvPr/>
        </p:nvSpPr>
        <p:spPr>
          <a:xfrm>
            <a:off x="7885112" y="0"/>
            <a:ext cx="1222375" cy="228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eaLnBrk="1" hangingPunct="1"/>
            <a:r>
              <a:rPr lang="zh-CN" altLang="en-US" sz="1200" b="1" u="none">
                <a:solidFill>
                  <a:srgbClr val="00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微波加热合成</a:t>
            </a:r>
          </a:p>
        </p:txBody>
      </p:sp>
      <p:pic>
        <p:nvPicPr>
          <p:cNvPr id="10244" name="Picture 4" descr="2013071201185992942"/>
          <p:cNvPicPr/>
          <p:nvPr/>
        </p:nvPicPr>
        <p:blipFill>
          <a:blip r:embed="rId2"/>
          <a:srcRect t="5246"/>
          <a:stretch>
            <a:fillRect/>
          </a:stretch>
        </p:blipFill>
        <p:spPr>
          <a:xfrm>
            <a:off x="2124075" y="4149725"/>
            <a:ext cx="4362450" cy="2201862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0245" name="Text Box 5"/>
          <p:cNvSpPr/>
          <p:nvPr/>
        </p:nvSpPr>
        <p:spPr>
          <a:xfrm>
            <a:off x="900112" y="1773238"/>
            <a:ext cx="6991985" cy="201369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eaLnBrk="1" hangingPunct="1"/>
            <a:r>
              <a:rPr lang="zh-CN" altLang="en-US" u="none">
                <a:solidFill>
                  <a:srgbClr val="000000"/>
                </a:solidFill>
                <a:ea typeface="宋体" panose="02010600030101010101" pitchFamily="2" charset="-122"/>
              </a:rPr>
              <a:t>    磁控管就是一种用来产生微波能得电真空器件。实质上就是一个置于恒定磁场中得二极管。管内电子在相互垂直得恒定磁场和恒定电场得控制下,与高频电磁场发生相互作用,把从恒定电场中获得能量转变成微波能量,从而达到产生微波能得目得。</a:t>
            </a:r>
          </a:p>
          <a:p>
            <a:pPr marL="0" lvl="0" indent="0" eaLnBrk="1" hangingPunct="1"/>
            <a:endParaRPr lang="zh-CN" altLang="en-US" u="none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marL="0" lvl="0" indent="0" eaLnBrk="1" hangingPunct="1"/>
            <a:r>
              <a:rPr lang="zh-CN" altLang="en-US" u="none">
                <a:solidFill>
                  <a:srgbClr val="000000"/>
                </a:solidFill>
                <a:ea typeface="宋体" panose="02010600030101010101" pitchFamily="2" charset="-122"/>
              </a:rPr>
              <a:t>    磁控管由管芯和磁钢(或电磁铁)组成。管芯得结构包括阳极、阴极、能量输出器和磁路系统等四部分。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50825" y="333375"/>
            <a:ext cx="8305800" cy="6096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800" b="0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eaLnBrk="1" hangingPunct="1"/>
            <a:r>
              <a:rPr lang="zh-CN" altLang="en-US" sz="36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微波炉加热原理</a:t>
            </a:r>
          </a:p>
        </p:txBody>
      </p:sp>
      <p:sp>
        <p:nvSpPr>
          <p:cNvPr id="11267" name="日期占位符 5"/>
          <p:cNvSpPr/>
          <p:nvPr/>
        </p:nvSpPr>
        <p:spPr>
          <a:xfrm>
            <a:off x="7885112" y="0"/>
            <a:ext cx="1222375" cy="228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eaLnBrk="1" hangingPunct="1"/>
            <a:r>
              <a:rPr lang="zh-CN" altLang="en-US" sz="1200" b="1" u="none">
                <a:solidFill>
                  <a:srgbClr val="00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微波加热合成</a:t>
            </a:r>
          </a:p>
        </p:txBody>
      </p:sp>
      <p:sp>
        <p:nvSpPr>
          <p:cNvPr id="11268" name="Rectangle 4"/>
          <p:cNvSpPr/>
          <p:nvPr/>
        </p:nvSpPr>
        <p:spPr>
          <a:xfrm>
            <a:off x="468312" y="1773238"/>
            <a:ext cx="5622192" cy="366125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defTabSz="1033145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zh-CN" altLang="en-US" u="none">
                <a:solidFill>
                  <a:srgbClr val="000000"/>
                </a:solidFill>
                <a:ea typeface="宋体" panose="02010600030101010101" pitchFamily="2" charset="-122"/>
                <a:sym typeface="Arial" pitchFamily="34" charset="0"/>
              </a:rPr>
              <a:t>    直流电源提供微波发生器得磁控管所</a:t>
            </a:r>
          </a:p>
          <a:p>
            <a:pPr marL="0" lvl="0" indent="0" defTabSz="1033145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zh-CN" altLang="en-US" u="none">
                <a:solidFill>
                  <a:srgbClr val="000000"/>
                </a:solidFill>
                <a:ea typeface="宋体" panose="02010600030101010101" pitchFamily="2" charset="-122"/>
                <a:sym typeface="Arial" pitchFamily="34" charset="0"/>
              </a:rPr>
              <a:t>需得直流功率,微波发生器产生一个交</a:t>
            </a:r>
          </a:p>
          <a:p>
            <a:pPr marL="0" lvl="0" indent="0" defTabSz="1033145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zh-CN" altLang="en-US" u="none">
                <a:solidFill>
                  <a:srgbClr val="000000"/>
                </a:solidFill>
                <a:ea typeface="宋体" panose="02010600030101010101" pitchFamily="2" charset="-122"/>
                <a:sym typeface="Arial" pitchFamily="34" charset="0"/>
              </a:rPr>
              <a:t>替变化得电场,作用在处于微波加热器</a:t>
            </a:r>
          </a:p>
          <a:p>
            <a:pPr marL="0" lvl="0" indent="0" defTabSz="1033145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zh-CN" altLang="en-US" u="none">
                <a:solidFill>
                  <a:srgbClr val="000000"/>
                </a:solidFill>
                <a:ea typeface="宋体" panose="02010600030101010101" pitchFamily="2" charset="-122"/>
                <a:sym typeface="Arial" pitchFamily="34" charset="0"/>
              </a:rPr>
              <a:t>内得被加热物体上,被加热物体内得极</a:t>
            </a:r>
          </a:p>
          <a:p>
            <a:pPr marL="0" lvl="0" indent="0" defTabSz="1033145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zh-CN" altLang="en-US" u="none">
                <a:solidFill>
                  <a:srgbClr val="000000"/>
                </a:solidFill>
                <a:ea typeface="宋体" panose="02010600030101010101" pitchFamily="2" charset="-122"/>
                <a:sym typeface="Arial" pitchFamily="34" charset="0"/>
              </a:rPr>
              <a:t>性分子因此随外电场变化而摆动,又因</a:t>
            </a:r>
          </a:p>
          <a:p>
            <a:pPr marL="0" lvl="0" indent="0" defTabSz="1033145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zh-CN" altLang="en-US" u="none">
                <a:solidFill>
                  <a:srgbClr val="000000"/>
                </a:solidFill>
                <a:ea typeface="宋体" panose="02010600030101010101" pitchFamily="2" charset="-122"/>
                <a:sym typeface="Arial" pitchFamily="34" charset="0"/>
              </a:rPr>
              <a:t>为分子本身得热运动和相邻分子之间得</a:t>
            </a:r>
          </a:p>
          <a:p>
            <a:pPr marL="0" lvl="0" indent="0" defTabSz="1033145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zh-CN" altLang="en-US" u="none">
                <a:solidFill>
                  <a:srgbClr val="000000"/>
                </a:solidFill>
                <a:ea typeface="宋体" panose="02010600030101010101" pitchFamily="2" charset="-122"/>
                <a:sym typeface="Arial" pitchFamily="34" charset="0"/>
              </a:rPr>
              <a:t>相互作用,使分子随电场变化而摆动得</a:t>
            </a:r>
          </a:p>
          <a:p>
            <a:pPr marL="0" lvl="0" indent="0" defTabSz="1033145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zh-CN" altLang="en-US" u="none">
                <a:solidFill>
                  <a:srgbClr val="000000"/>
                </a:solidFill>
                <a:ea typeface="宋体" panose="02010600030101010101" pitchFamily="2" charset="-122"/>
                <a:sym typeface="Arial" pitchFamily="34" charset="0"/>
              </a:rPr>
              <a:t>规则受到了阻碍和干扰,从而产生了类</a:t>
            </a:r>
          </a:p>
          <a:p>
            <a:pPr marL="0" lvl="0" indent="0" defTabSz="1033145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zh-CN" altLang="en-US" u="none">
                <a:solidFill>
                  <a:srgbClr val="000000"/>
                </a:solidFill>
                <a:ea typeface="宋体" panose="02010600030101010101" pitchFamily="2" charset="-122"/>
                <a:sym typeface="Arial" pitchFamily="34" charset="0"/>
              </a:rPr>
              <a:t>似于摩擦得效应,使一部分能量转化为</a:t>
            </a:r>
          </a:p>
          <a:p>
            <a:pPr marL="0" lvl="0" indent="0" defTabSz="1033145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zh-CN" altLang="en-US" u="none">
                <a:solidFill>
                  <a:srgbClr val="000000"/>
                </a:solidFill>
                <a:ea typeface="宋体" panose="02010600030101010101" pitchFamily="2" charset="-122"/>
                <a:sym typeface="Arial" pitchFamily="34" charset="0"/>
              </a:rPr>
              <a:t>分子杂乱运动得能量,使分子运动加剧,</a:t>
            </a:r>
          </a:p>
          <a:p>
            <a:pPr marL="0" lvl="0" indent="0" defTabSz="1033145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zh-CN" altLang="en-US" u="none">
                <a:solidFill>
                  <a:srgbClr val="000000"/>
                </a:solidFill>
                <a:ea typeface="宋体" panose="02010600030101010101" pitchFamily="2" charset="-122"/>
                <a:sym typeface="Arial" pitchFamily="34" charset="0"/>
              </a:rPr>
              <a:t>从而被加热物质温度迅速升高。</a:t>
            </a:r>
          </a:p>
        </p:txBody>
      </p:sp>
      <p:pic>
        <p:nvPicPr>
          <p:cNvPr id="11269" name="Picture 5" descr="1394414178209u_125760_uw_500_wh_345_hl_20649_l"/>
          <p:cNvPicPr/>
          <p:nvPr/>
        </p:nvPicPr>
        <p:blipFill>
          <a:blip r:embed="rId2"/>
          <a:stretch>
            <a:fillRect/>
          </a:stretch>
        </p:blipFill>
        <p:spPr>
          <a:xfrm>
            <a:off x="5005388" y="1773238"/>
            <a:ext cx="4135438" cy="3313112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矩形 2"/>
          <p:cNvSpPr/>
          <p:nvPr/>
        </p:nvSpPr>
        <p:spPr>
          <a:xfrm>
            <a:off x="1846263" y="2346325"/>
            <a:ext cx="5899150" cy="5842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algn="ctr" defTabSz="914400" fontAlgn="base">
              <a:buClrTx/>
              <a:buSzTx/>
              <a:buFont typeface="Arial" pitchFamily="34" charset="0"/>
            </a:pPr>
            <a:r>
              <a:rPr lang="zh-CN" altLang="en-US" sz="3200" b="1" strike="noStrike" baseline="0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大家有疑问的，可以询问和交流</a:t>
            </a:r>
            <a:endParaRPr lang="zh-CN" altLang="en-US" sz="3200" b="1" strike="noStrike" baseline="0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51" name="文本框 1"/>
          <p:cNvSpPr/>
          <p:nvPr/>
        </p:nvSpPr>
        <p:spPr>
          <a:xfrm>
            <a:off x="4457700" y="4565650"/>
            <a:ext cx="3171825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fontAlgn="base"/>
            <a:r>
              <a:rPr lang="zh-CN" altLang="en-US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宋体" panose="02010600030101010101" pitchFamily="2" charset="-122"/>
              </a:rPr>
              <a:t>可以互相讨论下，但要小声点</a:t>
            </a:r>
            <a:endParaRPr lang="zh-CN" altLang="en-US" b="1" strike="noStrike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50825" y="333375"/>
            <a:ext cx="8305800" cy="6096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800" b="0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eaLnBrk="1" hangingPunct="1"/>
            <a:r>
              <a:rPr lang="zh-CN" altLang="en-US" sz="40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微波加热特点</a:t>
            </a:r>
          </a:p>
        </p:txBody>
      </p:sp>
      <p:sp>
        <p:nvSpPr>
          <p:cNvPr id="12291" name="日期占位符 5"/>
          <p:cNvSpPr/>
          <p:nvPr/>
        </p:nvSpPr>
        <p:spPr>
          <a:xfrm>
            <a:off x="7885112" y="0"/>
            <a:ext cx="1222375" cy="228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eaLnBrk="1" hangingPunct="1"/>
            <a:r>
              <a:rPr lang="zh-CN" altLang="en-US" sz="1200" b="1" u="none">
                <a:solidFill>
                  <a:srgbClr val="00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微波加热合成</a:t>
            </a:r>
          </a:p>
        </p:txBody>
      </p:sp>
      <p:sp>
        <p:nvSpPr>
          <p:cNvPr id="12292" name="Rectangle 4"/>
          <p:cNvSpPr/>
          <p:nvPr/>
        </p:nvSpPr>
        <p:spPr>
          <a:xfrm>
            <a:off x="539750" y="1701800"/>
            <a:ext cx="8390382" cy="17757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603250" lvl="0" indent="-603250" defTabSz="1033145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zh-CN" altLang="en-US" sz="2400" u="none">
                <a:solidFill>
                  <a:srgbClr val="000000"/>
                </a:solidFill>
                <a:ea typeface="楷体_GB2312" pitchFamily="49" charset="-122"/>
              </a:rPr>
              <a:t>    与传统加热方法不同,在微波加热过程中,热从材料内</a:t>
            </a:r>
          </a:p>
          <a:p>
            <a:pPr marL="603250" lvl="0" indent="-603250" defTabSz="1033145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zh-CN" altLang="en-US" sz="2400" u="none">
                <a:solidFill>
                  <a:srgbClr val="000000"/>
                </a:solidFill>
                <a:ea typeface="楷体_GB2312" pitchFamily="49" charset="-122"/>
              </a:rPr>
              <a:t>部产生而不就是从外部热源吸收。所以被加热物质得温度梯</a:t>
            </a:r>
          </a:p>
          <a:p>
            <a:pPr marL="603250" lvl="0" indent="-603250" defTabSz="1033145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zh-CN" altLang="en-US" sz="2400" u="none">
                <a:solidFill>
                  <a:srgbClr val="000000"/>
                </a:solidFill>
                <a:ea typeface="楷体_GB2312" pitchFamily="49" charset="-122"/>
              </a:rPr>
              <a:t>度和热流与传统加热方法中得相反,因此,被加热物体不</a:t>
            </a:r>
          </a:p>
          <a:p>
            <a:pPr marL="603250" lvl="0" indent="-603250" defTabSz="1033145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zh-CN" altLang="en-US" sz="2400" u="none">
                <a:solidFill>
                  <a:srgbClr val="000000"/>
                </a:solidFill>
                <a:ea typeface="楷体_GB2312" pitchFamily="49" charset="-122"/>
              </a:rPr>
              <a:t>受大小及形状得限制,大小工件都能被加热。</a:t>
            </a:r>
          </a:p>
        </p:txBody>
      </p:sp>
      <p:pic>
        <p:nvPicPr>
          <p:cNvPr id="12293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1619250" y="3573462"/>
            <a:ext cx="5562600" cy="26670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50825" y="333375"/>
            <a:ext cx="8305800" cy="6096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800" b="0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28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eaLnBrk="1" hangingPunct="1"/>
            <a:r>
              <a:rPr lang="zh-CN" altLang="en-US" sz="36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微波加热特点</a:t>
            </a:r>
          </a:p>
        </p:txBody>
      </p:sp>
      <p:sp>
        <p:nvSpPr>
          <p:cNvPr id="13315" name="日期占位符 5"/>
          <p:cNvSpPr/>
          <p:nvPr/>
        </p:nvSpPr>
        <p:spPr>
          <a:xfrm>
            <a:off x="7885112" y="0"/>
            <a:ext cx="1222375" cy="228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0" lvl="0" indent="0" eaLnBrk="1" hangingPunct="1"/>
            <a:r>
              <a:rPr lang="zh-CN" altLang="en-US" sz="1200" b="1" u="none">
                <a:solidFill>
                  <a:srgbClr val="00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微波加热合成</a:t>
            </a:r>
          </a:p>
        </p:txBody>
      </p:sp>
      <p:sp>
        <p:nvSpPr>
          <p:cNvPr id="13316" name="Rectangle 4"/>
          <p:cNvSpPr/>
          <p:nvPr/>
        </p:nvSpPr>
        <p:spPr>
          <a:xfrm>
            <a:off x="468312" y="2060575"/>
            <a:ext cx="8458200" cy="4038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en-US" altLang="en-US" sz="1800" b="0" i="0" u="sng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marL="342900" lvl="0" indent="-342900" algn="just">
              <a:spcBef>
                <a:spcPct val="20000"/>
              </a:spcBef>
              <a:buClr>
                <a:schemeClr val="tx1"/>
              </a:buClr>
            </a:pPr>
            <a:r>
              <a:rPr lang="zh-CN" altLang="en-US" sz="2800" b="1" u="none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实验表明极性分子溶剂吸收微波能而被快速加热,</a:t>
            </a:r>
          </a:p>
          <a:p>
            <a:pPr marL="342900" lvl="0" indent="-342900" algn="just">
              <a:spcBef>
                <a:spcPct val="20000"/>
              </a:spcBef>
              <a:buClr>
                <a:schemeClr val="tx1"/>
              </a:buClr>
            </a:pPr>
            <a:r>
              <a:rPr lang="zh-CN" altLang="en-US" sz="2800" b="1" u="none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非极性分子溶剂几乎不吸收微波能,升温很小。水、</a:t>
            </a:r>
          </a:p>
          <a:p>
            <a:pPr marL="342900" lvl="0" indent="-342900" algn="just">
              <a:spcBef>
                <a:spcPct val="20000"/>
              </a:spcBef>
              <a:buClr>
                <a:schemeClr val="tx1"/>
              </a:buClr>
            </a:pPr>
            <a:r>
              <a:rPr lang="zh-CN" altLang="en-US" sz="2800" b="1" u="none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醇类、羧酸类等极性溶剂都在微波作用下被迅速加</a:t>
            </a:r>
          </a:p>
          <a:p>
            <a:pPr marL="342900" lvl="0" indent="-342900" algn="just">
              <a:spcBef>
                <a:spcPct val="20000"/>
              </a:spcBef>
              <a:buClr>
                <a:schemeClr val="tx1"/>
              </a:buClr>
            </a:pPr>
            <a:r>
              <a:rPr lang="zh-CN" altLang="en-US" sz="2800" b="1" u="none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热,有些已达到沸腾,而非极性溶剂几乎不升温。</a:t>
            </a:r>
          </a:p>
          <a:p>
            <a:pPr marL="342900" lvl="0" indent="-342900" algn="just">
              <a:spcBef>
                <a:spcPct val="20000"/>
              </a:spcBef>
              <a:buClr>
                <a:schemeClr val="tx1"/>
              </a:buClr>
            </a:pPr>
            <a:endParaRPr lang="zh-CN" altLang="en-US" sz="2800" b="1" u="none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342900" lvl="0" indent="-342900" algn="just">
              <a:spcBef>
                <a:spcPct val="20000"/>
              </a:spcBef>
              <a:buClr>
                <a:schemeClr val="tx1"/>
              </a:buClr>
            </a:pPr>
            <a:r>
              <a:rPr lang="zh-CN" altLang="en-US" sz="2800" b="1" u="none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微波加热大体上可认为就是介电加热效应。</a:t>
            </a:r>
          </a:p>
          <a:p>
            <a:pPr marL="342900" lvl="0" indent="-342900" algn="just">
              <a:spcBef>
                <a:spcPct val="20000"/>
              </a:spcBef>
              <a:buClr>
                <a:schemeClr val="tx1"/>
              </a:buClr>
            </a:pPr>
            <a:endParaRPr lang="zh-CN" altLang="en-US" sz="2800" b="1" u="none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https://d.book118.com/827122036122006053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PPT模板">
  <a:themeElements>
    <a:clrScheme name="PPT模板 3">
      <a:dk1>
        <a:srgbClr val="0C71E0"/>
      </a:dk1>
      <a:lt1>
        <a:srgbClr val="FFFFFF"/>
      </a:lt1>
      <a:dk2>
        <a:srgbClr val="333333"/>
      </a:dk2>
      <a:lt2>
        <a:srgbClr val="B2B2B2"/>
      </a:lt2>
      <a:accent1>
        <a:srgbClr val="8BC91B"/>
      </a:accent1>
      <a:accent2>
        <a:srgbClr val="009999"/>
      </a:accent2>
      <a:accent3>
        <a:srgbClr val="FFFFFF"/>
      </a:accent3>
      <a:accent4>
        <a:srgbClr val="095FBF"/>
      </a:accent4>
      <a:accent5>
        <a:srgbClr val="C4E1AB"/>
      </a:accent5>
      <a:accent6>
        <a:srgbClr val="008A8A"/>
      </a:accent6>
      <a:hlink>
        <a:srgbClr val="9999FF"/>
      </a:hlink>
      <a:folHlink>
        <a:srgbClr val="3366CC"/>
      </a:folHlink>
    </a:clrScheme>
    <a:fontScheme name="PPT模板">
      <a:majorFont>
        <a:latin typeface="Verdana"/>
        <a:ea typeface="Arial"/>
        <a:cs typeface="Arial"/>
      </a:majorFont>
      <a:minorFont>
        <a:latin typeface="Verdana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PT模板 1">
        <a:dk1>
          <a:srgbClr val="0251A8"/>
        </a:dk1>
        <a:lt1>
          <a:srgbClr val="FFFFFF"/>
        </a:lt1>
        <a:dk2>
          <a:srgbClr val="333333"/>
        </a:dk2>
        <a:lt2>
          <a:srgbClr val="B2B2B2"/>
        </a:lt2>
        <a:accent1>
          <a:srgbClr val="41BAF7"/>
        </a:accent1>
        <a:accent2>
          <a:srgbClr val="009999"/>
        </a:accent2>
        <a:accent3>
          <a:srgbClr val="FFFFFF"/>
        </a:accent3>
        <a:accent4>
          <a:srgbClr val="01448F"/>
        </a:accent4>
        <a:accent5>
          <a:srgbClr val="B0D9FA"/>
        </a:accent5>
        <a:accent6>
          <a:srgbClr val="008A8A"/>
        </a:accent6>
        <a:hlink>
          <a:srgbClr val="9999FF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模板 2">
        <a:dk1>
          <a:srgbClr val="174FB5"/>
        </a:dk1>
        <a:lt1>
          <a:srgbClr val="FFFFFF"/>
        </a:lt1>
        <a:dk2>
          <a:srgbClr val="000000"/>
        </a:dk2>
        <a:lt2>
          <a:srgbClr val="B2B2B2"/>
        </a:lt2>
        <a:accent1>
          <a:srgbClr val="E9C12D"/>
        </a:accent1>
        <a:accent2>
          <a:srgbClr val="C78DD7"/>
        </a:accent2>
        <a:accent3>
          <a:srgbClr val="FFFFFF"/>
        </a:accent3>
        <a:accent4>
          <a:srgbClr val="12429A"/>
        </a:accent4>
        <a:accent5>
          <a:srgbClr val="F2DDAD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模板 3">
        <a:dk1>
          <a:srgbClr val="0C71E0"/>
        </a:dk1>
        <a:lt1>
          <a:srgbClr val="FFFFFF"/>
        </a:lt1>
        <a:dk2>
          <a:srgbClr val="333333"/>
        </a:dk2>
        <a:lt2>
          <a:srgbClr val="B2B2B2"/>
        </a:lt2>
        <a:accent1>
          <a:srgbClr val="8BC91B"/>
        </a:accent1>
        <a:accent2>
          <a:srgbClr val="009999"/>
        </a:accent2>
        <a:accent3>
          <a:srgbClr val="FFFFFF"/>
        </a:accent3>
        <a:accent4>
          <a:srgbClr val="095FBF"/>
        </a:accent4>
        <a:accent5>
          <a:srgbClr val="C4E1AB"/>
        </a:accent5>
        <a:accent6>
          <a:srgbClr val="008A8A"/>
        </a:accent6>
        <a:hlink>
          <a:srgbClr val="9999FF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4">
      <vt:lpstr>Arial</vt:lpstr>
      <vt:lpstr>Calibri</vt:lpstr>
      <vt:lpstr>宋体</vt:lpstr>
      <vt:lpstr>华文宋体</vt:lpstr>
      <vt:lpstr>Verdana</vt:lpstr>
      <vt:lpstr>Wingdings</vt:lpstr>
      <vt:lpstr>Times New Roman</vt:lpstr>
      <vt:lpstr>楷体_GB2312</vt:lpstr>
      <vt:lpstr>新宋体</vt:lpstr>
      <vt:lpstr>Office Theme</vt:lpstr>
      <vt:lpstr>PowerPoint Presentation</vt:lpstr>
      <vt:lpstr>汇报提纲</vt:lpstr>
      <vt:lpstr>微波</vt:lpstr>
      <vt:lpstr>微波得特性</vt:lpstr>
      <vt:lpstr>微波得特性</vt:lpstr>
      <vt:lpstr>微波得特性</vt:lpstr>
      <vt:lpstr>微波炉</vt:lpstr>
      <vt:lpstr>微波炉</vt:lpstr>
      <vt:lpstr>磁控管</vt:lpstr>
      <vt:lpstr>微波炉加热原理</vt:lpstr>
      <vt:lpstr>PowerPoint Presentation</vt:lpstr>
      <vt:lpstr>微波加热特点</vt:lpstr>
      <vt:lpstr>微波加热特点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2024-09-27T13:16:47.947</cp:lastPrinted>
  <dcterms:created xsi:type="dcterms:W3CDTF">2024-09-27T05:16:47Z</dcterms:created>
  <dcterms:modified xsi:type="dcterms:W3CDTF">2024-09-27T05:16:49Z</dcterms:modified>
</cp:coreProperties>
</file>