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OLJNW+MS-UIGothic"/>
      <p:regular r:id="rId18"/>
    </p:embeddedFont>
    <p:embeddedFont>
      <p:font typeface="LNQCAO+FWJFOU+ArialMT"/>
      <p:regular r:id="rId19"/>
    </p:embeddedFont>
    <p:embeddedFont>
      <p:font typeface="KBWGQP+CNNHEF+MicrosoftYaHei-Bold"/>
      <p:regular r:id="rId20"/>
    </p:embeddedFont>
    <p:embeddedFont>
      <p:font typeface="ASNDPU+GGOGHV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0E6F1-47BE-4F10-865E-0DC1B810D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6638D-6306-4F14-ADFE-5DF0D852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A08C2-10C1-4473-B861-B5D1B5D75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717D8-236C-4CDE-89F8-E79D1D01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3AFF2-FAEC-40D2-8BA7-74B9D5A6F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41DBE-6491-4BA0-A65A-73DBB44A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51F1AE-7C6C-4AAE-A3C1-F34D8DC78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CA2E0-A5EA-48F9-8D27-AFF68BF17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FE935-4A2D-4C49-8A52-8DFA5498F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CC731-E3B0-4846-A7EF-FA2E855F3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04D9A-220E-425C-AE0F-641668B8D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41601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KOLJNW+MS-UIGothic"/>
                <a:cs typeface="KOLJNW+MS-UIGothic"/>
              </a:rPr>
              <a:t>期末</a:t>
            </a:r>
            <a:r>
              <a:rPr sz="5150" spc="23">
                <a:solidFill>
                  <a:srgbClr val="FF960E"/>
                </a:solidFill>
                <a:latin typeface="SimSun"/>
                <a:cs typeface="SimSun"/>
              </a:rPr>
              <a:t>账项调</a:t>
            </a:r>
            <a:r>
              <a:rPr sz="5150" spc="25">
                <a:solidFill>
                  <a:srgbClr val="FF960E"/>
                </a:solidFill>
                <a:latin typeface="KOLJNW+MS-UIGothic"/>
                <a:cs typeface="KOLJNW+MS-UIGothic"/>
              </a:rPr>
              <a:t>整与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结账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5150" spc="25">
                <a:solidFill>
                  <a:srgbClr val="FF960E"/>
                </a:solidFill>
                <a:latin typeface="KOLJNW+MS-UIGothic"/>
                <a:cs typeface="KOLJNW+MS-UIGothic"/>
              </a:rPr>
              <a:t>料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KOLJNW+MS-UIGothic"/>
                <a:cs typeface="KOLJN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NQCAO+FWJFOU+ArialMT"/>
                <a:cs typeface="LNQCAO+FWJFO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期末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账项调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NQCAO+FWJFOU+ArialMT"/>
                <a:cs typeface="LNQCAO+FWJFO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结账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NQCAO+FWJFOU+ArialMT"/>
                <a:cs typeface="LNQCAO+FWJFO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存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货结账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NQCAO+FWJFOU+ArialMT"/>
                <a:cs typeface="LNQCAO+FWJFO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固定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资产结账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68620" y="378352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NQCAO+FWJFOU+ArialMT"/>
                <a:cs typeface="LNQCAO+FWJFO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往来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账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款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结账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68620" y="4332160"/>
            <a:ext cx="6192461" cy="7831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NQCAO+FWJFOU+ArialMT"/>
                <a:cs typeface="LNQCAO+FWJFO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期末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账项调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整与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结账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及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FF960E"/>
                </a:solidFill>
                <a:latin typeface="KOLJNW+MS-UIGothic"/>
                <a:cs typeface="KOLJNW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KBWGQP+CNNHEF+MicrosoftYaHei-Bold"/>
                <a:cs typeface="KBWGQP+CNNHEF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KOLJNW+MS-UIGothic"/>
                <a:cs typeface="KOLJNW+MS-UIGothic"/>
              </a:rPr>
              <a:t>期末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账项调</a:t>
            </a:r>
            <a:r>
              <a:rPr sz="4550">
                <a:solidFill>
                  <a:srgbClr val="351E00"/>
                </a:solidFill>
                <a:latin typeface="KOLJNW+MS-UIGothic"/>
                <a:cs typeface="KOLJNW+MS-UIGothic"/>
              </a:rPr>
              <a:t>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KOLJNW+MS-UIGothic"/>
                <a:cs typeface="KOLJNW+MS-UIGothic"/>
              </a:rPr>
              <a:t>定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KOLJNW+MS-UIGothic"/>
                <a:cs typeface="KOLJNW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账项调</a:t>
            </a: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整的种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OLJNW+MS-UIGothic"/>
                <a:cs typeface="KOLJNW+MS-UIGothic"/>
              </a:rPr>
              <a:t>追溯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FF960E"/>
                </a:solidFill>
                <a:latin typeface="KOLJNW+MS-UIGothic"/>
                <a:cs typeface="KOLJNW+MS-UIGothic"/>
              </a:rPr>
              <a:t>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OLJNW+MS-UIGothic"/>
                <a:cs typeface="KOLJNW+MS-UIGothic"/>
              </a:rPr>
              <a:t>未来适用法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账项调</a:t>
            </a: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整的流程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378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97554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8484" y="2592609"/>
            <a:ext cx="2178049" cy="100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识别</a:t>
            </a: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需要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000" spc="23">
                <a:solidFill>
                  <a:srgbClr val="FF960E"/>
                </a:solidFill>
                <a:latin typeface="KOLJNW+MS-UIGothic"/>
                <a:cs typeface="KOLJNW+MS-UIGothic"/>
              </a:rPr>
              <a:t>整的</a:t>
            </a:r>
          </a:p>
          <a:p>
            <a:pPr marL="0" marR="0">
              <a:lnSpc>
                <a:spcPts val="2000"/>
              </a:lnSpc>
              <a:spcBef>
                <a:spcPts val="914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交易或事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858135" y="259260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确定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000" spc="23">
                <a:solidFill>
                  <a:srgbClr val="FF960E"/>
                </a:solidFill>
                <a:latin typeface="KOLJNW+MS-UIGothic"/>
                <a:cs typeface="KOLJNW+MS-UIGothic"/>
              </a:rPr>
              <a:t>整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账户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145404" y="259260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算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整金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13625" y="259260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编</a:t>
            </a: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制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整分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652000" y="259260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审</a:t>
            </a: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核并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过账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KBWGQP+CNNHEF+MicrosoftYaHei-Bold"/>
                <a:cs typeface="KBWGQP+CNNHEF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结账</a:t>
            </a:r>
            <a:r>
              <a:rPr sz="4550" spc="23">
                <a:solidFill>
                  <a:srgbClr val="351E00"/>
                </a:solidFill>
                <a:latin typeface="KOLJNW+MS-UIGothic"/>
                <a:cs typeface="KOLJNW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结账</a:t>
            </a: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的目的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SNDPU+GGOGHV+MicrosoftYaHei"/>
                <a:cs typeface="ASNDPU+GGOGH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SNDPU+GGOGHV+MicrosoftYaHei"/>
                <a:cs typeface="ASNDPU+GGOGH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SNDPU+GGOGHV+MicrosoftYaHei"/>
                <a:cs typeface="ASNDPU+GGOGH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SNDPU+GGOGHV+MicrosoftYaHei"/>
                <a:cs typeface="ASNDPU+GGOGHV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结账</a:t>
            </a: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的基本步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378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97554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8484" y="2592609"/>
            <a:ext cx="2178049" cy="10213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KOLJNW+MS-UIGothic"/>
                <a:cs typeface="KOLJNW+MS-UIGothic"/>
              </a:rPr>
              <a:t>核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对账</a:t>
            </a:r>
            <a:r>
              <a:rPr sz="2000" spc="23">
                <a:solidFill>
                  <a:srgbClr val="FF960E"/>
                </a:solidFill>
                <a:latin typeface="KOLJNW+MS-UIGothic"/>
                <a:cs typeface="KOLJNW+MS-UIGothic"/>
              </a:rPr>
              <a:t>簿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记录</a:t>
            </a:r>
            <a:r>
              <a:rPr sz="2000">
                <a:solidFill>
                  <a:srgbClr val="FF960E"/>
                </a:solidFill>
                <a:latin typeface="KOLJNW+MS-UIGothic"/>
                <a:cs typeface="KOLJNW+MS-UIGothic"/>
              </a:rPr>
              <a:t>与</a:t>
            </a:r>
          </a:p>
          <a:p>
            <a:pPr marL="0" marR="0">
              <a:lnSpc>
                <a:spcPts val="2083"/>
              </a:lnSpc>
              <a:spcBef>
                <a:spcPts val="831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财产</a:t>
            </a: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物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FF960E"/>
                </a:solidFill>
                <a:latin typeface="KBWGQP+CNNHEF+MicrosoftYaHei-Bold"/>
                <a:cs typeface="KBWGQP+CNNHEF+MicrosoftYaHei-Bold"/>
              </a:rPr>
              <a:t>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858135" y="259260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清理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债权债务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145404" y="259260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结转损</a:t>
            </a:r>
            <a:r>
              <a:rPr sz="2000">
                <a:solidFill>
                  <a:srgbClr val="FF960E"/>
                </a:solidFill>
                <a:latin typeface="KOLJNW+MS-UIGothic"/>
                <a:cs typeface="KOLJNW+MS-UIGothic"/>
              </a:rPr>
              <a:t>益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13625" y="259260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结转</a:t>
            </a: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成本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652000" y="259260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编</a:t>
            </a: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制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财务报</a:t>
            </a:r>
            <a:r>
              <a:rPr sz="2000">
                <a:solidFill>
                  <a:srgbClr val="FF960E"/>
                </a:solidFill>
                <a:latin typeface="KOLJNW+MS-UIGothic"/>
                <a:cs typeface="KOLJNW+MS-UIGothic"/>
              </a:rPr>
              <a:t>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结账</a:t>
            </a: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中的注意事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KOLJNW+MS-UIGothic"/>
                <a:cs typeface="KOLJNW+MS-UIGothic"/>
              </a:rPr>
              <a:t>遵循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权责发</a:t>
            </a:r>
            <a:r>
              <a:rPr sz="1600">
                <a:solidFill>
                  <a:srgbClr val="FF960E"/>
                </a:solidFill>
                <a:latin typeface="KOLJNW+MS-UIGothic"/>
                <a:cs typeface="KOLJNW+MS-UIGothic"/>
              </a:rPr>
              <a:t>生制原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KOLJNW+MS-UIGothic"/>
                <a:cs typeface="KOLJNW+MS-UIGothic"/>
              </a:rPr>
              <a:t>遵循配比原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KOLJNW+MS-UIGothic"/>
                <a:cs typeface="KOLJNW+MS-UIGothic"/>
              </a:rPr>
              <a:t>遵循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谨</a:t>
            </a:r>
            <a:r>
              <a:rPr sz="1600">
                <a:solidFill>
                  <a:srgbClr val="FF960E"/>
                </a:solidFill>
                <a:latin typeface="KOLJNW+MS-UIGothic"/>
                <a:cs typeface="KOLJNW+MS-UIGothic"/>
              </a:rPr>
              <a:t>慎性原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KBWGQP+CNNHEF+MicrosoftYaHei-Bold"/>
                <a:cs typeface="KBWGQP+CNNHEF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KOLJNW+MS-UIGothic"/>
                <a:cs typeface="KOLJNW+MS-UIGothic"/>
              </a:rPr>
              <a:t>存</a:t>
            </a: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货结账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存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货结账</a:t>
            </a: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的流程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OLJNW+MS-UIGothic"/>
                <a:cs typeface="KOLJNW+MS-UIGothic"/>
              </a:rPr>
              <a:t>制定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结账计</a:t>
            </a:r>
            <a:r>
              <a:rPr sz="2300">
                <a:solidFill>
                  <a:srgbClr val="FF960E"/>
                </a:solidFill>
                <a:latin typeface="KOLJNW+MS-UIGothic"/>
                <a:cs typeface="KOLJNW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47659" y="2962711"/>
            <a:ext cx="2514498" cy="28651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07975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OLJNW+MS-UIGothic"/>
                <a:cs typeface="KOLJNW+MS-UIGothic"/>
              </a:rPr>
              <a:t>核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FF960E"/>
                </a:solidFill>
                <a:latin typeface="KOLJNW+MS-UIGothic"/>
                <a:cs typeface="KOLJNW+MS-UIGothic"/>
              </a:rPr>
              <a:t>存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货账</a:t>
            </a:r>
            <a:r>
              <a:rPr sz="2300">
                <a:solidFill>
                  <a:srgbClr val="FF960E"/>
                </a:solidFill>
                <a:latin typeface="KOLJNW+MS-UIGothic"/>
                <a:cs typeface="KOLJNW+MS-UIGothic"/>
              </a:rPr>
              <a:t>目</a:t>
            </a:r>
          </a:p>
          <a:p>
            <a:pPr marL="0" marR="0">
              <a:lnSpc>
                <a:spcPts val="2300"/>
              </a:lnSpc>
              <a:spcBef>
                <a:spcPts val="1451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盘</a:t>
            </a:r>
            <a:r>
              <a:rPr sz="2300" spc="25">
                <a:solidFill>
                  <a:srgbClr val="FF960E"/>
                </a:solidFill>
                <a:latin typeface="KOLJNW+MS-UIGothic"/>
                <a:cs typeface="KOLJNW+MS-UIGothic"/>
              </a:rPr>
              <a:t>点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库</a:t>
            </a:r>
            <a:r>
              <a:rPr sz="2300" spc="23">
                <a:solidFill>
                  <a:srgbClr val="FF960E"/>
                </a:solidFill>
                <a:latin typeface="KOLJNW+MS-UIGothic"/>
                <a:cs typeface="KOLJNW+MS-UIGothic"/>
              </a:rPr>
              <a:t>存存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2800" y="29912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结转</a:t>
            </a:r>
            <a:r>
              <a:rPr sz="2300" spc="25">
                <a:solidFill>
                  <a:srgbClr val="FF960E"/>
                </a:solidFill>
                <a:latin typeface="KOLJNW+MS-UIGothic"/>
                <a:cs typeface="KOLJNW+MS-UIGothic"/>
              </a:rPr>
              <a:t>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78560" y="5097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FF960E"/>
                </a:solidFill>
                <a:latin typeface="KOLJNW+MS-UIGothic"/>
                <a:cs typeface="KOLJNW+MS-UIGothic"/>
              </a:rPr>
              <a:t>整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账项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存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货结账</a:t>
            </a: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中的特殊情况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960E"/>
                </a:solidFill>
                <a:latin typeface="KOLJNW+MS-UIGothic"/>
                <a:cs typeface="KOLJNW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BWGQP+CNNHEF+MicrosoftYaHei-Bold"/>
                <a:cs typeface="KBWGQP+CNNHE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残次品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FF960E"/>
                </a:solidFill>
                <a:latin typeface="KOLJNW+MS-UIGothic"/>
                <a:cs typeface="KOLJNW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跌价准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OLJNW+MS-UIGothic"/>
                <a:cs typeface="KOLJNW+MS-UIGothic"/>
              </a:rPr>
              <a:t>假退料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https://d.book118.com/827124160166006046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KOLJNW+MS-UIGothic</vt:lpstr>
      <vt:lpstr>SimSun</vt:lpstr>
      <vt:lpstr>LNQCAO+FWJFOU+ArialMT</vt:lpstr>
      <vt:lpstr>Times New Roman</vt:lpstr>
      <vt:lpstr>KBWGQP+CNNHEF+MicrosoftYaHei-Bold</vt:lpstr>
      <vt:lpstr>ASNDPU+GGOGHV+MicrosoftYaHei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2024-09-22T07:28:39.797</cp:lastPrinted>
  <dcterms:created xsi:type="dcterms:W3CDTF">2024-09-21T23:28:39Z</dcterms:created>
  <dcterms:modified xsi:type="dcterms:W3CDTF">2024-09-21T23:28:40Z</dcterms:modified>
</cp:coreProperties>
</file>