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41BADC-8C5F-402C-A53D-569AF9842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B8CB9D-C13B-447D-AD1F-71E2A5D30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A6F912-7F29-41D6-8441-A7F5182BB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802ED6-901C-4250-8DB7-E983D30E4A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B16E0C-4E8D-4862-ABA5-01F2633B03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3DE769-F20F-477A-AA97-7A82CA7744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0C86A3-5620-42CA-A45B-0DC3E53E87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C17F5F-1747-445B-8E9B-24285E691E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171244-B5AA-4F98-B75C-55D6D206E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AC7073-3EAD-4DD3-B318-F0862CC93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B065F4-EC3F-45E9-B0F3-328AD3A1C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12/3/2023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3110311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88841" y="1601801"/>
            <a:ext cx="8744102" cy="20267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err="1">
                <a:solidFill>
                  <a:schemeClr val="lt1">
                    <a:lumMod val="65000"/>
                  </a:schemeClr>
                </a:solidFill>
                <a:latin typeface="Microsoft Yahei"/>
                <a:ea typeface="Microsoft Yahei"/>
                <a:cs typeface="Microsoft Yahei"/>
              </a:rPr>
              <a:t>品管圈：</a:t>
            </a:r>
            <a:r>
              <a:rPr lang="en-US" sz="5175" b="1" err="1" smtClean="0">
                <a:solidFill>
                  <a:schemeClr val="lt1">
                    <a:lumMod val="65000"/>
                  </a:schemeClr>
                </a:solidFill>
                <a:latin typeface="Microsoft Yahei"/>
                <a:ea typeface="Microsoft Yahei"/>
                <a:cs typeface="Microsoft Yahei"/>
              </a:rPr>
              <a:t>提高一级护理病人床边交接班合格率</a:t>
            </a:r>
            <a:r>
              <a:rPr lang="en-US" altLang="zh-CN" sz="5175" b="1" err="1" smtClean="0">
                <a:solidFill>
                  <a:schemeClr val="lt1">
                    <a:lumMod val="65000"/>
                  </a:schemeClr>
                </a:solidFill>
                <a:latin typeface="Microsoft Yahei"/>
                <a:ea typeface="Microsoft Yahei"/>
                <a:cs typeface="Microsoft Yahei"/>
              </a:rPr>
              <a:t>PPT</a:t>
            </a:r>
            <a:endParaRPr lang="en-US" sz="5175" b="1">
              <a:solidFill>
                <a:schemeClr val="lt1">
                  <a:lumMod val="65000"/>
                </a:schemeClr>
              </a:solidFill>
              <a:latin typeface="Microsoft Yahei"/>
              <a:ea typeface="Microsoft Yahei"/>
              <a:cs typeface="Microsoft Yahei"/>
            </a:endParaRPr>
          </a:p>
        </p:txBody>
      </p:sp>
      <p:sp>
        <p:nvSpPr>
          <p:cNvPr id="3" name="TextBox 3"/>
          <p:cNvSpPr txBox="1"/>
          <p:nvPr/>
        </p:nvSpPr>
        <p:spPr>
          <a:xfrm>
            <a:off x="861803" y="4908978"/>
            <a:ext cx="8024774" cy="3647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err="1">
                <a:solidFill>
                  <a:schemeClr val="lt1">
                    <a:lumMod val="65000"/>
                  </a:schemeClr>
                </a:solidFill>
                <a:latin typeface="Microsoft Yahei"/>
                <a:ea typeface="Microsoft Yahei"/>
                <a:cs typeface="Microsoft Yahei"/>
              </a:rPr>
              <a:t>汇报人</a:t>
            </a:r>
            <a:r>
              <a:rPr lang="en-US" sz="2025" err="1" smtClean="0">
                <a:solidFill>
                  <a:schemeClr val="lt1">
                    <a:lumMod val="65000"/>
                  </a:schemeClr>
                </a:solidFill>
                <a:latin typeface="Microsoft Yahei"/>
                <a:ea typeface="Microsoft Yahei"/>
                <a:cs typeface="Microsoft Yahei"/>
              </a:rPr>
              <a:t>：</a:t>
            </a:r>
            <a:r>
              <a:rPr lang="en-US" altLang="zh-CN" sz="2025" err="1" smtClean="0">
                <a:solidFill>
                  <a:schemeClr val="lt1">
                    <a:lumMod val="65000"/>
                  </a:schemeClr>
                </a:solidFill>
                <a:latin typeface="Microsoft Yahei"/>
                <a:ea typeface="Microsoft Yahei"/>
                <a:cs typeface="Microsoft Yahei"/>
              </a:rPr>
              <a:t>XXX</a:t>
            </a:r>
            <a:endParaRPr lang="en-US" sz="2025">
              <a:solidFill>
                <a:schemeClr val="lt1">
                  <a:lumMod val="65000"/>
                </a:schemeClr>
              </a:solidFill>
              <a:latin typeface="Microsoft Yahei"/>
              <a:ea typeface="Microsoft Yahei"/>
              <a:cs typeface="Microsoft Yahei"/>
            </a:endParaRPr>
          </a:p>
        </p:txBody>
      </p:sp>
      <p:sp>
        <p:nvSpPr>
          <p:cNvPr id="4" name="TextBox 4"/>
          <p:cNvSpPr txBox="1"/>
          <p:nvPr/>
        </p:nvSpPr>
        <p:spPr>
          <a:xfrm>
            <a:off x="898379" y="5391781"/>
            <a:ext cx="7317638" cy="3647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altLang="zh-CN" sz="2025" smtClean="0">
                <a:solidFill>
                  <a:schemeClr val="lt1">
                    <a:lumMod val="65000"/>
                  </a:schemeClr>
                </a:solidFill>
                <a:latin typeface="Microsoft Yahei"/>
                <a:ea typeface="Microsoft Yahei"/>
                <a:cs typeface="Microsoft Yahei"/>
              </a:rPr>
              <a:t>XX</a:t>
            </a:r>
            <a:r>
              <a:rPr lang="en-US" sz="2025" smtClean="0">
                <a:solidFill>
                  <a:schemeClr val="lt1">
                    <a:lumMod val="65000"/>
                  </a:schemeClr>
                </a:solidFill>
                <a:latin typeface="Microsoft Yahei"/>
                <a:ea typeface="Microsoft Yahei"/>
                <a:cs typeface="Microsoft Yahei"/>
              </a:rPr>
              <a:t>-</a:t>
            </a:r>
            <a:r>
              <a:rPr lang="en-US" altLang="zh-CN" sz="2025" smtClean="0">
                <a:solidFill>
                  <a:schemeClr val="lt1">
                    <a:lumMod val="65000"/>
                  </a:schemeClr>
                </a:solidFill>
                <a:latin typeface="Microsoft Yahei"/>
                <a:ea typeface="Microsoft Yahei"/>
                <a:cs typeface="Microsoft Yahei"/>
              </a:rPr>
              <a:t>XX</a:t>
            </a:r>
            <a:r>
              <a:rPr lang="en-US" sz="2025" smtClean="0">
                <a:solidFill>
                  <a:schemeClr val="lt1">
                    <a:lumMod val="65000"/>
                  </a:schemeClr>
                </a:solidFill>
                <a:latin typeface="Microsoft Yahei"/>
                <a:ea typeface="Microsoft Yahei"/>
                <a:cs typeface="Microsoft Yahei"/>
              </a:rPr>
              <a:t>-</a:t>
            </a:r>
            <a:r>
              <a:rPr lang="en-US" altLang="zh-CN" sz="2025" smtClean="0">
                <a:solidFill>
                  <a:schemeClr val="lt1">
                    <a:lumMod val="65000"/>
                  </a:schemeClr>
                </a:solidFill>
                <a:latin typeface="Microsoft Yahei"/>
                <a:ea typeface="Microsoft Yahei"/>
                <a:cs typeface="Microsoft Yahei"/>
              </a:rPr>
              <a:t>XX</a:t>
            </a:r>
            <a:endParaRPr lang="en-US" sz="2025">
              <a:solidFill>
                <a:schemeClr val="lt1">
                  <a:lumMod val="65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523604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err="1">
                <a:solidFill>
                  <a:schemeClr val="accent1"/>
                </a:solidFill>
                <a:latin typeface="Microsoft Yahei"/>
                <a:ea typeface="Microsoft Yahei"/>
                <a:cs typeface="Microsoft Yahei"/>
              </a:rPr>
              <a:t>引言</a:t>
            </a:r>
            <a:endParaRPr lang="en-US" sz="2400" b="1">
              <a:solidFill>
                <a:schemeClr val="accent1"/>
              </a:solidFill>
              <a:latin typeface="Microsoft Yahei"/>
              <a:ea typeface="Microsoft Yahei"/>
              <a:cs typeface="Microsoft Yahei"/>
            </a:endParaRPr>
          </a:p>
          <a:p>
            <a:pPr marL="203200" lvl="0" indent="-203200">
              <a:lnSpc>
                <a:spcPct val="150000"/>
              </a:lnSpc>
              <a:buFont typeface="Arial"/>
              <a:buChar char="•"/>
            </a:pPr>
            <a:r>
              <a:rPr lang="en-US" sz="2400" b="1" err="1">
                <a:solidFill>
                  <a:schemeClr val="accent1"/>
                </a:solidFill>
                <a:latin typeface="Microsoft Yahei"/>
                <a:ea typeface="Microsoft Yahei"/>
                <a:cs typeface="Microsoft Yahei"/>
              </a:rPr>
              <a:t>品管圈活动概述</a:t>
            </a:r>
            <a:endParaRPr lang="en-US" sz="2400" b="1">
              <a:solidFill>
                <a:schemeClr val="accent1"/>
              </a:solidFill>
              <a:latin typeface="Microsoft Yahei"/>
              <a:ea typeface="Microsoft Yahei"/>
              <a:cs typeface="Microsoft Yahei"/>
            </a:endParaRPr>
          </a:p>
          <a:p>
            <a:pPr marL="203200" lvl="0" indent="-203200">
              <a:lnSpc>
                <a:spcPct val="150000"/>
              </a:lnSpc>
              <a:buFont typeface="Arial"/>
              <a:buChar char="•"/>
            </a:pPr>
            <a:r>
              <a:rPr lang="en-US" sz="2400" b="1" err="1">
                <a:solidFill>
                  <a:schemeClr val="accent1"/>
                </a:solidFill>
                <a:latin typeface="Microsoft Yahei"/>
                <a:ea typeface="Microsoft Yahei"/>
                <a:cs typeface="Microsoft Yahei"/>
              </a:rPr>
              <a:t>提高一级护理病人床边交接班合格率的原因分析</a:t>
            </a:r>
            <a:endParaRPr lang="en-US" sz="2400" b="1">
              <a:solidFill>
                <a:schemeClr val="accent1"/>
              </a:solidFill>
              <a:latin typeface="Microsoft Yahei"/>
              <a:ea typeface="Microsoft Yahei"/>
              <a:cs typeface="Microsoft Yahei"/>
            </a:endParaRPr>
          </a:p>
          <a:p>
            <a:pPr marL="203200" lvl="0" indent="-203200">
              <a:lnSpc>
                <a:spcPct val="150000"/>
              </a:lnSpc>
              <a:buFont typeface="Arial"/>
              <a:buChar char="•"/>
            </a:pPr>
            <a:r>
              <a:rPr lang="en-US" sz="2400" b="1" err="1" smtClean="0">
                <a:solidFill>
                  <a:schemeClr val="accent1"/>
                </a:solidFill>
                <a:latin typeface="Microsoft Yahei"/>
                <a:ea typeface="Microsoft Yahei"/>
                <a:cs typeface="Microsoft Yahei"/>
              </a:rPr>
              <a:t>提高一级护理病人床边交接班合格率的对策与实施</a:t>
            </a:r>
            <a:endParaRPr lang="en-US" sz="2400" b="1" smtClean="0">
              <a:solidFill>
                <a:schemeClr val="accent1"/>
              </a:solidFill>
              <a:latin typeface="Microsoft Yahei"/>
              <a:ea typeface="Microsoft Yahei"/>
              <a:cs typeface="Microsoft Yahei"/>
            </a:endParaRPr>
          </a:p>
          <a:p>
            <a:pPr marL="203200" lvl="0" indent="-203200">
              <a:lnSpc>
                <a:spcPct val="150000"/>
              </a:lnSpc>
              <a:buFont typeface="Arial"/>
              <a:buChar char="•"/>
            </a:pPr>
            <a:r>
              <a:rPr lang="en-US" altLang="zh-CN" sz="2400" b="1" err="1">
                <a:solidFill>
                  <a:schemeClr val="accent1"/>
                </a:solidFill>
                <a:latin typeface="Microsoft Yahei"/>
                <a:ea typeface="Microsoft Yahei"/>
                <a:cs typeface="Microsoft Yahei"/>
              </a:rPr>
              <a:t>提高一级护理病人床边交接班合格率的效果评估与改进建议</a:t>
            </a:r>
            <a:endParaRPr lang="en-US" altLang="zh-CN" sz="2400" b="1">
              <a:solidFill>
                <a:schemeClr val="accent1"/>
              </a:solidFill>
              <a:latin typeface="Microsoft Yahei"/>
              <a:ea typeface="Microsoft Yahei"/>
              <a:cs typeface="Microsoft Yahei"/>
            </a:endParaRPr>
          </a:p>
          <a:p>
            <a:pPr marL="203200" lvl="0" indent="-203200">
              <a:lnSpc>
                <a:spcPct val="150000"/>
              </a:lnSpc>
              <a:buFont typeface="Arial"/>
              <a:buChar char="•"/>
            </a:pPr>
            <a:r>
              <a:rPr lang="en-US" altLang="zh-CN" sz="2400" b="1" err="1" smtClean="0">
                <a:solidFill>
                  <a:schemeClr val="accent1"/>
                </a:solidFill>
                <a:latin typeface="Microsoft Yahei"/>
                <a:ea typeface="Microsoft Yahei"/>
                <a:cs typeface="Microsoft Yahei"/>
              </a:rPr>
              <a:t>结论与参考文献</a:t>
            </a:r>
            <a:endParaRPr lang="en-US" altLang="zh-CN" sz="2400" b="1">
              <a:solidFill>
                <a:schemeClr val="accent1"/>
              </a:solidFill>
              <a:latin typeface="Microsoft Yahei"/>
              <a:ea typeface="Microsoft Yahei"/>
              <a:cs typeface="Microsoft Yahei"/>
            </a:endParaRP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一级护理病人指那些病情较为严重，需要密切观察和及时处理的患者。</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床边交接班是医护人员对一级护理病人的病情和治疗进行交接的重要环节。</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目前，床边交接班合格率存在一些问题，如交接内容不全面、交接流程不规范等，影响了对一级护理病人的治疗和护理质量。</a:t>
            </a:r>
          </a:p>
        </p:txBody>
      </p:sp>
      <p:pic>
        <p:nvPicPr>
          <p:cNvPr id="11" name="Picture 11"/>
          <p:cNvPicPr>
            <a:picLocks noChangeAspect="1"/>
          </p:cNvPicPr>
          <p:nvPr/>
        </p:nvPicPr>
        <p:blipFill>
          <a:blip r:embed="rId2"/>
          <a:srcRect l="16650" r="16650"/>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21875" r="21875"/>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通过品管圈活动，提高一级护理病人床边交接班合格率。</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提高医护人员的协作效率和护理质量，保障一级护理病人的生命安全和治疗效果。</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本次研究选取了某三甲医院的神经内科病房作为研究对象，该病房收治的大部分是一级护理病人。</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采用品管圈活动的方法，包括主题选定、计划制定、现状把握、目标设定、原因分析、对策制定、实施与检讨、成果比较和标准化等步骤。</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研究范围和方法</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研究方法</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研究范围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品管圈活动概述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品管圈（Quality Control Circle, QCC）是指由同一工作现场的人员自发组成的小团体，通过团队活动，如统计分析、讨论和改进等，解决工作场所的问题，提高工作效率和产品质量。</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品管圈的特点包括</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自主性：品管圈的成员自发组成团队，自主开展活动，充分发挥成员的创造性和积极性。</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持续性：品管圈通过定期开展活动，持续改进工作场所的问题，不断提高工作效率和产品质量。</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科学性：品管圈采用科学的方法和工具，如统计分析、质量控制等，对工作问题进行深入分析，找出根本原因，制定有效的改进措施。</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品管圈定义及特点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团队成员根据工作现场的问题，选定一个具有代表性的主题，作为品管圈活动的目标。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主题选定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活动计划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数据收集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制定详细的活动计划，包括活动时间、地点、人员分工等，确保活动的顺利开展。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收集与主题相关的数据，了解问题的现状和根本原因。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品管圈活动开展流程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数据分析</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改进措施制定</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改进措施实施</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效果评估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品管圈活动开展流程</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对收集的数据进行统计分析，找出问题的关键因素。</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根据数据分析的结果，制定具体的改进措施，明确责任人和完成时间。</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按照改进措施计划，逐步实施各项改进措施。</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对改进措施的实施效果进行评估，比较实施前后的差异，验证改进措施的有效性。</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通过品管圈活动，可以发现并解决护理工作中的问题，提高护理质量和病人满意度。</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提高护理质量</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品管圈活动需要团队成员共同参与，加强了成员之间的沟通和协作，形成了良好的团队氛围。</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增强团队协作</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通过品管圈活动，可以培养护理人员的质量管理意识和能力，提高他们的专业素养和综合能力。</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培养护理人才</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品管圈活动可以为护理科研提供实际问题和研究案例，促进护理学科的发展和创新。</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促进护理科研</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品管圈活动在护理质量管理中的应用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提高一级护理病人床边交接班合格率的原因分析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流程不清晰</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总结词</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详细描述</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原因分析</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改进措施</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交接班流程不规范，导致交接内容不全面，交接时间不准确。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缺乏标准化交接班流程，未明确交接内容、时间、地点等要求。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制定标准化交接班流程，明确交接内容、时间、地点等要求，加强培训和执行力度。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交接班流程不规范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2642414" y="1798767"/>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590556" y="2936787"/>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详细描述：护士与患者、家属及同事之间沟通技巧不足，导致信息传递不准确。</a:t>
            </a:r>
            <a:endParaRPr lang="en-US" sz="1100"/>
          </a:p>
        </p:txBody>
      </p:sp>
      <p:sp>
        <p:nvSpPr>
          <p:cNvPr id="11" name="AutoShape 11"/>
          <p:cNvSpPr/>
          <p:nvPr/>
        </p:nvSpPr>
        <p:spPr>
          <a:xfrm>
            <a:off x="5590556" y="4059741"/>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原因分析：护士缺乏沟通技巧，如语言表达不清、聆听能力不足等。</a:t>
            </a:r>
            <a:endParaRPr lang="en-US" sz="1100"/>
          </a:p>
        </p:txBody>
      </p:sp>
      <p:sp>
        <p:nvSpPr>
          <p:cNvPr id="12" name="AutoShape 12"/>
          <p:cNvSpPr/>
          <p:nvPr/>
        </p:nvSpPr>
        <p:spPr>
          <a:xfrm>
            <a:off x="5590556" y="5182247"/>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改进措施：加强护士沟通技巧培训，包括语言表达、聆听能力、沟通方式等，提高护士与患者、家属及同事之间的沟通能力。</a:t>
            </a:r>
            <a:endParaRPr lang="en-US" sz="1100"/>
          </a:p>
        </p:txBody>
      </p:sp>
      <p:sp>
        <p:nvSpPr>
          <p:cNvPr id="13" name="AutoShape 13"/>
          <p:cNvSpPr/>
          <p:nvPr/>
        </p:nvSpPr>
        <p:spPr>
          <a:xfrm>
            <a:off x="5590556" y="1803301"/>
            <a:ext cx="5364583"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总结词：沟通障碍</a:t>
            </a:r>
            <a:endParaRPr lang="en-US" sz="1100"/>
          </a:p>
        </p:txBody>
      </p:sp>
      <p:sp>
        <p:nvSpPr>
          <p:cNvPr id="14" name="AutoShape 14"/>
          <p:cNvSpPr/>
          <p:nvPr/>
        </p:nvSpPr>
        <p:spPr>
          <a:xfrm>
            <a:off x="2642414" y="2923559"/>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护士沟通技巧不足</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记录不准确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总结词</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护理文书书写不规范，导致记录不准确、不完整。</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详细描述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护士文书书写能力不足，记录内容不全面、不准确。</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原因分析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加强护士文书书写培训，建立文书书写规范，确保记录准确、完整。</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改进措施</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护理文书书写不规范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https://d.book118.com/827131103114006030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2024-09-02T06:46:41.107</cp:lastPrinted>
  <dcterms:created xsi:type="dcterms:W3CDTF">2024-09-01T22:46:41Z</dcterms:created>
  <dcterms:modified xsi:type="dcterms:W3CDTF">2024-09-01T22:46:43Z</dcterms:modified>
</cp:coreProperties>
</file>