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6B20770-41FB-4015-B36C-A943EA66E6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A487F-0455-4353-A2AA-878986DD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473E6-71E5-4738-838D-3238A8E6A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DA752-3670-4799-94F6-0E4030CF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ACE54-6E78-4CCD-8BC8-36D96DC5D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3AB4C-9969-4286-9BFA-13C9715F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55DE1-4CCC-42D1-9BEA-EAF08798B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B9C03-D725-45E6-B34C-8545CCB1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CA59B-498C-4EA4-964E-3AAC95CF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33020-57D7-408E-A882-0CBA3BFB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6B79E-34A3-44F8-92E2-76323655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F1BBE-C4C2-43B3-8DAD-3DC8A85C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4527C8A-ABAC-4C43-8050-78666D46586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908A18-2B2A-4B40-99A5-FED2FE7E99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1200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subTitle" idx="4"/>
          </p:nvPr>
        </p:nvSpPr>
        <p:spPr>
          <a:xfrm>
            <a:off x="10636920" y="10949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74" name="组合 4"/>
          <p:cNvGrpSpPr/>
          <p:nvPr/>
        </p:nvGrpSpPr>
        <p:grpSpPr>
          <a:xfrm>
            <a:off x="0" y="333360"/>
            <a:ext cx="1488600" cy="419040"/>
            <a:chOff x="0" y="333360"/>
            <a:chExt cx="1488600" cy="419040"/>
          </a:xfrm>
        </p:grpSpPr>
        <p:sp>
          <p:nvSpPr>
            <p:cNvPr id="75" name="矩形 5"/>
            <p:cNvSpPr/>
            <p:nvPr/>
          </p:nvSpPr>
          <p:spPr>
            <a:xfrm>
              <a:off x="0" y="333360"/>
              <a:ext cx="1260000" cy="418680"/>
            </a:xfrm>
            <a:prstGeom prst="rect">
              <a:avLst/>
            </a:pr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800" b="0" strike="noStrike" spc="-1">
                  <a:solidFill>
                    <a:srgbClr val="FFFFFF"/>
                  </a:solidFill>
                  <a:latin typeface="Calibri"/>
                  <a:ea typeface="宋体"/>
                </a:rPr>
                <a:t>LOGO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76" name="矩形 6"/>
            <p:cNvSpPr/>
            <p:nvPr/>
          </p:nvSpPr>
          <p:spPr>
            <a:xfrm>
              <a:off x="1317600" y="333360"/>
              <a:ext cx="66240" cy="418680"/>
            </a:xfrm>
            <a:prstGeom prst="rect">
              <a:avLst/>
            </a:pr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  <p:sp>
          <p:nvSpPr>
            <p:cNvPr id="77" name="矩形 7"/>
            <p:cNvSpPr/>
            <p:nvPr/>
          </p:nvSpPr>
          <p:spPr>
            <a:xfrm>
              <a:off x="1441440" y="552600"/>
              <a:ext cx="47160" cy="199800"/>
            </a:xfrm>
            <a:prstGeom prst="rect">
              <a:avLst/>
            </a:pr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</p:grpSp>
      <p:sp>
        <p:nvSpPr>
          <p:cNvPr id="78" name="矩形 8"/>
          <p:cNvSpPr/>
          <p:nvPr/>
        </p:nvSpPr>
        <p:spPr>
          <a:xfrm>
            <a:off x="2095560" y="2287800"/>
            <a:ext cx="9696240" cy="1819080"/>
          </a:xfrm>
          <a:custGeom>
            <a:gdLst>
              <a:gd name="textAreaLeft" fmla="*/ 0 w 9696240"/>
              <a:gd name="textAreaRight" fmla="*/ 9696600 w 9696240"/>
              <a:gd name="textAreaTop" fmla="*/ 0 h 1819080"/>
              <a:gd name="textAreaBottom" fmla="*/ 1819440 h 1819080"/>
            </a:gdLst>
            <a:rect l="textAreaLeft" t="textAreaTop" r="textAreaRight" b="textAreaBottom"/>
            <a:pathLst>
              <a:path w="6696075" h="1819275">
                <a:moveTo>
                  <a:pt x="0" y="0"/>
                </a:moveTo>
                <a:lnTo>
                  <a:pt x="6696075" y="19050"/>
                </a:lnTo>
                <a:lnTo>
                  <a:pt x="6696075" y="1809750"/>
                </a:lnTo>
                <a:lnTo>
                  <a:pt x="1122277" y="1819275"/>
                </a:lnTo>
                <a:lnTo>
                  <a:pt x="0" y="0"/>
                </a:lnTo>
                <a:close/>
              </a:path>
            </a:pathLst>
          </a:custGeom>
          <a:solidFill>
            <a:srgbClr val="269FD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Calibri"/>
              <a:ea typeface="宋体"/>
            </a:endParaRPr>
          </a:p>
        </p:txBody>
      </p:sp>
      <p:sp>
        <p:nvSpPr>
          <p:cNvPr id="79" name="矩形 9"/>
          <p:cNvSpPr/>
          <p:nvPr/>
        </p:nvSpPr>
        <p:spPr>
          <a:xfrm>
            <a:off x="12020400" y="2297160"/>
            <a:ext cx="171000" cy="1800000"/>
          </a:xfrm>
          <a:prstGeom prst="rect">
            <a:avLst/>
          </a:prstGeom>
          <a:solidFill>
            <a:srgbClr val="269FD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sp>
        <p:nvSpPr>
          <p:cNvPr id="80" name="等腰三角形 11"/>
          <p:cNvSpPr/>
          <p:nvPr/>
        </p:nvSpPr>
        <p:spPr>
          <a:xfrm>
            <a:off x="5896080" y="2297160"/>
            <a:ext cx="5895720" cy="1800000"/>
          </a:xfrm>
          <a:custGeom>
            <a:gdLst>
              <a:gd name="textAreaLeft" fmla="*/ 0 w 5895720"/>
              <a:gd name="textAreaRight" fmla="*/ 5896080 w 5895720"/>
              <a:gd name="textAreaTop" fmla="*/ 0 h 1800000"/>
              <a:gd name="textAreaBottom" fmla="*/ 1800360 h 1800000"/>
            </a:gdLst>
            <a:rect l="textAreaLeft" t="textAreaTop" r="textAreaRight" b="textAreaBottom"/>
            <a:pathLst>
              <a:path w="5895976" h="1800225">
                <a:moveTo>
                  <a:pt x="0" y="1800225"/>
                </a:moveTo>
                <a:lnTo>
                  <a:pt x="3586171" y="0"/>
                </a:lnTo>
                <a:lnTo>
                  <a:pt x="5895976" y="1800225"/>
                </a:lnTo>
                <a:lnTo>
                  <a:pt x="0" y="1800225"/>
                </a:lnTo>
                <a:close/>
              </a:path>
            </a:pathLst>
          </a:custGeom>
          <a:solidFill>
            <a:srgbClr val="0C86B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Calibri"/>
              <a:ea typeface="宋体"/>
            </a:endParaRPr>
          </a:p>
        </p:txBody>
      </p:sp>
      <p:sp>
        <p:nvSpPr>
          <p:cNvPr id="81" name="矩形 14"/>
          <p:cNvSpPr/>
          <p:nvPr/>
        </p:nvSpPr>
        <p:spPr>
          <a:xfrm>
            <a:off x="0" y="6448320"/>
            <a:ext cx="12191760" cy="418680"/>
          </a:xfrm>
          <a:prstGeom prst="rect">
            <a:avLst/>
          </a:prstGeom>
          <a:solidFill>
            <a:srgbClr val="269FD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sp>
        <p:nvSpPr>
          <p:cNvPr id="82" name="矩形 17"/>
          <p:cNvSpPr/>
          <p:nvPr/>
        </p:nvSpPr>
        <p:spPr>
          <a:xfrm>
            <a:off x="9271080" y="6448320"/>
            <a:ext cx="2920680" cy="421920"/>
          </a:xfrm>
          <a:prstGeom prst="rect">
            <a:avLst/>
          </a:prstGeom>
          <a:solidFill>
            <a:srgbClr val="77737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sp>
        <p:nvSpPr>
          <p:cNvPr id="83" name="直角三角形 15"/>
          <p:cNvSpPr/>
          <p:nvPr/>
        </p:nvSpPr>
        <p:spPr>
          <a:xfrm rot="19117200">
            <a:off x="9013680" y="6180120"/>
            <a:ext cx="622080" cy="544320"/>
          </a:xfrm>
          <a:prstGeom prst="rtTriangle">
            <a:avLst/>
          </a:prstGeom>
          <a:solidFill>
            <a:srgbClr val="0C86B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grpSp>
        <p:nvGrpSpPr>
          <p:cNvPr id="84" name="组合 23"/>
          <p:cNvGrpSpPr/>
          <p:nvPr/>
        </p:nvGrpSpPr>
        <p:grpSpPr>
          <a:xfrm>
            <a:off x="2679840" y="2297160"/>
            <a:ext cx="885600" cy="887040"/>
            <a:chOff x="2679840" y="2297160"/>
            <a:chExt cx="885600" cy="887040"/>
          </a:xfrm>
        </p:grpSpPr>
        <p:pic>
          <p:nvPicPr>
            <p:cNvPr id="85" name="组合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868840" y="2543760"/>
              <a:ext cx="541800" cy="341280"/>
            </a:xfrm>
            <a:prstGeom prst="rect">
              <a:avLst/>
            </a:prstGeom>
            <a:ln w="9525">
              <a:solidFill>
                <a:srgbClr val="FFFFFF"/>
              </a:solidFill>
              <a:miter/>
            </a:ln>
          </p:spPr>
        </p:pic>
        <p:sp>
          <p:nvSpPr>
            <p:cNvPr id="86" name="椭圆 22"/>
            <p:cNvSpPr/>
            <p:nvPr/>
          </p:nvSpPr>
          <p:spPr>
            <a:xfrm>
              <a:off x="2679840" y="2297160"/>
              <a:ext cx="885600" cy="887040"/>
            </a:xfrm>
            <a:prstGeom prst="ellipse">
              <a:avLst/>
            </a:prstGeom>
            <a:noFill/>
            <a:ln w="57150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</p:grpSp>
      <p:sp>
        <p:nvSpPr>
          <p:cNvPr id="87" name="矩形 25"/>
          <p:cNvSpPr/>
          <p:nvPr/>
        </p:nvSpPr>
        <p:spPr>
          <a:xfrm>
            <a:off x="3727440" y="3736800"/>
            <a:ext cx="805572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rgbClr val="FFFFFF"/>
                </a:solidFill>
                <a:latin typeface="Arial"/>
                <a:ea typeface="宋体"/>
              </a:rPr>
              <a:t>Professional Commercial Project Plan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8" name="图片 26"/>
          <p:cNvPicPr/>
          <p:nvPr/>
        </p:nvPicPr>
        <p:blipFill>
          <a:blip r:embed="rId4"/>
          <a:stretch>
            <a:fillRect/>
          </a:stretch>
        </p:blipFill>
        <p:spPr>
          <a:xfrm>
            <a:off x="30240" y="1849320"/>
            <a:ext cx="4625640" cy="2850840"/>
          </a:xfrm>
          <a:prstGeom prst="rect">
            <a:avLst/>
          </a:prstGeom>
          <a:ln w="0">
            <a:noFill/>
          </a:ln>
        </p:spPr>
      </p:pic>
      <p:sp>
        <p:nvSpPr>
          <p:cNvPr id="89" name="PlaceHolder 2"/>
          <p:cNvSpPr>
            <a:spLocks noGrp="1"/>
          </p:cNvSpPr>
          <p:nvPr>
            <p:ph type="title"/>
          </p:nvPr>
        </p:nvSpPr>
        <p:spPr>
          <a:xfrm>
            <a:off x="3564720" y="2501280"/>
            <a:ext cx="8226720" cy="13604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大学生安全教育的目的和意义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文本框 3"/>
          <p:cNvSpPr/>
          <p:nvPr/>
        </p:nvSpPr>
        <p:spPr>
          <a:xfrm>
            <a:off x="592560" y="551196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3"/>
          <p:cNvSpPr/>
          <p:nvPr/>
        </p:nvSpPr>
        <p:spPr>
          <a:xfrm>
            <a:off x="0" y="0"/>
            <a:ext cx="4470120" cy="6857640"/>
          </a:xfrm>
          <a:prstGeom prst="rect">
            <a:avLst/>
          </a:prstGeom>
          <a:solidFill>
            <a:srgbClr val="269FD3"/>
          </a:solidFill>
          <a:ln w="0">
            <a:noFill/>
          </a:ln>
        </p:spPr>
        <p:style>
          <a:lnRef idx="0"/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chemeClr val="accent1"/>
              </a:solidFill>
              <a:latin typeface="Calibri"/>
              <a:ea typeface="宋体"/>
            </a:endParaRPr>
          </a:p>
        </p:txBody>
      </p:sp>
      <p:sp>
        <p:nvSpPr>
          <p:cNvPr id="92" name="文本框 13"/>
          <p:cNvSpPr/>
          <p:nvPr/>
        </p:nvSpPr>
        <p:spPr>
          <a:xfrm>
            <a:off x="8492400" y="2155320"/>
            <a:ext cx="26812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2800" b="1" strike="noStrike" spc="-1">
                <a:solidFill>
                  <a:srgbClr val="404040"/>
                </a:solidFill>
                <a:latin typeface="微软雅黑"/>
                <a:ea typeface="微软雅黑"/>
              </a:rPr>
              <a:t>Contents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93" name="直接连接符 22"/>
          <p:cNvCxnSpPr/>
          <p:nvPr/>
        </p:nvCxnSpPr>
        <p:spPr>
          <a:xfrm flipV="1">
            <a:off x="5568840" y="2787840"/>
            <a:ext cx="6044400" cy="103680"/>
          </a:xfrm>
          <a:prstGeom prst="straightConnector1">
            <a:avLst/>
          </a:prstGeom>
          <a:ln w="6350">
            <a:solidFill>
              <a:srgbClr val="7F7F7F"/>
            </a:solidFill>
            <a:round/>
          </a:ln>
        </p:spPr>
      </p:cxn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 rot="21000000">
            <a:off x="6404400" y="1526400"/>
            <a:ext cx="2063880" cy="1274760"/>
          </a:xfrm>
          <a:prstGeom prst="rect">
            <a:avLst/>
          </a:prstGeom>
          <a:noFill/>
          <a:ln w="0">
            <a:solidFill>
              <a:srgbClr val="269FD3"/>
            </a:solidFill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600" b="1" strike="noStrike" spc="299">
                <a:solidFill>
                  <a:srgbClr val="269FD3"/>
                </a:solidFill>
                <a:latin typeface="Arial"/>
                <a:ea typeface="微软雅黑"/>
              </a:rPr>
              <a:t>目录</a:t>
            </a:r>
            <a:endParaRPr lang="en-US" sz="6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499800" y="3318840"/>
            <a:ext cx="5007240" cy="277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87222" lnSpcReduction="10000"/>
          </a:bodyPr>
          <a:lstStyle/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大学生网络安全教育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大学生校园安全教育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大学生心理健康教育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大学生法律安全教育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大学生安全教育的目的和意义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6" name="组合 11"/>
          <p:cNvGrpSpPr/>
          <p:nvPr/>
        </p:nvGrpSpPr>
        <p:grpSpPr>
          <a:xfrm>
            <a:off x="-1490040" y="-392760"/>
            <a:ext cx="8762400" cy="9038520"/>
            <a:chOff x="-1490040" y="-392760"/>
            <a:chExt cx="8762400" cy="9038520"/>
          </a:xfrm>
        </p:grpSpPr>
        <p:grpSp>
          <p:nvGrpSpPr>
            <p:cNvPr id="97" name="组合 7"/>
            <p:cNvGrpSpPr/>
            <p:nvPr/>
          </p:nvGrpSpPr>
          <p:grpSpPr>
            <a:xfrm>
              <a:off x="-1490040" y="-392760"/>
              <a:ext cx="8762400" cy="9038520"/>
              <a:chOff x="-1490040" y="-392760"/>
              <a:chExt cx="8762400" cy="9038520"/>
            </a:xfrm>
          </p:grpSpPr>
          <p:pic>
            <p:nvPicPr>
              <p:cNvPr id="98" name="Picture 43" descr="iPhone6_mockup_front_white.png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 rot="2458200">
                <a:off x="430560" y="277560"/>
                <a:ext cx="4920840" cy="7697520"/>
              </a:xfrm>
              <a:prstGeom prst="rect">
                <a:avLst/>
              </a:prstGeom>
              <a:ln w="0">
                <a:noFill/>
              </a:ln>
            </p:spPr>
          </p:pic>
          <p:sp>
            <p:nvSpPr>
              <p:cNvPr id="99" name="直角三角形 5"/>
              <p:cNvSpPr/>
              <p:nvPr/>
            </p:nvSpPr>
            <p:spPr>
              <a:xfrm rot="2458800">
                <a:off x="1398240" y="1503720"/>
                <a:ext cx="2975040" cy="5225040"/>
              </a:xfrm>
              <a:prstGeom prst="rtTriangle">
                <a:avLst/>
              </a:prstGeom>
              <a:solidFill>
                <a:srgbClr val="0C86B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FFFFFF"/>
                  </a:solidFill>
                  <a:latin typeface="Calibri"/>
                  <a:ea typeface="宋体"/>
                </a:endParaRPr>
              </a:p>
            </p:txBody>
          </p:sp>
          <p:sp>
            <p:nvSpPr>
              <p:cNvPr id="100" name="直角三角形 6"/>
              <p:cNvSpPr/>
              <p:nvPr/>
            </p:nvSpPr>
            <p:spPr>
              <a:xfrm rot="13258200">
                <a:off x="1397160" y="1483920"/>
                <a:ext cx="2975040" cy="5225040"/>
              </a:xfrm>
              <a:prstGeom prst="rtTriangle">
                <a:avLst/>
              </a:prstGeom>
              <a:solidFill>
                <a:srgbClr val="269FD3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FFFFFF"/>
                  </a:solidFill>
                  <a:latin typeface="Calibri"/>
                  <a:ea typeface="宋体"/>
                </a:endParaRPr>
              </a:p>
            </p:txBody>
          </p:sp>
        </p:grpSp>
        <p:pic>
          <p:nvPicPr>
            <p:cNvPr id="101" name="组合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450520" y="3475080"/>
              <a:ext cx="1023840" cy="1090800"/>
            </a:xfrm>
            <a:prstGeom prst="rect">
              <a:avLst/>
            </a:prstGeom>
            <a:ln w="0">
              <a:noFill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/>
          </p:nvPr>
        </p:nvSpPr>
        <p:spPr>
          <a:xfrm>
            <a:off x="4093200" y="1621080"/>
            <a:ext cx="212832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title" idx="4294967295"/>
          </p:nvPr>
        </p:nvSpPr>
        <p:spPr>
          <a:xfrm>
            <a:off x="3242880" y="2327400"/>
            <a:ext cx="817200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05" name="组合 4"/>
          <p:cNvGrpSpPr/>
          <p:nvPr/>
        </p:nvGrpSpPr>
        <p:grpSpPr>
          <a:xfrm>
            <a:off x="0" y="2003400"/>
            <a:ext cx="2647440" cy="2459160"/>
            <a:chOff x="0" y="2003400"/>
            <a:chExt cx="2647440" cy="2459160"/>
          </a:xfrm>
        </p:grpSpPr>
        <p:sp>
          <p:nvSpPr>
            <p:cNvPr id="106" name="矩形 3"/>
            <p:cNvSpPr/>
            <p:nvPr/>
          </p:nvSpPr>
          <p:spPr>
            <a:xfrm>
              <a:off x="0" y="2003400"/>
              <a:ext cx="2647440" cy="2459160"/>
            </a:xfrm>
            <a:prstGeom prst="rect">
              <a:avLst/>
            </a:pr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  <p:pic>
          <p:nvPicPr>
            <p:cNvPr id="107" name="组合 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13160" y="2621160"/>
              <a:ext cx="1218960" cy="1218960"/>
            </a:xfrm>
            <a:prstGeom prst="rect">
              <a:avLst/>
            </a:prstGeom>
            <a:ln w="0">
              <a:noFill/>
            </a:ln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title"/>
          <p:cNvSpPr/>
          <p:nvPr/>
        </p:nvSpPr>
        <p:spPr>
          <a:xfrm>
            <a:off x="683280" y="634320"/>
            <a:ext cx="10260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4000" b="1" strike="noStrike" spc="299">
                <a:solidFill>
                  <a:srgbClr val="269FD3"/>
                </a:solidFill>
                <a:latin typeface="Arial"/>
                <a:ea typeface="微软雅黑"/>
              </a:rPr>
              <a:t>大学生面临的安全挑战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"/>
          <p:cNvSpPr/>
          <p:nvPr/>
        </p:nvSpPr>
        <p:spPr>
          <a:xfrm>
            <a:off x="5019120" y="2070720"/>
            <a:ext cx="6364800" cy="411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000" b="0" strike="noStrike" spc="148">
                <a:solidFill>
                  <a:schemeClr val="dk1"/>
                </a:solidFill>
                <a:latin typeface="Arial"/>
                <a:ea typeface="微软雅黑"/>
              </a:rPr>
              <a:t>大学生面临着诸多安全挑战，包括网络安全问题、校园暴力和欺凌问题、饮酒驾车等不良行为以及突发事件处理能力不足。这些挑战直接影响着大学生的安全和健康，需要引起重视和解决。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image"/>
          <p:cNvSpPr/>
          <p:nvPr/>
        </p:nvSpPr>
        <p:spPr>
          <a:xfrm>
            <a:off x="776520" y="5001840"/>
            <a:ext cx="3070440" cy="1571760"/>
          </a:xfrm>
          <a:custGeom>
            <a:gdLst>
              <a:gd name="textAreaLeft" fmla="*/ 0 w 3070440"/>
              <a:gd name="textAreaRight" fmla="*/ 3070800 w 3070440"/>
              <a:gd name="textAreaTop" fmla="*/ 0 h 1571760"/>
              <a:gd name="textAreaBottom" fmla="*/ 1572120 h 157176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组合 18"/>
          <p:cNvGrpSpPr/>
          <p:nvPr/>
        </p:nvGrpSpPr>
        <p:grpSpPr>
          <a:xfrm>
            <a:off x="980280" y="2118240"/>
            <a:ext cx="2658600" cy="2660400"/>
            <a:chOff x="980280" y="2118240"/>
            <a:chExt cx="2658600" cy="2660400"/>
          </a:xfrm>
        </p:grpSpPr>
        <p:sp>
          <p:nvSpPr>
            <p:cNvPr id="114" name="灰色圆形背景"/>
            <p:cNvSpPr/>
            <p:nvPr/>
          </p:nvSpPr>
          <p:spPr>
            <a:xfrm>
              <a:off x="980280" y="2118240"/>
              <a:ext cx="2658600" cy="2660400"/>
            </a:xfrm>
            <a:prstGeom prst="ellipse">
              <a:avLst/>
            </a:prstGeom>
            <a:solidFill>
              <a:srgbClr val="C0C0C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4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  <p:sp>
          <p:nvSpPr>
            <p:cNvPr id="115" name="空心弧 20"/>
            <p:cNvSpPr/>
            <p:nvPr/>
          </p:nvSpPr>
          <p:spPr>
            <a:xfrm>
              <a:off x="1082880" y="2220840"/>
              <a:ext cx="2454120" cy="2455560"/>
            </a:xfrm>
            <a:custGeom>
              <a:gdLst>
                <a:gd name="textAreaLeft" fmla="*/ 0 w 2454120"/>
                <a:gd name="textAreaRight" fmla="*/ 2454480 w 2454120"/>
                <a:gd name="textAreaTop" fmla="*/ 0 h 2455560"/>
                <a:gd name="textAreaBottom" fmla="*/ 2455920 h 2455560"/>
              </a:gdLst>
              <a:rect l="textAreaLeft" t="textAreaTop" r="textAreaRight" b="textAreaBottom"/>
              <a:pathLst>
                <a:path w="1860923" h="1860923">
                  <a:moveTo>
                    <a:pt x="936455" y="1860904"/>
                  </a:moveTo>
                  <a:cubicBezTo>
                    <a:pt x="423592" y="1864208"/>
                    <a:pt x="4763" y="1451884"/>
                    <a:pt x="39" y="939031"/>
                  </a:cubicBezTo>
                  <a:cubicBezTo>
                    <a:pt x="-4685" y="426179"/>
                    <a:pt x="406478" y="6210"/>
                    <a:pt x="919315" y="66"/>
                  </a:cubicBezTo>
                  <a:cubicBezTo>
                    <a:pt x="920766" y="121160"/>
                    <a:pt x="922216" y="242255"/>
                    <a:pt x="923667" y="363349"/>
                  </a:cubicBezTo>
                  <a:cubicBezTo>
                    <a:pt x="611072" y="367094"/>
                    <a:pt x="360452" y="623082"/>
                    <a:pt x="363332" y="935686"/>
                  </a:cubicBezTo>
                  <a:cubicBezTo>
                    <a:pt x="366211" y="1248290"/>
                    <a:pt x="621504" y="1499618"/>
                    <a:pt x="934115" y="1497604"/>
                  </a:cubicBezTo>
                  <a:lnTo>
                    <a:pt x="936455" y="1860904"/>
                  </a:lnTo>
                  <a:close/>
                </a:path>
              </a:pathLst>
            </a:cu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Calibri"/>
                <a:ea typeface="宋体"/>
              </a:endParaRPr>
            </a:p>
          </p:txBody>
        </p:sp>
        <p:sp>
          <p:nvSpPr>
            <p:cNvPr id="116" name="椭圆 46"/>
            <p:cNvSpPr/>
            <p:nvPr/>
          </p:nvSpPr>
          <p:spPr>
            <a:xfrm>
              <a:off x="1348560" y="2486880"/>
              <a:ext cx="1922400" cy="1923480"/>
            </a:xfrm>
            <a:custGeom>
              <a:gdLst>
                <a:gd name="textAreaLeft" fmla="*/ 0 w 1922400"/>
                <a:gd name="textAreaRight" fmla="*/ 1922760 w 1922400"/>
                <a:gd name="textAreaTop" fmla="*/ 0 h 1923480"/>
                <a:gd name="textAreaBottom" fmla="*/ 1923840 h 1923480"/>
              </a:gdLst>
              <a:rect l="textAreaLeft" t="textAreaTop" r="textAreaRight" b="textAreaBottom"/>
              <a:pathLst>
                <a:path w="1692000" h="1692000">
                  <a:moveTo>
                    <a:pt x="846000" y="108822"/>
                  </a:moveTo>
                  <a:cubicBezTo>
                    <a:pt x="1253132" y="108822"/>
                    <a:pt x="1583178" y="438868"/>
                    <a:pt x="1583178" y="846000"/>
                  </a:cubicBezTo>
                  <a:cubicBezTo>
                    <a:pt x="1583178" y="1253132"/>
                    <a:pt x="1253132" y="1583178"/>
                    <a:pt x="846000" y="1583178"/>
                  </a:cubicBezTo>
                  <a:cubicBezTo>
                    <a:pt x="438868" y="1583178"/>
                    <a:pt x="108822" y="1253132"/>
                    <a:pt x="108822" y="846000"/>
                  </a:cubicBezTo>
                  <a:cubicBezTo>
                    <a:pt x="108822" y="438868"/>
                    <a:pt x="438868" y="108822"/>
                    <a:pt x="846000" y="108822"/>
                  </a:cubicBezTo>
                  <a:close/>
                  <a:moveTo>
                    <a:pt x="846000" y="54000"/>
                  </a:moveTo>
                  <a:cubicBezTo>
                    <a:pt x="408590" y="54000"/>
                    <a:pt x="54000" y="408590"/>
                    <a:pt x="54000" y="846000"/>
                  </a:cubicBezTo>
                  <a:cubicBezTo>
                    <a:pt x="54000" y="1283410"/>
                    <a:pt x="408590" y="1638000"/>
                    <a:pt x="846000" y="1638000"/>
                  </a:cubicBezTo>
                  <a:cubicBezTo>
                    <a:pt x="1283410" y="1638000"/>
                    <a:pt x="1638000" y="1283410"/>
                    <a:pt x="1638000" y="846000"/>
                  </a:cubicBezTo>
                  <a:cubicBezTo>
                    <a:pt x="1638000" y="408590"/>
                    <a:pt x="1283410" y="54000"/>
                    <a:pt x="846000" y="54000"/>
                  </a:cubicBezTo>
                  <a:close/>
                  <a:moveTo>
                    <a:pt x="846000" y="0"/>
                  </a:moveTo>
                  <a:cubicBezTo>
                    <a:pt x="1313233" y="0"/>
                    <a:pt x="1692000" y="378767"/>
                    <a:pt x="1692000" y="846000"/>
                  </a:cubicBezTo>
                  <a:cubicBezTo>
                    <a:pt x="1692000" y="1313233"/>
                    <a:pt x="1313233" y="1692000"/>
                    <a:pt x="846000" y="1692000"/>
                  </a:cubicBezTo>
                  <a:cubicBezTo>
                    <a:pt x="378767" y="1692000"/>
                    <a:pt x="0" y="1313233"/>
                    <a:pt x="0" y="846000"/>
                  </a:cubicBezTo>
                  <a:cubicBezTo>
                    <a:pt x="0" y="378767"/>
                    <a:pt x="378767" y="0"/>
                    <a:pt x="846000" y="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Calibri"/>
                <a:ea typeface="宋体"/>
              </a:endParaRPr>
            </a:p>
          </p:txBody>
        </p:sp>
        <p:pic>
          <p:nvPicPr>
            <p:cNvPr id="117" name="TextBox 5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79680" y="3035880"/>
              <a:ext cx="1517040" cy="829080"/>
            </a:xfrm>
            <a:prstGeom prst="rect">
              <a:avLst/>
            </a:prstGeom>
            <a:ln w="0">
              <a:noFill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847800" y="2642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大学生安全教育的目的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669960" y="2446200"/>
            <a:ext cx="395388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zh-CN" sz="2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增强自我保护能力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251840" y="5372280"/>
            <a:ext cx="3762000" cy="86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预防意外事件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7520400" y="4651920"/>
            <a:ext cx="2791080" cy="612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增强自我保护能力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94880" y="5552280"/>
            <a:ext cx="4143600" cy="963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减少发生频率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49280" y="4816440"/>
            <a:ext cx="3589200" cy="8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预防意外事件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520400" y="2488680"/>
            <a:ext cx="4295880" cy="893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739920" y="1870200"/>
            <a:ext cx="3323880" cy="68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126" name="直接连接符 4"/>
          <p:cNvCxnSpPr/>
          <p:nvPr/>
        </p:nvCxnSpPr>
        <p:spPr>
          <a:xfrm>
            <a:off x="355320" y="1218960"/>
            <a:ext cx="11328840" cy="360"/>
          </a:xfrm>
          <a:prstGeom prst="straightConnector1">
            <a:avLst/>
          </a:prstGeom>
          <a:ln w="28575">
            <a:solidFill>
              <a:srgbClr val="A6A6A6"/>
            </a:solidFill>
            <a:round/>
          </a:ln>
        </p:spPr>
      </p:cxnSp>
      <p:pic>
        <p:nvPicPr>
          <p:cNvPr id="127" name="组合 6"/>
          <p:cNvPicPr/>
          <p:nvPr/>
        </p:nvPicPr>
        <p:blipFill>
          <a:blip r:embed="rId2"/>
          <a:stretch>
            <a:fillRect/>
          </a:stretch>
        </p:blipFill>
        <p:spPr>
          <a:xfrm>
            <a:off x="512640" y="407880"/>
            <a:ext cx="334440" cy="402840"/>
          </a:xfrm>
          <a:prstGeom prst="rect">
            <a:avLst/>
          </a:prstGeom>
          <a:ln w="0">
            <a:noFill/>
          </a:ln>
        </p:spPr>
      </p:pic>
      <p:grpSp>
        <p:nvGrpSpPr>
          <p:cNvPr id="128" name="组合 9"/>
          <p:cNvGrpSpPr/>
          <p:nvPr/>
        </p:nvGrpSpPr>
        <p:grpSpPr>
          <a:xfrm>
            <a:off x="3245760" y="1830240"/>
            <a:ext cx="5418720" cy="4451040"/>
            <a:chOff x="3245760" y="1830240"/>
            <a:chExt cx="5418720" cy="4451040"/>
          </a:xfrm>
        </p:grpSpPr>
        <p:pic>
          <p:nvPicPr>
            <p:cNvPr id="129" name="组合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45760" y="1830240"/>
              <a:ext cx="5418720" cy="445104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30" name="文本框 11"/>
            <p:cNvSpPr/>
            <p:nvPr/>
          </p:nvSpPr>
          <p:spPr>
            <a:xfrm>
              <a:off x="3322800" y="3728880"/>
              <a:ext cx="1301040" cy="3333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600" b="0" strike="noStrike" spc="-1">
                  <a:solidFill>
                    <a:srgbClr val="FFFFFF"/>
                  </a:solidFill>
                  <a:latin typeface="微软雅黑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文本框 13"/>
            <p:cNvSpPr/>
            <p:nvPr/>
          </p:nvSpPr>
          <p:spPr>
            <a:xfrm>
              <a:off x="7251480" y="3728880"/>
              <a:ext cx="1235880" cy="3333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600" b="0" strike="noStrike" spc="-1">
                  <a:solidFill>
                    <a:srgbClr val="FFFFFF"/>
                  </a:solidFill>
                  <a:latin typeface="微软雅黑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文本框 14"/>
            <p:cNvSpPr/>
            <p:nvPr/>
          </p:nvSpPr>
          <p:spPr>
            <a:xfrm>
              <a:off x="5448960" y="2174400"/>
              <a:ext cx="1071000" cy="3639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800" b="0" strike="noStrike" spc="-1">
                  <a:solidFill>
                    <a:srgbClr val="000000"/>
                  </a:solidFill>
                  <a:latin typeface="微软雅黑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文本框 15"/>
            <p:cNvSpPr/>
            <p:nvPr/>
          </p:nvSpPr>
          <p:spPr>
            <a:xfrm>
              <a:off x="5448960" y="4736880"/>
              <a:ext cx="1071000" cy="3639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800" b="0" strike="noStrike" spc="-1">
                  <a:solidFill>
                    <a:srgbClr val="000000"/>
                  </a:solidFill>
                  <a:latin typeface="微软雅黑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34" name="content.1.title"/>
          <p:cNvSpPr/>
          <p:nvPr/>
        </p:nvSpPr>
        <p:spPr>
          <a:xfrm>
            <a:off x="527760" y="1865520"/>
            <a:ext cx="4411080" cy="622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提高风险意识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文本框 4"/>
          <p:cNvSpPr/>
          <p:nvPr/>
        </p:nvSpPr>
        <p:spPr>
          <a:xfrm>
            <a:off x="2276640" y="2687400"/>
            <a:ext cx="406368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https://d.book118.com/827131200120006054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5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大学生安全教育的目的和意义</vt:lpstr>
      <vt:lpstr>目录</vt:lpstr>
      <vt:lpstr>第1章 简介</vt:lpstr>
      <vt:lpstr> </vt:lpstr>
      <vt:lpstr>大学生安全教育的目的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2024-09-28T23:28:17.625</cp:lastPrinted>
  <dcterms:created xsi:type="dcterms:W3CDTF">2024-09-28T15:28:17Z</dcterms:created>
  <dcterms:modified xsi:type="dcterms:W3CDTF">2024-09-28T15:28:20Z</dcterms:modified>
</cp:coreProperties>
</file>