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E7A23AE-ED20-46D4-B53F-A3402B8C5E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B5B4146-90A7-4B91-961B-DE9B9506338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0D1BB6F-3006-4D18-806F-E49394B7BA4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135D0F7-7893-4A49-9046-2F922DF1ECE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4A02365-2E7C-4258-B71A-AE1C4110C97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9834747-DDE4-4F24-80B5-D3F2D575FE8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96994FC-193E-411D-AFAD-05EA4E6FC6C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14F9485-B0B7-4F4D-9116-A82BF0B6DD6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EDFD402-1F8A-424B-B5AB-ADC997401C5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7468EA6-BFF3-4AE6-8250-EE79B1AF82E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819683A-BBBD-479D-AE09-6467AFA3635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3310036"/>
            <a:ext cx="12192000" cy="3547963"/>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9005080" y="2762420"/>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1754827"/>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1683118"/>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54">
            <a:extLst>
              <a:ext uri="{FF2B5EF4-FFF2-40B4-BE49-F238E27FC236}">
                <a16:creationId xmlns:a16="http://schemas.microsoft.com/office/drawing/2014/main" id="{B58F51AF-4BC7-9EDC-9BEF-3C05AF1B0A47}"/>
              </a:ext>
            </a:extLst>
          </p:cNvPr>
          <p:cNvGrpSpPr/>
          <p:nvPr userDrawn="1"/>
        </p:nvGrpSpPr>
        <p:grpSpPr>
          <a:xfrm>
            <a:off x="8087710" y="2026920"/>
            <a:ext cx="3443800" cy="3537481"/>
            <a:chOff x="5854675" y="3359758"/>
            <a:chExt cx="305647" cy="305644"/>
          </a:xfrm>
        </p:grpSpPr>
        <p:grpSp>
          <p:nvGrpSpPr>
            <p:cNvPr id="10" name="组合 55">
              <a:extLst>
                <a:ext uri="{FF2B5EF4-FFF2-40B4-BE49-F238E27FC236}">
                  <a16:creationId xmlns:a16="http://schemas.microsoft.com/office/drawing/2014/main" id="{BBC63AEE-C475-2CCC-EC0A-62381AFA407F}"/>
                </a:ext>
              </a:extLst>
            </p:cNvPr>
            <p:cNvGrpSpPr/>
            <p:nvPr/>
          </p:nvGrpSpPr>
          <p:grpSpPr>
            <a:xfrm>
              <a:off x="5854675" y="3359758"/>
              <a:ext cx="305647" cy="305644"/>
              <a:chOff x="1517330" y="1125257"/>
              <a:chExt cx="2204282" cy="2204282"/>
            </a:xfrm>
          </p:grpSpPr>
          <p:sp>
            <p:nvSpPr>
              <p:cNvPr id="12" name="椭圆 57">
                <a:extLst>
                  <a:ext uri="{FF2B5EF4-FFF2-40B4-BE49-F238E27FC236}">
                    <a16:creationId xmlns:a16="http://schemas.microsoft.com/office/drawing/2014/main" id="{96543A38-02E2-B211-7269-53797B4486C9}"/>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59">
                <a:extLst>
                  <a:ext uri="{FF2B5EF4-FFF2-40B4-BE49-F238E27FC236}">
                    <a16:creationId xmlns:a16="http://schemas.microsoft.com/office/drawing/2014/main" id="{0D080517-06EB-F1AC-8549-71DD9B7EB268}"/>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1" name="KSO_Shape">
              <a:extLst>
                <a:ext uri="{FF2B5EF4-FFF2-40B4-BE49-F238E27FC236}">
                  <a16:creationId xmlns:a16="http://schemas.microsoft.com/office/drawing/2014/main" id="{FD60229B-2C9B-30C0-2EC4-CE4E51CB9612}"/>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7135162104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Rectangle 1">
            <a:extLst>
              <a:ext uri="{FF2B5EF4-FFF2-40B4-BE49-F238E27FC236}">
                <a16:creationId xmlns:a16="http://schemas.microsoft.com/office/drawing/2014/main" id="{F3C1DA35-ABDB-4E6C-E630-E3963AD8463F}"/>
              </a:ext>
            </a:extLst>
          </p:cNvPr>
          <p:cNvSpPr/>
          <p:nvPr/>
        </p:nvSpPr>
        <p:spPr>
          <a:xfrm>
            <a:off x="0" y="0"/>
            <a:ext cx="12191999" cy="3449665"/>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 name="Rectangle 2">
            <a:extLst>
              <a:ext uri="{FF2B5EF4-FFF2-40B4-BE49-F238E27FC236}">
                <a16:creationId xmlns:a16="http://schemas.microsoft.com/office/drawing/2014/main" id="{59FB31E2-8FE5-4A07-7349-007F5891201D}"/>
              </a:ext>
            </a:extLst>
          </p:cNvPr>
          <p:cNvSpPr/>
          <p:nvPr/>
        </p:nvSpPr>
        <p:spPr>
          <a:xfrm>
            <a:off x="9190181" y="298540"/>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4" name="Group 3">
            <a:extLst>
              <a:ext uri="{FF2B5EF4-FFF2-40B4-BE49-F238E27FC236}">
                <a16:creationId xmlns:a16="http://schemas.microsoft.com/office/drawing/2014/main" id="{25785195-CB06-5ABC-CB48-F2E03FB12A05}"/>
              </a:ext>
            </a:extLst>
          </p:cNvPr>
          <p:cNvGrpSpPr/>
          <p:nvPr/>
        </p:nvGrpSpPr>
        <p:grpSpPr>
          <a:xfrm>
            <a:off x="497177" y="2340083"/>
            <a:ext cx="3201841" cy="480518"/>
            <a:chOff x="5717435" y="5325094"/>
            <a:chExt cx="2942245" cy="435525"/>
          </a:xfrm>
        </p:grpSpPr>
        <p:grpSp>
          <p:nvGrpSpPr>
            <p:cNvPr id="6" name="组合 33">
              <a:extLst>
                <a:ext uri="{FF2B5EF4-FFF2-40B4-BE49-F238E27FC236}">
                  <a16:creationId xmlns:a16="http://schemas.microsoft.com/office/drawing/2014/main" id="{6FB13F68-8847-C87D-A174-E024DD824A96}"/>
                </a:ext>
              </a:extLst>
            </p:cNvPr>
            <p:cNvGrpSpPr/>
            <p:nvPr/>
          </p:nvGrpSpPr>
          <p:grpSpPr>
            <a:xfrm>
              <a:off x="6978378" y="5330831"/>
              <a:ext cx="429793" cy="429788"/>
              <a:chOff x="5196486" y="5946187"/>
              <a:chExt cx="305647" cy="305644"/>
            </a:xfrm>
          </p:grpSpPr>
          <p:grpSp>
            <p:nvGrpSpPr>
              <p:cNvPr id="33" name="组合 34">
                <a:extLst>
                  <a:ext uri="{FF2B5EF4-FFF2-40B4-BE49-F238E27FC236}">
                    <a16:creationId xmlns:a16="http://schemas.microsoft.com/office/drawing/2014/main" id="{5A1F50A9-2268-5D8E-4F19-AAA9A0016A77}"/>
                  </a:ext>
                </a:extLst>
              </p:cNvPr>
              <p:cNvGrpSpPr/>
              <p:nvPr/>
            </p:nvGrpSpPr>
            <p:grpSpPr>
              <a:xfrm>
                <a:off x="5196486" y="5946187"/>
                <a:ext cx="305647" cy="305644"/>
                <a:chOff x="1517330" y="1125257"/>
                <a:chExt cx="2204282" cy="2204282"/>
              </a:xfrm>
            </p:grpSpPr>
            <p:sp>
              <p:nvSpPr>
                <p:cNvPr id="35" name="椭圆 36">
                  <a:extLst>
                    <a:ext uri="{FF2B5EF4-FFF2-40B4-BE49-F238E27FC236}">
                      <a16:creationId xmlns:a16="http://schemas.microsoft.com/office/drawing/2014/main" id="{5631764A-25A5-6DC5-429E-1A02AB7BD6F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6" name="椭圆 37">
                  <a:extLst>
                    <a:ext uri="{FF2B5EF4-FFF2-40B4-BE49-F238E27FC236}">
                      <a16:creationId xmlns:a16="http://schemas.microsoft.com/office/drawing/2014/main" id="{4B8DAF11-52B0-CA35-4D33-6D87720E082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4" name="Freeform 44">
                <a:extLst>
                  <a:ext uri="{FF2B5EF4-FFF2-40B4-BE49-F238E27FC236}">
                    <a16:creationId xmlns:a16="http://schemas.microsoft.com/office/drawing/2014/main" id="{2D61A911-D06E-0DAB-569D-139DB80DF8E1}"/>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8" name="组合 38">
              <a:extLst>
                <a:ext uri="{FF2B5EF4-FFF2-40B4-BE49-F238E27FC236}">
                  <a16:creationId xmlns:a16="http://schemas.microsoft.com/office/drawing/2014/main" id="{6AA189ED-00DD-9C1D-E5E6-49E875D5ACA6}"/>
                </a:ext>
              </a:extLst>
            </p:cNvPr>
            <p:cNvGrpSpPr/>
            <p:nvPr/>
          </p:nvGrpSpPr>
          <p:grpSpPr>
            <a:xfrm>
              <a:off x="7600465" y="5330831"/>
              <a:ext cx="429793" cy="429788"/>
              <a:chOff x="5638883" y="5946187"/>
              <a:chExt cx="305647" cy="305644"/>
            </a:xfrm>
          </p:grpSpPr>
          <p:grpSp>
            <p:nvGrpSpPr>
              <p:cNvPr id="29" name="组合 39">
                <a:extLst>
                  <a:ext uri="{FF2B5EF4-FFF2-40B4-BE49-F238E27FC236}">
                    <a16:creationId xmlns:a16="http://schemas.microsoft.com/office/drawing/2014/main" id="{D7EDA1DF-9A9A-F76B-BB79-C7F1121C0C20}"/>
                  </a:ext>
                </a:extLst>
              </p:cNvPr>
              <p:cNvGrpSpPr/>
              <p:nvPr/>
            </p:nvGrpSpPr>
            <p:grpSpPr>
              <a:xfrm>
                <a:off x="5638883" y="5946187"/>
                <a:ext cx="305647" cy="305644"/>
                <a:chOff x="1517330" y="1125257"/>
                <a:chExt cx="2204282" cy="2204282"/>
              </a:xfrm>
            </p:grpSpPr>
            <p:sp>
              <p:nvSpPr>
                <p:cNvPr id="31" name="椭圆 41">
                  <a:extLst>
                    <a:ext uri="{FF2B5EF4-FFF2-40B4-BE49-F238E27FC236}">
                      <a16:creationId xmlns:a16="http://schemas.microsoft.com/office/drawing/2014/main" id="{AE7E70BC-BAB8-D996-6907-E0740A0DE1A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2" name="椭圆 42">
                  <a:extLst>
                    <a:ext uri="{FF2B5EF4-FFF2-40B4-BE49-F238E27FC236}">
                      <a16:creationId xmlns:a16="http://schemas.microsoft.com/office/drawing/2014/main" id="{9AB5EB87-4474-A1A2-D49E-9E27E33B7AE7}"/>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0" name="Freeform 6">
                <a:extLst>
                  <a:ext uri="{FF2B5EF4-FFF2-40B4-BE49-F238E27FC236}">
                    <a16:creationId xmlns:a16="http://schemas.microsoft.com/office/drawing/2014/main" id="{72F7816A-549D-AB4D-A232-B48714F63AA8}"/>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9" name="组合 43">
              <a:extLst>
                <a:ext uri="{FF2B5EF4-FFF2-40B4-BE49-F238E27FC236}">
                  <a16:creationId xmlns:a16="http://schemas.microsoft.com/office/drawing/2014/main" id="{6E45D2FB-3412-E085-C637-6B280A7220FD}"/>
                </a:ext>
              </a:extLst>
            </p:cNvPr>
            <p:cNvGrpSpPr/>
            <p:nvPr/>
          </p:nvGrpSpPr>
          <p:grpSpPr>
            <a:xfrm>
              <a:off x="5717435" y="5330831"/>
              <a:ext cx="429793" cy="429788"/>
              <a:chOff x="4299766" y="5946187"/>
              <a:chExt cx="305647" cy="305644"/>
            </a:xfrm>
          </p:grpSpPr>
          <p:grpSp>
            <p:nvGrpSpPr>
              <p:cNvPr id="25" name="组合 44">
                <a:extLst>
                  <a:ext uri="{FF2B5EF4-FFF2-40B4-BE49-F238E27FC236}">
                    <a16:creationId xmlns:a16="http://schemas.microsoft.com/office/drawing/2014/main" id="{6980957E-98D8-CCD5-C9C2-6B1479C1260C}"/>
                  </a:ext>
                </a:extLst>
              </p:cNvPr>
              <p:cNvGrpSpPr/>
              <p:nvPr/>
            </p:nvGrpSpPr>
            <p:grpSpPr>
              <a:xfrm>
                <a:off x="4299766" y="5946187"/>
                <a:ext cx="305647" cy="305644"/>
                <a:chOff x="1517330" y="1125257"/>
                <a:chExt cx="2204282" cy="2204282"/>
              </a:xfrm>
            </p:grpSpPr>
            <p:sp>
              <p:nvSpPr>
                <p:cNvPr id="27" name="椭圆 46">
                  <a:extLst>
                    <a:ext uri="{FF2B5EF4-FFF2-40B4-BE49-F238E27FC236}">
                      <a16:creationId xmlns:a16="http://schemas.microsoft.com/office/drawing/2014/main" id="{9365D7EF-64B4-59E4-64B6-944DEB3CC92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8" name="椭圆 47">
                  <a:extLst>
                    <a:ext uri="{FF2B5EF4-FFF2-40B4-BE49-F238E27FC236}">
                      <a16:creationId xmlns:a16="http://schemas.microsoft.com/office/drawing/2014/main" id="{94510835-D351-E81C-89CC-D5CFF12588E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6" name="Freeform 45">
                <a:extLst>
                  <a:ext uri="{FF2B5EF4-FFF2-40B4-BE49-F238E27FC236}">
                    <a16:creationId xmlns:a16="http://schemas.microsoft.com/office/drawing/2014/main" id="{D6ECCD9D-6037-D023-42C3-5D2B6D8228A5}"/>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10" name="组合 48">
              <a:extLst>
                <a:ext uri="{FF2B5EF4-FFF2-40B4-BE49-F238E27FC236}">
                  <a16:creationId xmlns:a16="http://schemas.microsoft.com/office/drawing/2014/main" id="{0619E397-05A3-5C09-CA0F-868F09CC11AE}"/>
                </a:ext>
              </a:extLst>
            </p:cNvPr>
            <p:cNvGrpSpPr/>
            <p:nvPr/>
          </p:nvGrpSpPr>
          <p:grpSpPr>
            <a:xfrm>
              <a:off x="6337028" y="5330831"/>
              <a:ext cx="429793" cy="429788"/>
              <a:chOff x="4740390" y="5946187"/>
              <a:chExt cx="305647" cy="305644"/>
            </a:xfrm>
          </p:grpSpPr>
          <p:grpSp>
            <p:nvGrpSpPr>
              <p:cNvPr id="16" name="组合 49">
                <a:extLst>
                  <a:ext uri="{FF2B5EF4-FFF2-40B4-BE49-F238E27FC236}">
                    <a16:creationId xmlns:a16="http://schemas.microsoft.com/office/drawing/2014/main" id="{2557723A-2E27-DEBE-B895-F8B3C5C802F2}"/>
                  </a:ext>
                </a:extLst>
              </p:cNvPr>
              <p:cNvGrpSpPr/>
              <p:nvPr/>
            </p:nvGrpSpPr>
            <p:grpSpPr>
              <a:xfrm>
                <a:off x="4740390" y="5946187"/>
                <a:ext cx="305647" cy="305644"/>
                <a:chOff x="1517330" y="1125257"/>
                <a:chExt cx="2204282" cy="2204282"/>
              </a:xfrm>
            </p:grpSpPr>
            <p:sp>
              <p:nvSpPr>
                <p:cNvPr id="23" name="椭圆 51">
                  <a:extLst>
                    <a:ext uri="{FF2B5EF4-FFF2-40B4-BE49-F238E27FC236}">
                      <a16:creationId xmlns:a16="http://schemas.microsoft.com/office/drawing/2014/main" id="{5C323B44-3890-D8CC-A379-AAAD8399A06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4" name="椭圆 52">
                  <a:extLst>
                    <a:ext uri="{FF2B5EF4-FFF2-40B4-BE49-F238E27FC236}">
                      <a16:creationId xmlns:a16="http://schemas.microsoft.com/office/drawing/2014/main" id="{EE0AE2D5-97B0-EE02-1EC8-F77B61D52E4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7" name="Freeform 39">
                <a:extLst>
                  <a:ext uri="{FF2B5EF4-FFF2-40B4-BE49-F238E27FC236}">
                    <a16:creationId xmlns:a16="http://schemas.microsoft.com/office/drawing/2014/main" id="{835AE063-5071-3EBC-EC5D-C048247B4C3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11" name="组合 54">
              <a:extLst>
                <a:ext uri="{FF2B5EF4-FFF2-40B4-BE49-F238E27FC236}">
                  <a16:creationId xmlns:a16="http://schemas.microsoft.com/office/drawing/2014/main" id="{9EA03B4A-67E4-C8F7-6010-488D2EF38201}"/>
                </a:ext>
              </a:extLst>
            </p:cNvPr>
            <p:cNvGrpSpPr/>
            <p:nvPr/>
          </p:nvGrpSpPr>
          <p:grpSpPr>
            <a:xfrm>
              <a:off x="8229887" y="5325094"/>
              <a:ext cx="429793" cy="429788"/>
              <a:chOff x="5854675" y="3359758"/>
              <a:chExt cx="305647" cy="305644"/>
            </a:xfrm>
          </p:grpSpPr>
          <p:grpSp>
            <p:nvGrpSpPr>
              <p:cNvPr id="12" name="组合 55">
                <a:extLst>
                  <a:ext uri="{FF2B5EF4-FFF2-40B4-BE49-F238E27FC236}">
                    <a16:creationId xmlns:a16="http://schemas.microsoft.com/office/drawing/2014/main" id="{FCBA4A79-10F0-C36B-882D-842F8E8CE082}"/>
                  </a:ext>
                </a:extLst>
              </p:cNvPr>
              <p:cNvGrpSpPr/>
              <p:nvPr/>
            </p:nvGrpSpPr>
            <p:grpSpPr>
              <a:xfrm>
                <a:off x="5854675" y="3359758"/>
                <a:ext cx="305647" cy="305644"/>
                <a:chOff x="1517330" y="1125257"/>
                <a:chExt cx="2204282" cy="2204282"/>
              </a:xfrm>
            </p:grpSpPr>
            <p:sp>
              <p:nvSpPr>
                <p:cNvPr id="14" name="椭圆 57">
                  <a:extLst>
                    <a:ext uri="{FF2B5EF4-FFF2-40B4-BE49-F238E27FC236}">
                      <a16:creationId xmlns:a16="http://schemas.microsoft.com/office/drawing/2014/main" id="{7381DAFC-BB2A-DD23-D0A3-4BF6A0F422C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椭圆 59">
                  <a:extLst>
                    <a:ext uri="{FF2B5EF4-FFF2-40B4-BE49-F238E27FC236}">
                      <a16:creationId xmlns:a16="http://schemas.microsoft.com/office/drawing/2014/main" id="{6ADFE2EE-49D0-C8B6-90DB-E3779CC71C7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3" name="KSO_Shape">
                <a:extLst>
                  <a:ext uri="{FF2B5EF4-FFF2-40B4-BE49-F238E27FC236}">
                    <a16:creationId xmlns:a16="http://schemas.microsoft.com/office/drawing/2014/main" id="{CD59BBC1-4E1F-3413-E23F-4C338A4468B5}"/>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sp>
        <p:nvSpPr>
          <p:cNvPr id="37" name="Freeform 5">
            <a:extLst>
              <a:ext uri="{FF2B5EF4-FFF2-40B4-BE49-F238E27FC236}">
                <a16:creationId xmlns:a16="http://schemas.microsoft.com/office/drawing/2014/main" id="{E796EC15-7589-D5C2-A998-A62528A67B5C}"/>
              </a:ext>
            </a:extLst>
          </p:cNvPr>
          <p:cNvSpPr/>
          <p:nvPr/>
        </p:nvSpPr>
        <p:spPr bwMode="auto">
          <a:xfrm>
            <a:off x="3449636" y="0"/>
            <a:ext cx="3968750" cy="4103036"/>
          </a:xfrm>
          <a:custGeom>
            <a:gdLst>
              <a:gd name="T0" fmla="*/ 0 w 2500"/>
              <a:gd name="T1" fmla="*/ 0 h 2581"/>
              <a:gd name="T2" fmla="*/ 2500 w 2500"/>
              <a:gd name="T3" fmla="*/ 2581 h 2581"/>
              <a:gd name="T4" fmla="*/ 2220 w 2500"/>
              <a:gd name="T5" fmla="*/ 1975 h 2581"/>
              <a:gd name="T6" fmla="*/ 0 w 2500"/>
              <a:gd name="T7" fmla="*/ 0 h 2581"/>
            </a:gdLst>
            <a:cxnLst>
              <a:cxn ang="0">
                <a:pos x="T0" y="T1"/>
              </a:cxn>
              <a:cxn ang="0">
                <a:pos x="T2" y="T3"/>
              </a:cxn>
              <a:cxn ang="0">
                <a:pos x="T4" y="T5"/>
              </a:cxn>
              <a:cxn ang="0">
                <a:pos x="T6" y="T7"/>
              </a:cxn>
            </a:cxnLst>
            <a:rect l="0" t="0" r="r" b="b"/>
            <a:pathLst>
              <a:path w="2500" h="2581">
                <a:moveTo>
                  <a:pt x="0" y="0"/>
                </a:moveTo>
                <a:lnTo>
                  <a:pt x="2500" y="2581"/>
                </a:lnTo>
                <a:lnTo>
                  <a:pt x="2220" y="1975"/>
                </a:lnTo>
                <a:lnTo>
                  <a:pt x="0"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Freeform 6">
            <a:extLst>
              <a:ext uri="{FF2B5EF4-FFF2-40B4-BE49-F238E27FC236}">
                <a16:creationId xmlns:a16="http://schemas.microsoft.com/office/drawing/2014/main" id="{CA41E774-A837-4C04-63AB-16CE257EAB51}"/>
              </a:ext>
            </a:extLst>
          </p:cNvPr>
          <p:cNvSpPr/>
          <p:nvPr/>
        </p:nvSpPr>
        <p:spPr bwMode="auto">
          <a:xfrm>
            <a:off x="8740774" y="4630819"/>
            <a:ext cx="2811463" cy="2227181"/>
          </a:xfrm>
          <a:custGeom>
            <a:gdLst>
              <a:gd name="T0" fmla="*/ 1771 w 1771"/>
              <a:gd name="T1" fmla="*/ 932 h 1401"/>
              <a:gd name="T2" fmla="*/ 345 w 1771"/>
              <a:gd name="T3" fmla="*/ 0 h 1401"/>
              <a:gd name="T4" fmla="*/ 0 w 1771"/>
              <a:gd name="T5" fmla="*/ 541 h 1401"/>
              <a:gd name="T6" fmla="*/ 742 w 1771"/>
              <a:gd name="T7" fmla="*/ 1401 h 1401"/>
              <a:gd name="T8" fmla="*/ 1771 w 1771"/>
              <a:gd name="T9" fmla="*/ 932 h 1401"/>
            </a:gdLst>
            <a:cxnLst>
              <a:cxn ang="0">
                <a:pos x="T0" y="T1"/>
              </a:cxn>
              <a:cxn ang="0">
                <a:pos x="T2" y="T3"/>
              </a:cxn>
              <a:cxn ang="0">
                <a:pos x="T4" y="T5"/>
              </a:cxn>
              <a:cxn ang="0">
                <a:pos x="T6" y="T7"/>
              </a:cxn>
              <a:cxn ang="0">
                <a:pos x="T8" y="T9"/>
              </a:cxn>
            </a:cxnLst>
            <a:rect l="0" t="0" r="r" b="b"/>
            <a:pathLst>
              <a:path w="1771" h="1401">
                <a:moveTo>
                  <a:pt x="1771" y="932"/>
                </a:moveTo>
                <a:lnTo>
                  <a:pt x="345" y="0"/>
                </a:lnTo>
                <a:lnTo>
                  <a:pt x="0" y="541"/>
                </a:lnTo>
                <a:lnTo>
                  <a:pt x="742" y="1401"/>
                </a:lnTo>
                <a:lnTo>
                  <a:pt x="1771" y="932"/>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7">
            <a:extLst>
              <a:ext uri="{FF2B5EF4-FFF2-40B4-BE49-F238E27FC236}">
                <a16:creationId xmlns:a16="http://schemas.microsoft.com/office/drawing/2014/main" id="{8F9E42C8-EEEB-99C2-BDE8-D88E9FCEE7A4}"/>
              </a:ext>
            </a:extLst>
          </p:cNvPr>
          <p:cNvSpPr/>
          <p:nvPr/>
        </p:nvSpPr>
        <p:spPr bwMode="auto">
          <a:xfrm>
            <a:off x="7521574" y="85049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Freeform 8">
            <a:extLst>
              <a:ext uri="{FF2B5EF4-FFF2-40B4-BE49-F238E27FC236}">
                <a16:creationId xmlns:a16="http://schemas.microsoft.com/office/drawing/2014/main" id="{C0154D75-BD44-CC7A-EE15-6DD119E4CC83}"/>
              </a:ext>
            </a:extLst>
          </p:cNvPr>
          <p:cNvSpPr/>
          <p:nvPr/>
        </p:nvSpPr>
        <p:spPr bwMode="auto">
          <a:xfrm>
            <a:off x="7026274" y="1112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9">
            <a:extLst>
              <a:ext uri="{FF2B5EF4-FFF2-40B4-BE49-F238E27FC236}">
                <a16:creationId xmlns:a16="http://schemas.microsoft.com/office/drawing/2014/main" id="{8BBC6A53-56EB-F316-DCFB-5E82329FECE0}"/>
              </a:ext>
            </a:extLst>
          </p:cNvPr>
          <p:cNvSpPr/>
          <p:nvPr/>
        </p:nvSpPr>
        <p:spPr bwMode="auto">
          <a:xfrm>
            <a:off x="8543924" y="3139673"/>
            <a:ext cx="1963738" cy="1491146"/>
          </a:xfrm>
          <a:custGeom>
            <a:gdLst>
              <a:gd name="T0" fmla="*/ 469 w 1237"/>
              <a:gd name="T1" fmla="*/ 938 h 938"/>
              <a:gd name="T2" fmla="*/ 1237 w 1237"/>
              <a:gd name="T3" fmla="*/ 195 h 938"/>
              <a:gd name="T4" fmla="*/ 0 w 1237"/>
              <a:gd name="T5" fmla="*/ 0 h 938"/>
              <a:gd name="T6" fmla="*/ 469 w 1237"/>
              <a:gd name="T7" fmla="*/ 938 h 938"/>
            </a:gdLst>
            <a:cxnLst>
              <a:cxn ang="0">
                <a:pos x="T0" y="T1"/>
              </a:cxn>
              <a:cxn ang="0">
                <a:pos x="T2" y="T3"/>
              </a:cxn>
              <a:cxn ang="0">
                <a:pos x="T4" y="T5"/>
              </a:cxn>
              <a:cxn ang="0">
                <a:pos x="T6" y="T7"/>
              </a:cxn>
            </a:cxnLst>
            <a:rect l="0" t="0" r="r" b="b"/>
            <a:pathLst>
              <a:path w="1237" h="938">
                <a:moveTo>
                  <a:pt x="469" y="938"/>
                </a:moveTo>
                <a:lnTo>
                  <a:pt x="1237" y="195"/>
                </a:lnTo>
                <a:lnTo>
                  <a:pt x="0" y="0"/>
                </a:lnTo>
                <a:lnTo>
                  <a:pt x="469" y="938"/>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0">
            <a:extLst>
              <a:ext uri="{FF2B5EF4-FFF2-40B4-BE49-F238E27FC236}">
                <a16:creationId xmlns:a16="http://schemas.microsoft.com/office/drawing/2014/main" id="{1F9D39CB-0602-0BE8-A28A-67C31B6BB70C}"/>
              </a:ext>
            </a:extLst>
          </p:cNvPr>
          <p:cNvSpPr/>
          <p:nvPr/>
        </p:nvSpPr>
        <p:spPr bwMode="auto">
          <a:xfrm>
            <a:off x="7831137" y="3139673"/>
            <a:ext cx="1457325" cy="2351178"/>
          </a:xfrm>
          <a:custGeom>
            <a:gdLst>
              <a:gd name="T0" fmla="*/ 0 w 918"/>
              <a:gd name="T1" fmla="*/ 1355 h 1479"/>
              <a:gd name="T2" fmla="*/ 449 w 918"/>
              <a:gd name="T3" fmla="*/ 0 h 1479"/>
              <a:gd name="T4" fmla="*/ 918 w 918"/>
              <a:gd name="T5" fmla="*/ 938 h 1479"/>
              <a:gd name="T6" fmla="*/ 573 w 918"/>
              <a:gd name="T7" fmla="*/ 1479 h 1479"/>
              <a:gd name="T8" fmla="*/ 0 w 918"/>
              <a:gd name="T9" fmla="*/ 1355 h 1479"/>
            </a:gdLst>
            <a:cxnLst>
              <a:cxn ang="0">
                <a:pos x="T0" y="T1"/>
              </a:cxn>
              <a:cxn ang="0">
                <a:pos x="T2" y="T3"/>
              </a:cxn>
              <a:cxn ang="0">
                <a:pos x="T4" y="T5"/>
              </a:cxn>
              <a:cxn ang="0">
                <a:pos x="T6" y="T7"/>
              </a:cxn>
              <a:cxn ang="0">
                <a:pos x="T8" y="T9"/>
              </a:cxn>
            </a:cxnLst>
            <a:rect l="0" t="0" r="r" b="b"/>
            <a:pathLst>
              <a:path w="918" h="1479">
                <a:moveTo>
                  <a:pt x="0" y="1355"/>
                </a:moveTo>
                <a:lnTo>
                  <a:pt x="449" y="0"/>
                </a:lnTo>
                <a:lnTo>
                  <a:pt x="918" y="938"/>
                </a:lnTo>
                <a:lnTo>
                  <a:pt x="573" y="1479"/>
                </a:lnTo>
                <a:lnTo>
                  <a:pt x="0" y="1355"/>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1">
            <a:extLst>
              <a:ext uri="{FF2B5EF4-FFF2-40B4-BE49-F238E27FC236}">
                <a16:creationId xmlns:a16="http://schemas.microsoft.com/office/drawing/2014/main" id="{D673A135-1AB3-EBDD-2FBC-6CE6F8842866}"/>
              </a:ext>
            </a:extLst>
          </p:cNvPr>
          <p:cNvSpPr/>
          <p:nvPr/>
        </p:nvSpPr>
        <p:spPr bwMode="auto">
          <a:xfrm>
            <a:off x="6973887" y="3139673"/>
            <a:ext cx="1570038" cy="2154054"/>
          </a:xfrm>
          <a:custGeom>
            <a:gdLst>
              <a:gd name="T0" fmla="*/ 0 w 989"/>
              <a:gd name="T1" fmla="*/ 0 h 1355"/>
              <a:gd name="T2" fmla="*/ 540 w 989"/>
              <a:gd name="T3" fmla="*/ 1355 h 1355"/>
              <a:gd name="T4" fmla="*/ 989 w 989"/>
              <a:gd name="T5" fmla="*/ 0 h 1355"/>
              <a:gd name="T6" fmla="*/ 0 w 989"/>
              <a:gd name="T7" fmla="*/ 0 h 1355"/>
            </a:gdLst>
            <a:cxnLst>
              <a:cxn ang="0">
                <a:pos x="T0" y="T1"/>
              </a:cxn>
              <a:cxn ang="0">
                <a:pos x="T2" y="T3"/>
              </a:cxn>
              <a:cxn ang="0">
                <a:pos x="T4" y="T5"/>
              </a:cxn>
              <a:cxn ang="0">
                <a:pos x="T6" y="T7"/>
              </a:cxn>
            </a:cxnLst>
            <a:rect l="0" t="0" r="r" b="b"/>
            <a:pathLst>
              <a:path w="989" h="1355">
                <a:moveTo>
                  <a:pt x="0" y="0"/>
                </a:moveTo>
                <a:lnTo>
                  <a:pt x="540" y="1355"/>
                </a:lnTo>
                <a:lnTo>
                  <a:pt x="989" y="0"/>
                </a:lnTo>
                <a:lnTo>
                  <a:pt x="0" y="0"/>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
            <a:extLst>
              <a:ext uri="{FF2B5EF4-FFF2-40B4-BE49-F238E27FC236}">
                <a16:creationId xmlns:a16="http://schemas.microsoft.com/office/drawing/2014/main" id="{F8EA7B1C-F951-A730-F2E7-B64BC5612EA2}"/>
              </a:ext>
            </a:extLst>
          </p:cNvPr>
          <p:cNvSpPr/>
          <p:nvPr/>
        </p:nvSpPr>
        <p:spPr bwMode="auto">
          <a:xfrm>
            <a:off x="9288462" y="3449666"/>
            <a:ext cx="1466850" cy="2134978"/>
          </a:xfrm>
          <a:custGeom>
            <a:gdLst>
              <a:gd name="T0" fmla="*/ 0 w 924"/>
              <a:gd name="T1" fmla="*/ 743 h 1343"/>
              <a:gd name="T2" fmla="*/ 768 w 924"/>
              <a:gd name="T3" fmla="*/ 0 h 1343"/>
              <a:gd name="T4" fmla="*/ 924 w 924"/>
              <a:gd name="T5" fmla="*/ 1343 h 1343"/>
              <a:gd name="T6" fmla="*/ 0 w 924"/>
              <a:gd name="T7" fmla="*/ 743 h 1343"/>
            </a:gdLst>
            <a:cxnLst>
              <a:cxn ang="0">
                <a:pos x="T0" y="T1"/>
              </a:cxn>
              <a:cxn ang="0">
                <a:pos x="T2" y="T3"/>
              </a:cxn>
              <a:cxn ang="0">
                <a:pos x="T4" y="T5"/>
              </a:cxn>
              <a:cxn ang="0">
                <a:pos x="T6" y="T7"/>
              </a:cxn>
            </a:cxnLst>
            <a:rect l="0" t="0" r="r" b="b"/>
            <a:pathLst>
              <a:path w="924" h="1343">
                <a:moveTo>
                  <a:pt x="0" y="743"/>
                </a:moveTo>
                <a:lnTo>
                  <a:pt x="768" y="0"/>
                </a:lnTo>
                <a:lnTo>
                  <a:pt x="924" y="1343"/>
                </a:lnTo>
                <a:lnTo>
                  <a:pt x="0" y="743"/>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13">
            <a:extLst>
              <a:ext uri="{FF2B5EF4-FFF2-40B4-BE49-F238E27FC236}">
                <a16:creationId xmlns:a16="http://schemas.microsoft.com/office/drawing/2014/main" id="{9DF64ED7-962A-81AC-80B4-A4644335CF85}"/>
              </a:ext>
            </a:extLst>
          </p:cNvPr>
          <p:cNvSpPr/>
          <p:nvPr/>
        </p:nvSpPr>
        <p:spPr bwMode="auto">
          <a:xfrm>
            <a:off x="7521574" y="85049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4">
            <a:extLst>
              <a:ext uri="{FF2B5EF4-FFF2-40B4-BE49-F238E27FC236}">
                <a16:creationId xmlns:a16="http://schemas.microsoft.com/office/drawing/2014/main" id="{9AB9F532-F154-B5B7-3D78-C3EB44644F86}"/>
              </a:ext>
            </a:extLst>
          </p:cNvPr>
          <p:cNvSpPr/>
          <p:nvPr/>
        </p:nvSpPr>
        <p:spPr bwMode="auto">
          <a:xfrm>
            <a:off x="6973887" y="85049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15">
            <a:extLst>
              <a:ext uri="{FF2B5EF4-FFF2-40B4-BE49-F238E27FC236}">
                <a16:creationId xmlns:a16="http://schemas.microsoft.com/office/drawing/2014/main" id="{F775B8C1-B24A-515B-BD55-1D29986E8BFE}"/>
              </a:ext>
            </a:extLst>
          </p:cNvPr>
          <p:cNvSpPr/>
          <p:nvPr/>
        </p:nvSpPr>
        <p:spPr bwMode="auto">
          <a:xfrm>
            <a:off x="3449636" y="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6" name="Freeform 16">
            <a:extLst>
              <a:ext uri="{FF2B5EF4-FFF2-40B4-BE49-F238E27FC236}">
                <a16:creationId xmlns:a16="http://schemas.microsoft.com/office/drawing/2014/main" id="{2667DBB5-4C7D-66ED-1DD9-9C403F9D8C7C}"/>
              </a:ext>
            </a:extLst>
          </p:cNvPr>
          <p:cNvSpPr/>
          <p:nvPr/>
        </p:nvSpPr>
        <p:spPr bwMode="auto">
          <a:xfrm>
            <a:off x="10507662" y="2424305"/>
            <a:ext cx="1684338" cy="2527635"/>
          </a:xfrm>
          <a:custGeom>
            <a:gdLst>
              <a:gd name="T0" fmla="*/ 1061 w 1061"/>
              <a:gd name="T1" fmla="*/ 0 h 1590"/>
              <a:gd name="T2" fmla="*/ 111 w 1061"/>
              <a:gd name="T3" fmla="*/ 1590 h 1590"/>
              <a:gd name="T4" fmla="*/ 0 w 1061"/>
              <a:gd name="T5" fmla="*/ 645 h 1590"/>
              <a:gd name="T6" fmla="*/ 1061 w 1061"/>
              <a:gd name="T7" fmla="*/ 0 h 1590"/>
            </a:gdLst>
            <a:cxnLst>
              <a:cxn ang="0">
                <a:pos x="T0" y="T1"/>
              </a:cxn>
              <a:cxn ang="0">
                <a:pos x="T2" y="T3"/>
              </a:cxn>
              <a:cxn ang="0">
                <a:pos x="T4" y="T5"/>
              </a:cxn>
              <a:cxn ang="0">
                <a:pos x="T6" y="T7"/>
              </a:cxn>
            </a:cxnLst>
            <a:rect l="0" t="0" r="r" b="b"/>
            <a:pathLst>
              <a:path w="1061" h="1590">
                <a:moveTo>
                  <a:pt x="1061" y="0"/>
                </a:moveTo>
                <a:lnTo>
                  <a:pt x="111" y="1590"/>
                </a:lnTo>
                <a:lnTo>
                  <a:pt x="0" y="645"/>
                </a:lnTo>
                <a:lnTo>
                  <a:pt x="1061"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TextBox 14"/>
          <p:cNvSpPr txBox="1"/>
          <p:nvPr/>
        </p:nvSpPr>
        <p:spPr>
          <a:xfrm>
            <a:off x="206661" y="3844921"/>
            <a:ext cx="698471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effectLst>
                  <a:outerShdw blurRad="38100" dist="38100" dir="2700000" algn="tl">
                    <a:srgbClr val="000000">
                      <a:alpha val="43137"/>
                    </a:srgbClr>
                  </a:outerShdw>
                </a:effectLst>
                <a:latin typeface="微软雅黑" pitchFamily="34" charset="-122"/>
                <a:ea typeface="微软雅黑" pitchFamily="34" charset="-122"/>
              </a:rPr>
              <a:t>供应链社会责任与道德伦理</a:t>
            </a:r>
            <a:endParaRPr lang="en-US" altLang="zh-CN" sz="4200" b="1">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供应链社会责任概述
 道德伦理的基本原则
 供应链中的道德伦理问题
 企业社会责任与道德伦理
 供应链透明化与道德伦理
 可持续发展与道德伦理
 法规与政策对供应链的影响
 结论：供应链伦理的未来展望</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供应链社会责任概述</a:t>
            </a:r>
          </a:p>
        </p:txBody>
      </p:sp>
      <p:sp>
        <p:nvSpPr>
          <p:cNvPr id="3" name="Subtitle 2"/>
          <p:cNvSpPr>
            <a:spLocks noGrp="1"/>
          </p:cNvSpPr>
          <p:nvPr>
            <p:ph type="subTitle" idx="1"/>
          </p:nvPr>
        </p:nvSpPr>
        <p:spPr/>
        <p:txBody>
          <a:bodyPr/>
          <a:lstStyle/>
          <a:p>
            <a:r>
              <a:t>供应链社会责任与道德伦理</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供应链社会责任概述</a:t>
            </a:r>
          </a:p>
        </p:txBody>
      </p:sp>
      <p:sp>
        <p:nvSpPr>
          <p:cNvPr id="3" name="Text Placeholder 2"/>
          <p:cNvSpPr>
            <a:spLocks noGrp="1"/>
          </p:cNvSpPr>
          <p:nvPr>
            <p:ph type="body" idx="1"/>
          </p:nvPr>
        </p:nvSpPr>
        <p:spPr/>
        <p:txBody>
          <a:bodyPr/>
          <a:lstStyle/>
          <a:p>
            <a:r>
              <a:t>供应链社会责任定义</a:t>
            </a:r>
          </a:p>
        </p:txBody>
      </p:sp>
      <p:sp>
        <p:nvSpPr>
          <p:cNvPr id="4" name="Content Placeholder 3"/>
          <p:cNvSpPr>
            <a:spLocks noGrp="1"/>
          </p:cNvSpPr>
          <p:nvPr>
            <p:ph sz="half" idx="2"/>
          </p:nvPr>
        </p:nvSpPr>
        <p:spPr/>
        <p:txBody>
          <a:bodyPr/>
          <a:lstStyle/>
          <a:p>
            <a:r>
              <a:t>1.供应链社会责任是指供应链成员在追求经济利益的同时，积极关注和承担对员工、消费者、环境和社会的责任。</a:t>
            </a:r>
          </a:p>
          <a:p>
            <a:r>
              <a:t>2.供应链社会责任要求企业在供应链管理中，不仅关注自身的利润，还要考虑供应链整体的可持续性和道德伦理。</a:t>
            </a:r>
          </a:p>
          <a:p/>
        </p:txBody>
      </p:sp>
      <p:sp>
        <p:nvSpPr>
          <p:cNvPr id="5" name="Text Placeholder 4"/>
          <p:cNvSpPr>
            <a:spLocks noGrp="1"/>
          </p:cNvSpPr>
          <p:nvPr>
            <p:ph type="body" idx="3"/>
          </p:nvPr>
        </p:nvSpPr>
        <p:spPr/>
        <p:txBody>
          <a:bodyPr/>
          <a:lstStyle/>
          <a:p>
            <a:r>
              <a:t>供应链社会责任的重要性</a:t>
            </a:r>
          </a:p>
        </p:txBody>
      </p:sp>
      <p:sp>
        <p:nvSpPr>
          <p:cNvPr id="6" name="Content Placeholder 5"/>
          <p:cNvSpPr>
            <a:spLocks noGrp="1"/>
          </p:cNvSpPr>
          <p:nvPr>
            <p:ph sz="half" idx="4"/>
          </p:nvPr>
        </p:nvSpPr>
        <p:spPr/>
        <p:txBody>
          <a:bodyPr/>
          <a:lstStyle/>
          <a:p>
            <a:r>
              <a:t>1.提高供应链稳定性和可持续性：通过承担社会责任，企业可以减少风险，提高供应链的稳定性，同时也可以促进供应链的可持续性发展。</a:t>
            </a:r>
          </a:p>
          <a:p>
            <a:r>
              <a:t>2.提升企业形象和品牌价值：承担社会责任可以提升企业的社会形象和品牌价值，增强消费者对企业的信任和忠诚度。</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供应链社会责任概述</a:t>
            </a:r>
          </a:p>
        </p:txBody>
      </p:sp>
      <p:sp>
        <p:nvSpPr>
          <p:cNvPr id="3" name="Text Placeholder 2"/>
          <p:cNvSpPr>
            <a:spLocks noGrp="1"/>
          </p:cNvSpPr>
          <p:nvPr>
            <p:ph type="body" idx="1"/>
          </p:nvPr>
        </p:nvSpPr>
        <p:spPr/>
        <p:txBody>
          <a:bodyPr/>
          <a:lstStyle/>
          <a:p>
            <a:r>
              <a:t>供应链社会责任的主要内容</a:t>
            </a:r>
          </a:p>
        </p:txBody>
      </p:sp>
      <p:sp>
        <p:nvSpPr>
          <p:cNvPr id="4" name="Content Placeholder 3"/>
          <p:cNvSpPr>
            <a:spLocks noGrp="1"/>
          </p:cNvSpPr>
          <p:nvPr>
            <p:ph sz="half" idx="2"/>
          </p:nvPr>
        </p:nvSpPr>
        <p:spPr/>
        <p:txBody>
          <a:bodyPr/>
          <a:lstStyle/>
          <a:p>
            <a:r>
              <a:t>1.遵守法律法规和商业道德：企业应遵守国家法律法规和商业道德，不进行违法违规行为和欺诈行为。</a:t>
            </a:r>
          </a:p>
          <a:p>
            <a:r>
              <a:t>2.保障员工权益和福利待遇：企业应保障员工权益和福利待遇，关注员工的工作环境和健康安全，不进行强制劳动和歧视等行为。</a:t>
            </a:r>
          </a:p>
          <a:p/>
        </p:txBody>
      </p:sp>
      <p:sp>
        <p:nvSpPr>
          <p:cNvPr id="5" name="Text Placeholder 4"/>
          <p:cNvSpPr>
            <a:spLocks noGrp="1"/>
          </p:cNvSpPr>
          <p:nvPr>
            <p:ph type="body" idx="3"/>
          </p:nvPr>
        </p:nvSpPr>
        <p:spPr/>
        <p:txBody>
          <a:bodyPr/>
          <a:lstStyle/>
          <a:p>
            <a:r>
              <a:t>供应链社会责任的挑战与问题</a:t>
            </a:r>
          </a:p>
        </p:txBody>
      </p:sp>
      <p:sp>
        <p:nvSpPr>
          <p:cNvPr id="6" name="Content Placeholder 5"/>
          <p:cNvSpPr>
            <a:spLocks noGrp="1"/>
          </p:cNvSpPr>
          <p:nvPr>
            <p:ph sz="half" idx="4"/>
          </p:nvPr>
        </p:nvSpPr>
        <p:spPr/>
        <p:txBody>
          <a:bodyPr/>
          <a:lstStyle/>
          <a:p>
            <a:r>
              <a:t>1.供应链透明度不足：由于供应链的复杂性，企业往往难以了解供应链的全部情况，导致难以评估供应链的社会责任风险。</a:t>
            </a:r>
          </a:p>
          <a:p>
            <a:r>
              <a:t>2.缺乏统一的标准和监管机制：目前缺乏统一的标准和监管机制来评估企业供应链社会责任的履行情况，导致一些企业可能会逃避责任。</a:t>
            </a:r>
          </a:p>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供应链社会责任概述</a:t>
            </a:r>
          </a:p>
        </p:txBody>
      </p:sp>
      <p:sp>
        <p:nvSpPr>
          <p:cNvPr id="3" name="Text Placeholder 2"/>
          <p:cNvSpPr>
            <a:spLocks noGrp="1"/>
          </p:cNvSpPr>
          <p:nvPr>
            <p:ph type="body" idx="1"/>
          </p:nvPr>
        </p:nvSpPr>
        <p:spPr/>
        <p:txBody>
          <a:bodyPr/>
          <a:lstStyle/>
          <a:p>
            <a:r>
              <a:t>推进供应链社会责任的措施与建议</a:t>
            </a:r>
          </a:p>
        </p:txBody>
      </p:sp>
      <p:sp>
        <p:nvSpPr>
          <p:cNvPr id="4" name="Content Placeholder 3"/>
          <p:cNvSpPr>
            <a:spLocks noGrp="1"/>
          </p:cNvSpPr>
          <p:nvPr>
            <p:ph sz="half" idx="2"/>
          </p:nvPr>
        </p:nvSpPr>
        <p:spPr/>
        <p:txBody>
          <a:bodyPr/>
          <a:lstStyle/>
          <a:p>
            <a:r>
              <a:t>1.加强供应链透明度：企业应加强与供应商的沟通和协作，了解供应链的全部情况，评估供应链的社会责任风险。</a:t>
            </a:r>
          </a:p>
          <a:p>
            <a:r>
              <a:t>2.建立统一的标准和监管机制：政府和相关机构应建立统一的标准和监管机制，对企业供应链社会责任的履行情况进行评估和监管。</a:t>
            </a:r>
          </a:p>
          <a:p>
            <a:r>
              <a:t>以上内容仅供参考，具体内容可以根据实际情况进行调整和修改。</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道德伦理的基本原则</a:t>
            </a:r>
          </a:p>
        </p:txBody>
      </p:sp>
      <p:sp>
        <p:nvSpPr>
          <p:cNvPr id="3" name="Subtitle 2"/>
          <p:cNvSpPr>
            <a:spLocks noGrp="1"/>
          </p:cNvSpPr>
          <p:nvPr>
            <p:ph type="subTitle" idx="1"/>
          </p:nvPr>
        </p:nvSpPr>
        <p:spPr/>
        <p:txBody>
          <a:bodyPr/>
          <a:lstStyle/>
          <a:p>
            <a:r>
              <a:t>供应链社会责任与道德伦理</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道德伦理的基本原则</a:t>
            </a:r>
          </a:p>
        </p:txBody>
      </p:sp>
      <p:sp>
        <p:nvSpPr>
          <p:cNvPr id="3" name="Content Placeholder 2"/>
          <p:cNvSpPr>
            <a:spLocks noGrp="1"/>
          </p:cNvSpPr>
          <p:nvPr>
            <p:ph sz="half" idx="2"/>
          </p:nvPr>
        </p:nvSpPr>
        <p:spPr/>
        <p:txBody>
          <a:bodyPr/>
          <a:lstStyle/>
          <a:p>
            <a:r>
              <a:t>1.尊重人权：企业应尊重和保护员工的基本人权，包括公平工资、安全的工作环境、禁止童工等。这有助于建立公正和尊严的工作环境。</a:t>
            </a:r>
          </a:p>
          <a:p>
            <a:r>
              <a:t>2.公平交易：供应链中的各个环节应遵循公平交易原则，确保供应商、生产商、销售商等各方在合作中享有公平待遇，实现共赢。</a:t>
            </a:r>
          </a:p>
          <a:p>
            <a:r>
              <a:t>3.透明度和可追溯性：企业应建立透明和可追溯的供应链，以便了解各个环节的道德伦理状况，及时发现问题并采取有效措施。</a:t>
            </a:r>
          </a:p>
          <a:p>
            <a:r>
              <a:t>4.责任担当：企业应对供应链中的道德伦理问题负责，积极采取改进措施，避免不良影响的扩散。</a:t>
            </a:r>
          </a:p>
          <a:p>
            <a:r>
              <a:t>5.持续改进：企业应建立道德伦理的持续改进机制，定期评估供应链的道德伦理状况，不断提升道德伦理水平。</a:t>
            </a:r>
          </a:p>
          <a:p/>
        </p:txBody>
      </p:sp>
      <p:sp>
        <p:nvSpPr>
          <p:cNvPr id="4" name="Text Placeholder 3"/>
          <p:cNvSpPr>
            <a:spLocks noGrp="1"/>
          </p:cNvSpPr>
          <p:nvPr>
            <p:ph type="body" idx="3"/>
          </p:nvPr>
        </p:nvSpPr>
        <p:spPr/>
        <p:txBody>
          <a:bodyPr/>
          <a:lstStyle/>
          <a:p>
            <a:r>
              <a:t>道德伦理在供应链管理中的重要性</a:t>
            </a:r>
          </a:p>
        </p:txBody>
      </p:sp>
      <p:sp>
        <p:nvSpPr>
          <p:cNvPr id="5" name="Content Placeholder 4"/>
          <p:cNvSpPr>
            <a:spLocks noGrp="1"/>
          </p:cNvSpPr>
          <p:nvPr>
            <p:ph sz="half" idx="4"/>
          </p:nvPr>
        </p:nvSpPr>
        <p:spPr/>
        <p:txBody>
          <a:bodyPr/>
          <a:lstStyle/>
          <a:p>
            <a:r>
              <a:t>1.提升企业形象：遵守道德伦理规范可以提升企业的社会形象和声誉，增强消费者对企业的信任和支持。</a:t>
            </a:r>
          </a:p>
          <a:p>
            <a:r>
              <a:t>2.降低风险：加强供应链道德伦理管理可以降低潜在的法律风险、财务风险和运营风险，提高企业的稳健性。</a:t>
            </a:r>
          </a:p>
          <a:p>
            <a:r>
              <a:t>3.促进可持续发展：遵循道德伦理原则有助于实现供应链的可持续发展，为企业的长期稳定发展创造良好环境。</a:t>
            </a:r>
          </a:p>
        </p:txBody>
      </p:sp>
      <p:sp>
        <p:nvSpPr>
          <p:cNvPr id="6" name="Text Placeholder 5"/>
          <p:cNvSpPr>
            <a:spLocks noGrp="1"/>
          </p:cNvSpPr>
          <p:nvPr>
            <p:ph type="body" idx="1"/>
          </p:nvPr>
        </p:nvSpPr>
        <p:spPr/>
        <p:txBody>
          <a:bodyPr/>
          <a:lstStyle/>
          <a:p>
            <a:r>
              <a:t>道德伦理的基本原则</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供应链中的道德伦理问题</a:t>
            </a:r>
          </a:p>
        </p:txBody>
      </p:sp>
      <p:sp>
        <p:nvSpPr>
          <p:cNvPr id="3" name="Subtitle 2"/>
          <p:cNvSpPr>
            <a:spLocks noGrp="1"/>
          </p:cNvSpPr>
          <p:nvPr>
            <p:ph type="subTitle" idx="1"/>
          </p:nvPr>
        </p:nvSpPr>
        <p:spPr/>
        <p:txBody>
          <a:bodyPr/>
          <a:lstStyle/>
          <a:p>
            <a:r>
              <a:t>供应链社会责任与道德伦理</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供应链中的道德伦理问题</a:t>
            </a:r>
          </a:p>
        </p:txBody>
      </p:sp>
      <p:sp>
        <p:nvSpPr>
          <p:cNvPr id="3" name="Text Placeholder 2"/>
          <p:cNvSpPr>
            <a:spLocks noGrp="1"/>
          </p:cNvSpPr>
          <p:nvPr>
            <p:ph type="body" idx="1"/>
          </p:nvPr>
        </p:nvSpPr>
        <p:spPr/>
        <p:txBody>
          <a:bodyPr/>
          <a:lstStyle/>
          <a:p>
            <a:r>
              <a:t>劳工权益保障</a:t>
            </a:r>
          </a:p>
        </p:txBody>
      </p:sp>
      <p:sp>
        <p:nvSpPr>
          <p:cNvPr id="4" name="Content Placeholder 3"/>
          <p:cNvSpPr>
            <a:spLocks noGrp="1"/>
          </p:cNvSpPr>
          <p:nvPr>
            <p:ph sz="half" idx="2"/>
          </p:nvPr>
        </p:nvSpPr>
        <p:spPr/>
        <p:txBody>
          <a:bodyPr/>
          <a:lstStyle/>
          <a:p>
            <a:r>
              <a:t>1.遵守劳动法规：供应链中的所有企业应遵守国家和国际劳动法规，确保员工的合法权益得到保障。</a:t>
            </a:r>
          </a:p>
          <a:p>
            <a:r>
              <a:t>2.公平待遇：企业应确保员工受到公平对待，不存在性别、种族、宗教等方面的歧视。</a:t>
            </a:r>
          </a:p>
          <a:p>
            <a:r>
              <a:t>3.工作环境安全：企业应提供安全的工作环境，确保员工的身体健康和生命安全。</a:t>
            </a:r>
          </a:p>
          <a:p>
            <a:r>
              <a:t>随着全球供应链的不断扩展，劳工权益保障问题日益突出。近年来，不断有报道曝光某些企业在供应链中存在违反劳动法规、剥削员工的现象。因此，供应链中的道德伦理问题首先需要关注劳工权益保障。</a:t>
            </a:r>
          </a:p>
          <a:p/>
        </p:txBody>
      </p:sp>
      <p:sp>
        <p:nvSpPr>
          <p:cNvPr id="5" name="Text Placeholder 4"/>
          <p:cNvSpPr>
            <a:spLocks noGrp="1"/>
          </p:cNvSpPr>
          <p:nvPr>
            <p:ph type="body" idx="3"/>
          </p:nvPr>
        </p:nvSpPr>
        <p:spPr/>
        <p:txBody>
          <a:bodyPr/>
          <a:lstStyle/>
          <a:p>
            <a:r>
              <a:t>环境保护</a:t>
            </a:r>
          </a:p>
        </p:txBody>
      </p:sp>
      <p:sp>
        <p:nvSpPr>
          <p:cNvPr id="6" name="Content Placeholder 5"/>
          <p:cNvSpPr>
            <a:spLocks noGrp="1"/>
          </p:cNvSpPr>
          <p:nvPr>
            <p:ph sz="half" idx="4"/>
          </p:nvPr>
        </p:nvSpPr>
        <p:spPr/>
        <p:txBody>
          <a:bodyPr/>
          <a:lstStyle/>
          <a:p>
            <a:r>
              <a:t>1.减少废弃物排放：企业应采取措施减少生产过程中的废弃物排放，降低对环境的污染。</a:t>
            </a:r>
          </a:p>
          <a:p>
            <a:r>
              <a:t>2.可持续采购：企业应优先选择环保、可持续的原材料和供应商，推动整个供应链的绿色发展。</a:t>
            </a:r>
          </a:p>
          <a:p>
            <a:r>
              <a:t>3.能源效率：企业应提高能源利用效率，减少能源消耗和碳排放。</a:t>
            </a:r>
          </a:p>
          <a:p>
            <a:r>
              <a:t>随着环境问题的全球化，供应链中的环境保护已成为道德伦理的重要方面。企业需要关注自身生产活动对环境的影响，并采取积极措施降低对环境的负面作用。</a:t>
            </a:r>
          </a:p>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供应链中的道德伦理问题</a:t>
            </a:r>
          </a:p>
        </p:txBody>
      </p:sp>
      <p:sp>
        <p:nvSpPr>
          <p:cNvPr id="3" name="Text Placeholder 2"/>
          <p:cNvSpPr>
            <a:spLocks noGrp="1"/>
          </p:cNvSpPr>
          <p:nvPr>
            <p:ph type="body" idx="1"/>
          </p:nvPr>
        </p:nvSpPr>
        <p:spPr/>
        <p:txBody>
          <a:bodyPr/>
          <a:lstStyle/>
          <a:p>
            <a:r>
              <a:t>公平竞争</a:t>
            </a:r>
          </a:p>
        </p:txBody>
      </p:sp>
      <p:sp>
        <p:nvSpPr>
          <p:cNvPr id="4" name="Content Placeholder 3"/>
          <p:cNvSpPr>
            <a:spLocks noGrp="1"/>
          </p:cNvSpPr>
          <p:nvPr>
            <p:ph sz="half" idx="2"/>
          </p:nvPr>
        </p:nvSpPr>
        <p:spPr/>
        <p:txBody>
          <a:bodyPr/>
          <a:lstStyle/>
          <a:p>
            <a:r>
              <a:t>1.遵守法律法规：企业应遵守国家法律法规，禁止不正当竞争行为。</a:t>
            </a:r>
          </a:p>
          <a:p>
            <a:r>
              <a:t>2.透明度：企业应保持供应链的透明度，确保合作伙伴了解供应链中的各个环节。</a:t>
            </a:r>
          </a:p>
          <a:p>
            <a:r>
              <a:t>3.诚信合作：企业应秉持诚信原则，与合作伙伴建立长期、稳定的合作关系。</a:t>
            </a:r>
          </a:p>
          <a:p>
            <a:r>
              <a:t>公平竞争是市场经济的基础，也是供应链道德伦理的重要组成部分。在供应链中，企业需要遵循公平竞争原则，营造公平、透明的商业环境。</a:t>
            </a:r>
          </a:p>
          <a:p/>
        </p:txBody>
      </p:sp>
      <p:sp>
        <p:nvSpPr>
          <p:cNvPr id="5" name="Text Placeholder 4"/>
          <p:cNvSpPr>
            <a:spLocks noGrp="1"/>
          </p:cNvSpPr>
          <p:nvPr>
            <p:ph type="body" idx="3"/>
          </p:nvPr>
        </p:nvSpPr>
        <p:spPr/>
        <p:txBody>
          <a:bodyPr/>
          <a:lstStyle/>
          <a:p>
            <a:r>
              <a:t>数据安全与隐私保护</a:t>
            </a:r>
          </a:p>
        </p:txBody>
      </p:sp>
      <p:sp>
        <p:nvSpPr>
          <p:cNvPr id="6" name="Content Placeholder 5"/>
          <p:cNvSpPr>
            <a:spLocks noGrp="1"/>
          </p:cNvSpPr>
          <p:nvPr>
            <p:ph sz="half" idx="4"/>
          </p:nvPr>
        </p:nvSpPr>
        <p:spPr/>
        <p:txBody>
          <a:bodyPr/>
          <a:lstStyle/>
          <a:p>
            <a:r>
              <a:t>1.数据合规：企业应遵守数据保护和隐私法规，确保供应链中的数据安全。</a:t>
            </a:r>
          </a:p>
          <a:p>
            <a:r>
              <a:t>2.数据加密：企业应采取措施对数据进行加密处理，防止数据泄露和滥用。</a:t>
            </a:r>
          </a:p>
          <a:p>
            <a:r>
              <a:t>3.隐私尊重：企业应尊重和保护消费者的隐私权，不得随意泄露个人信息。</a:t>
            </a:r>
          </a:p>
          <a:p>
            <a:r>
              <a:t>随着数字化供应链的快速发展，数据安全与隐私保护问题愈发重要。企业需要关注数据安全和隐私保护，遵守相关法律法规，确保消费者信息不被滥用。</a:t>
            </a:r>
          </a:p>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供应链中的道德伦理问题</a:t>
            </a:r>
          </a:p>
        </p:txBody>
      </p:sp>
      <p:sp>
        <p:nvSpPr>
          <p:cNvPr id="3" name="Text Placeholder 2"/>
          <p:cNvSpPr>
            <a:spLocks noGrp="1"/>
          </p:cNvSpPr>
          <p:nvPr>
            <p:ph type="body" idx="1"/>
          </p:nvPr>
        </p:nvSpPr>
        <p:spPr/>
        <p:txBody>
          <a:bodyPr/>
          <a:lstStyle/>
          <a:p>
            <a:r>
              <a:t>知识产权保护</a:t>
            </a:r>
          </a:p>
        </p:txBody>
      </p:sp>
      <p:sp>
        <p:nvSpPr>
          <p:cNvPr id="4" name="Content Placeholder 3"/>
          <p:cNvSpPr>
            <a:spLocks noGrp="1"/>
          </p:cNvSpPr>
          <p:nvPr>
            <p:ph sz="half" idx="2"/>
          </p:nvPr>
        </p:nvSpPr>
        <p:spPr/>
        <p:txBody>
          <a:bodyPr/>
          <a:lstStyle/>
          <a:p>
            <a:r>
              <a:t>1.遵守知识产权法规：企业应尊重他人的知识产权，遵守相关法律法规。</a:t>
            </a:r>
          </a:p>
          <a:p>
            <a:r>
              <a:t>2.自主创新：企业应注重自主创新，提高自主知识产权的保护意识。</a:t>
            </a:r>
          </a:p>
          <a:p>
            <a:r>
              <a:t>3.合同约束：企业应在合同中明确知识产权归属和转让条款，避免知识产权纠纷。</a:t>
            </a:r>
          </a:p>
          <a:p>
            <a:r>
              <a:t>在供应链中，知识产权保护对于维护公平竞争和激发创新活力具有重要意义。企业需要重视知识产权保护，切实遵守相关法律法规。</a:t>
            </a:r>
          </a:p>
          <a:p/>
        </p:txBody>
      </p:sp>
      <p:sp>
        <p:nvSpPr>
          <p:cNvPr id="5" name="Text Placeholder 4"/>
          <p:cNvSpPr>
            <a:spLocks noGrp="1"/>
          </p:cNvSpPr>
          <p:nvPr>
            <p:ph type="body" idx="3"/>
          </p:nvPr>
        </p:nvSpPr>
        <p:spPr/>
        <p:txBody>
          <a:bodyPr/>
          <a:lstStyle/>
          <a:p>
            <a:r>
              <a:t>社会责任与共享价值</a:t>
            </a:r>
          </a:p>
        </p:txBody>
      </p:sp>
      <p:sp>
        <p:nvSpPr>
          <p:cNvPr id="6" name="Content Placeholder 5"/>
          <p:cNvSpPr>
            <a:spLocks noGrp="1"/>
          </p:cNvSpPr>
          <p:nvPr>
            <p:ph sz="half" idx="4"/>
          </p:nvPr>
        </p:nvSpPr>
        <p:spPr/>
        <p:txBody>
          <a:bodyPr/>
          <a:lstStyle/>
          <a:p>
            <a:r>
              <a:t>1.社会贡献：企业应关注社会福祉，积极履行社会责任，为社会发展做出贡献。</a:t>
            </a:r>
          </a:p>
          <a:p>
            <a:r>
              <a:t>2.可持续发展：企业应推动可持续发展，实现经济效益与社会、环境效益的平衡。</a:t>
            </a:r>
          </a:p>
          <a:p>
            <a:r>
              <a:t>3.共享价值：企业应寻求与合作伙伴共享价值的机会，实现整个供应链的共赢发展。</a:t>
            </a:r>
          </a:p>
          <a:p>
            <a:r>
              <a:t>随着社会对企业社会责任的要求不断提高，企业需要在供应链中关注社会责任和共享价值，为社会和环境的可持续发展做出贡献。</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企业社会责任与道德伦理</a:t>
            </a:r>
          </a:p>
        </p:txBody>
      </p:sp>
      <p:sp>
        <p:nvSpPr>
          <p:cNvPr id="3" name="Subtitle 2"/>
          <p:cNvSpPr>
            <a:spLocks noGrp="1"/>
          </p:cNvSpPr>
          <p:nvPr>
            <p:ph type="subTitle" idx="1"/>
          </p:nvPr>
        </p:nvSpPr>
        <p:spPr/>
        <p:txBody>
          <a:bodyPr/>
          <a:lstStyle/>
          <a:p>
            <a:r>
              <a:t>供应链社会责任与道德伦理</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企业社会责任与道德伦理</a:t>
            </a:r>
          </a:p>
        </p:txBody>
      </p:sp>
      <p:sp>
        <p:nvSpPr>
          <p:cNvPr id="3" name="Text Placeholder 2"/>
          <p:cNvSpPr>
            <a:spLocks noGrp="1"/>
          </p:cNvSpPr>
          <p:nvPr>
            <p:ph type="body" idx="1"/>
          </p:nvPr>
        </p:nvSpPr>
        <p:spPr/>
        <p:txBody>
          <a:bodyPr/>
          <a:lstStyle/>
          <a:p>
            <a:r>
              <a:t>企业社会责任的定义和重要性</a:t>
            </a:r>
          </a:p>
        </p:txBody>
      </p:sp>
      <p:sp>
        <p:nvSpPr>
          <p:cNvPr id="4" name="Content Placeholder 3"/>
          <p:cNvSpPr>
            <a:spLocks noGrp="1"/>
          </p:cNvSpPr>
          <p:nvPr>
            <p:ph sz="half" idx="2"/>
          </p:nvPr>
        </p:nvSpPr>
        <p:spPr/>
        <p:txBody>
          <a:bodyPr/>
          <a:lstStyle/>
          <a:p>
            <a:r>
              <a:t>1.企业社会责任是指企业在追求经济效益的同时，积极保护和提升员工、消费者、环境和社区等利益相关方的利益。</a:t>
            </a:r>
          </a:p>
          <a:p>
            <a:r>
              <a:t>2.企业社会责任的履行有助于提升企业品牌形象、降低风险、提高员工士气，进而提升企业的长期竞争力。</a:t>
            </a:r>
          </a:p>
          <a:p>
            <a:r>
              <a:t>3.随着全球化的加深和公众意识的提高，企业社会责任已成为评价企业综合素质的重要指标。</a:t>
            </a:r>
          </a:p>
          <a:p>
            <a:r>
              <a:t>---</a:t>
            </a:r>
          </a:p>
          <a:p/>
        </p:txBody>
      </p:sp>
      <p:sp>
        <p:nvSpPr>
          <p:cNvPr id="5" name="Text Placeholder 4"/>
          <p:cNvSpPr>
            <a:spLocks noGrp="1"/>
          </p:cNvSpPr>
          <p:nvPr>
            <p:ph type="body" idx="3"/>
          </p:nvPr>
        </p:nvSpPr>
        <p:spPr/>
        <p:txBody>
          <a:bodyPr/>
          <a:lstStyle/>
          <a:p>
            <a:r>
              <a:t>企业社会责任的道德伦理基础</a:t>
            </a:r>
          </a:p>
        </p:txBody>
      </p:sp>
      <p:sp>
        <p:nvSpPr>
          <p:cNvPr id="6" name="Content Placeholder 5"/>
          <p:cNvSpPr>
            <a:spLocks noGrp="1"/>
          </p:cNvSpPr>
          <p:nvPr>
            <p:ph sz="half" idx="4"/>
          </p:nvPr>
        </p:nvSpPr>
        <p:spPr/>
        <p:txBody>
          <a:bodyPr/>
          <a:lstStyle/>
          <a:p>
            <a:r>
              <a:t>1.企业的道德伦理责任是建立在尊重人权、公正、诚实和透明等基本原则之上的。</a:t>
            </a:r>
          </a:p>
          <a:p>
            <a:r>
              <a:t>2.企业应遵循商业道德，尊重所有利益相关者的权益，尤其是在环保、人权和劳工权益方面。</a:t>
            </a:r>
          </a:p>
          <a:p>
            <a:r>
              <a:t>3.企业的道德责任不仅体现在其公开声明的价值观，更在于实际行动中的践行。</a:t>
            </a:r>
          </a:p>
          <a:p>
            <a:r>
              <a:t>---</a:t>
            </a:r>
          </a:p>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企业社会责任与道德伦理</a:t>
            </a:r>
          </a:p>
        </p:txBody>
      </p:sp>
      <p:sp>
        <p:nvSpPr>
          <p:cNvPr id="3" name="Text Placeholder 2"/>
          <p:cNvSpPr>
            <a:spLocks noGrp="1"/>
          </p:cNvSpPr>
          <p:nvPr>
            <p:ph type="body" idx="1"/>
          </p:nvPr>
        </p:nvSpPr>
        <p:spPr/>
        <p:txBody>
          <a:bodyPr/>
          <a:lstStyle/>
          <a:p>
            <a:r>
              <a:t>企业社会责任的实践</a:t>
            </a:r>
          </a:p>
        </p:txBody>
      </p:sp>
      <p:sp>
        <p:nvSpPr>
          <p:cNvPr id="4" name="Content Placeholder 3"/>
          <p:cNvSpPr>
            <a:spLocks noGrp="1"/>
          </p:cNvSpPr>
          <p:nvPr>
            <p:ph sz="half" idx="2"/>
          </p:nvPr>
        </p:nvSpPr>
        <p:spPr/>
        <p:txBody>
          <a:bodyPr/>
          <a:lstStyle/>
          <a:p>
            <a:r>
              <a:t>1.企业应建立完善的社会责任管理体系，明确社会责任目标，确保相关政策的实施。</a:t>
            </a:r>
          </a:p>
          <a:p>
            <a:r>
              <a:t>2.企业应积极参与社会公益活动，回馈社区，为社会发展做出贡献。</a:t>
            </a:r>
          </a:p>
          <a:p>
            <a:r>
              <a:t>3.企业应定期发布社会责任报告，公开透明地向利益相关者展示其社会责任的履行情况。</a:t>
            </a:r>
          </a:p>
          <a:p>
            <a:r>
              <a:t>---</a:t>
            </a:r>
          </a:p>
          <a:p>
            <a:r>
              <a:t>以上内容仅供参考，具体内容可以根据实际情况进行调整和补充。</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供应链透明化与道德伦理</a:t>
            </a:r>
          </a:p>
        </p:txBody>
      </p:sp>
      <p:sp>
        <p:nvSpPr>
          <p:cNvPr id="3" name="Subtitle 2"/>
          <p:cNvSpPr>
            <a:spLocks noGrp="1"/>
          </p:cNvSpPr>
          <p:nvPr>
            <p:ph type="subTitle" idx="1"/>
          </p:nvPr>
        </p:nvSpPr>
        <p:spPr/>
        <p:txBody>
          <a:bodyPr/>
          <a:lstStyle/>
          <a:p>
            <a:r>
              <a:t>供应链社会责任与道德伦理</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https://d.book118.com/827135162104006044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97</Paragraphs>
  <Slides>17</Slides>
  <Notes>0</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17</vt:i4>
      </vt:variant>
    </vt:vector>
  </HeadingPairs>
  <TitlesOfParts>
    <vt:vector baseType="lpstr" size="29">
      <vt:lpstr>Arial</vt:lpstr>
      <vt:lpstr>Calibri</vt:lpstr>
      <vt:lpstr>黑体</vt:lpstr>
      <vt:lpstr>微软雅黑</vt:lpstr>
      <vt:lpstr>Wingdings</vt:lpstr>
      <vt:lpstr>Franklin Gothic Book</vt:lpstr>
      <vt:lpstr>宋体</vt:lpstr>
      <vt:lpstr>仿宋_GB2312</vt:lpstr>
      <vt:lpstr>幼圆</vt:lpstr>
      <vt:lpstr>Agency FB</vt:lpstr>
      <vt:lpstr>Adobe 宋体 Std L</vt:lpstr>
      <vt:lpstr>Office Theme</vt:lpstr>
      <vt:lpstr>PowerPoint Presentation</vt:lpstr>
      <vt:lpstr>PowerPoint Presentation</vt:lpstr>
      <vt:lpstr> 供应链社会责任概述</vt:lpstr>
      <vt:lpstr> 供应链社会责任概述</vt:lpstr>
      <vt:lpstr> 供应链社会责任概述</vt:lpstr>
      <vt:lpstr> 供应链社会责任概述</vt:lpstr>
      <vt:lpstr> 道德伦理的基本原则</vt:lpstr>
      <vt:lpstr> 道德伦理的基本原则</vt:lpstr>
      <vt:lpstr> 供应链中的道德伦理问题</vt:lpstr>
      <vt:lpstr> 供应链中的道德伦理问题</vt:lpstr>
      <vt:lpstr> 供应链中的道德伦理问题</vt:lpstr>
      <vt:lpstr> 供应链中的道德伦理问题</vt:lpstr>
      <vt:lpstr> 企业社会责任与道德伦理</vt:lpstr>
      <vt:lpstr> 企业社会责任与道德伦理</vt:lpstr>
      <vt:lpstr> 企业社会责任与道德伦理</vt:lpstr>
      <vt:lpstr> 供应链透明化与道德伦理</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2024-09-18T23:30:43.066</cp:lastPrinted>
  <dcterms:created xsi:type="dcterms:W3CDTF">2024-09-18T15:30:43Z</dcterms:created>
  <dcterms:modified xsi:type="dcterms:W3CDTF">2024-09-18T15:30:45Z</dcterms:modified>
</cp:coreProperties>
</file>