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8E3783-FB0C-445C-96D0-3067627321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284F8E-9729-49F0-B60B-AE52B498F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E736C-1F97-4133-A10D-90EFF08B6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065A62-C6F5-4972-8A17-B1ABF4B9F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9316EC-B288-408A-9D76-DF6AB75353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A3AFE4E-0C0C-4D1B-9475-ABA5D1259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0634E0-5D29-4267-ABC5-4BF3AA017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33C94B-31BF-43A8-8EE4-D63BC853A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FB141F-AE60-4C55-80DC-068F3A2BF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446E27-9262-44AA-BB0A-8CD1531FE9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13304F-A866-426E-8FF0-E1575BB8A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7141142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五官科管道护理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五官科管道护理基础知识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五官科管道护理操作流程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五官科管道护理的注意事项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五官科管道护理的案例分析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确保五官科管道的通畅、清洁和安全，预防感染和并发症的发生，提高患者的舒适度和生活质量。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五官科管道主要用于引流、通气、给药等治疗目的，如耳道、鼻腔、口腔、咽喉等部位的管道。这些管道容易受到分泌物、细菌等污染物的侵袭，因此需要进行专业的护理。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正确的管道护理可以减少细菌滋生和感染的风险，保护患者的健康。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通过保持管道通畅和清洁，可以提高治疗的效果，加速患者的康复。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通过减轻患者的疼痛和不适感，提高患者的舒适度和生活质量。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正确的管道护理可以降低并发症的发生率，如感染、疼痛、出血等。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预防感染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提高治疗效果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提高患者舒适度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降低并发症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五官科管道护理基础知识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嗅觉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鼻子能够检测空气中的气味分子并将其转化为神经信号，传递到大脑进行处理。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听觉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耳朵负责接收声波并将其转化为神经信号，传递到大脑进行处理。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视觉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眼睛能够接收光线并将其转换为神经信号，传递到大脑进行处理。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味觉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舌头上的味蕾能够检测食物中的化学物质，并将其转化为神经信号，传递到大脑进行处理。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鼻腔和气管负责吸入氧气并排出二氧化碳，维持人体正常代谢。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五官科管道的生理功能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五官科管道的常见疾病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1D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眼部疾病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咽喉部疾病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如角膜炎、青光眼、白内障等。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如扁桃体炎、喉炎、声带炎等。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耳部疾病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鼻部疾病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口腔疾病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如中耳炎、外耳道炎、耳聋等。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如鼻炎、鼻窦炎、鼻息肉等。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如口腔溃疡、牙周炎、龋齿等。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087237" y="4692872"/>
            <a:ext cx="2429542" cy="1127284"/>
            <a:chOff x="6087237" y="4692872"/>
            <a:chExt cx="2429542" cy="1127284"/>
          </a:xfrm>
        </p:grpSpPr>
        <p:sp>
          <p:nvSpPr>
            <p:cNvPr id="3" name="Freeform 3"/>
            <p:cNvSpPr/>
            <p:nvPr/>
          </p:nvSpPr>
          <p:spPr>
            <a:xfrm>
              <a:off x="6087237" y="4692872"/>
              <a:ext cx="2429542" cy="1127284"/>
            </a:xfrm>
            <a:custGeom>
              <a:rect l="l" t="t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421499" y="5019484"/>
              <a:ext cx="311944" cy="273653"/>
            </a:xfrm>
            <a:custGeom>
              <a:rect l="l" t="t" r="r" b="b"/>
              <a:pathLst>
                <a:path w="582612" h="511175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6087237" y="3581590"/>
            <a:ext cx="1515142" cy="2095595"/>
          </a:xfrm>
          <a:custGeom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859714" y="4236053"/>
            <a:ext cx="352711" cy="269463"/>
            <a:chOff x="6859714" y="4236053"/>
            <a:chExt cx="352711" cy="269463"/>
          </a:xfrm>
        </p:grpSpPr>
        <p:sp>
          <p:nvSpPr>
            <p:cNvPr id="7" name="Freeform 7"/>
            <p:cNvSpPr/>
            <p:nvPr/>
          </p:nvSpPr>
          <p:spPr>
            <a:xfrm>
              <a:off x="6859714" y="4236053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988873" y="4306634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67887" y="4692872"/>
            <a:ext cx="2419350" cy="1127284"/>
            <a:chOff x="3667887" y="4692872"/>
            <a:chExt cx="2419350" cy="1127284"/>
          </a:xfrm>
        </p:grpSpPr>
        <p:sp>
          <p:nvSpPr>
            <p:cNvPr id="10" name="Freeform 10"/>
            <p:cNvSpPr/>
            <p:nvPr/>
          </p:nvSpPr>
          <p:spPr>
            <a:xfrm>
              <a:off x="3667887" y="4692872"/>
              <a:ext cx="2419350" cy="1127284"/>
            </a:xfrm>
            <a:custGeom>
              <a:rect l="l" t="t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465034" y="500414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Freeform 12"/>
          <p:cNvSpPr/>
          <p:nvPr/>
        </p:nvSpPr>
        <p:spPr>
          <a:xfrm>
            <a:off x="4582287" y="3581590"/>
            <a:ext cx="1513713" cy="2095595"/>
          </a:xfrm>
          <a:custGeom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3" name="Group 13"/>
          <p:cNvGrpSpPr/>
          <p:nvPr/>
        </p:nvGrpSpPr>
        <p:grpSpPr>
          <a:xfrm>
            <a:off x="4996434" y="4236053"/>
            <a:ext cx="313754" cy="313849"/>
            <a:chOff x="4996434" y="4236053"/>
            <a:chExt cx="313754" cy="313849"/>
          </a:xfrm>
        </p:grpSpPr>
        <p:sp>
          <p:nvSpPr>
            <p:cNvPr id="14" name="Freeform 14"/>
            <p:cNvSpPr/>
            <p:nvPr/>
          </p:nvSpPr>
          <p:spPr>
            <a:xfrm>
              <a:off x="4996434" y="4265200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5069300" y="4338066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152644" y="4236053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5664327" y="3097435"/>
            <a:ext cx="856012" cy="2579751"/>
          </a:xfrm>
          <a:custGeom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984843" y="3986974"/>
            <a:ext cx="215074" cy="313658"/>
          </a:xfrm>
          <a:custGeom>
            <a:rect l="l" t="t" r="r" b="b"/>
            <a:pathLst>
              <a:path w="107" h="156">
                <a:moveTo>
                  <a:pt x="43" y="156"/>
                </a:moveTo>
                <a:cubicBezTo>
                  <a:pt x="40" y="155"/>
                  <a:pt x="37" y="154"/>
                  <a:pt x="34" y="152"/>
                </a:cubicBezTo>
                <a:cubicBezTo>
                  <a:pt x="31" y="150"/>
                  <a:pt x="29" y="147"/>
                  <a:pt x="27" y="143"/>
                </a:cubicBezTo>
                <a:cubicBezTo>
                  <a:pt x="27" y="142"/>
                  <a:pt x="27" y="142"/>
                  <a:pt x="25" y="141"/>
                </a:cubicBezTo>
                <a:cubicBezTo>
                  <a:pt x="19" y="138"/>
                  <a:pt x="16" y="130"/>
                  <a:pt x="19" y="123"/>
                </a:cubicBezTo>
                <a:cubicBezTo>
                  <a:pt x="19" y="123"/>
                  <a:pt x="19" y="122"/>
                  <a:pt x="19" y="121"/>
                </a:cubicBezTo>
                <a:cubicBezTo>
                  <a:pt x="18" y="118"/>
                  <a:pt x="17" y="115"/>
                  <a:pt x="19" y="111"/>
                </a:cubicBezTo>
                <a:cubicBezTo>
                  <a:pt x="19" y="110"/>
                  <a:pt x="19" y="110"/>
                  <a:pt x="18" y="109"/>
                </a:cubicBezTo>
                <a:cubicBezTo>
                  <a:pt x="18" y="106"/>
                  <a:pt x="17" y="104"/>
                  <a:pt x="17" y="101"/>
                </a:cubicBezTo>
                <a:cubicBezTo>
                  <a:pt x="16" y="96"/>
                  <a:pt x="14" y="91"/>
                  <a:pt x="12" y="86"/>
                </a:cubicBezTo>
                <a:cubicBezTo>
                  <a:pt x="9" y="81"/>
                  <a:pt x="6" y="76"/>
                  <a:pt x="4" y="71"/>
                </a:cubicBezTo>
                <a:cubicBezTo>
                  <a:pt x="1" y="62"/>
                  <a:pt x="0" y="53"/>
                  <a:pt x="1" y="44"/>
                </a:cubicBezTo>
                <a:cubicBezTo>
                  <a:pt x="5" y="25"/>
                  <a:pt x="15" y="12"/>
                  <a:pt x="33" y="4"/>
                </a:cubicBezTo>
                <a:cubicBezTo>
                  <a:pt x="38" y="2"/>
                  <a:pt x="43" y="0"/>
                  <a:pt x="49" y="0"/>
                </a:cubicBezTo>
                <a:cubicBezTo>
                  <a:pt x="49" y="0"/>
                  <a:pt x="50" y="0"/>
                  <a:pt x="5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0" y="0"/>
                  <a:pt x="63" y="1"/>
                  <a:pt x="67" y="1"/>
                </a:cubicBezTo>
                <a:cubicBezTo>
                  <a:pt x="76" y="4"/>
                  <a:pt x="84" y="8"/>
                  <a:pt x="90" y="15"/>
                </a:cubicBezTo>
                <a:cubicBezTo>
                  <a:pt x="97" y="22"/>
                  <a:pt x="102" y="30"/>
                  <a:pt x="104" y="40"/>
                </a:cubicBezTo>
                <a:cubicBezTo>
                  <a:pt x="107" y="53"/>
                  <a:pt x="105" y="65"/>
                  <a:pt x="99" y="77"/>
                </a:cubicBezTo>
                <a:cubicBezTo>
                  <a:pt x="97" y="81"/>
                  <a:pt x="95" y="85"/>
                  <a:pt x="93" y="89"/>
                </a:cubicBezTo>
                <a:cubicBezTo>
                  <a:pt x="90" y="94"/>
                  <a:pt x="89" y="99"/>
                  <a:pt x="89" y="105"/>
                </a:cubicBezTo>
                <a:cubicBezTo>
                  <a:pt x="89" y="105"/>
                  <a:pt x="88" y="106"/>
                  <a:pt x="88" y="107"/>
                </a:cubicBezTo>
                <a:cubicBezTo>
                  <a:pt x="88" y="108"/>
                  <a:pt x="88" y="112"/>
                  <a:pt x="88" y="113"/>
                </a:cubicBezTo>
                <a:cubicBezTo>
                  <a:pt x="89" y="116"/>
                  <a:pt x="88" y="119"/>
                  <a:pt x="87" y="121"/>
                </a:cubicBezTo>
                <a:cubicBezTo>
                  <a:pt x="87" y="122"/>
                  <a:pt x="87" y="123"/>
                  <a:pt x="87" y="123"/>
                </a:cubicBezTo>
                <a:cubicBezTo>
                  <a:pt x="90" y="130"/>
                  <a:pt x="87" y="138"/>
                  <a:pt x="80" y="141"/>
                </a:cubicBezTo>
                <a:cubicBezTo>
                  <a:pt x="80" y="142"/>
                  <a:pt x="79" y="142"/>
                  <a:pt x="79" y="143"/>
                </a:cubicBezTo>
                <a:cubicBezTo>
                  <a:pt x="76" y="150"/>
                  <a:pt x="71" y="154"/>
                  <a:pt x="64" y="155"/>
                </a:cubicBezTo>
                <a:cubicBezTo>
                  <a:pt x="64" y="155"/>
                  <a:pt x="63" y="155"/>
                  <a:pt x="63" y="156"/>
                </a:cubicBezTo>
                <a:lnTo>
                  <a:pt x="43" y="156"/>
                </a:lnTo>
                <a:close/>
                <a:moveTo>
                  <a:pt x="53" y="107"/>
                </a:moveTo>
                <a:cubicBezTo>
                  <a:pt x="60" y="107"/>
                  <a:pt x="67" y="107"/>
                  <a:pt x="74" y="107"/>
                </a:cubicBezTo>
                <a:cubicBezTo>
                  <a:pt x="77" y="107"/>
                  <a:pt x="79" y="106"/>
                  <a:pt x="79" y="103"/>
                </a:cubicBezTo>
                <a:cubicBezTo>
                  <a:pt x="79" y="103"/>
                  <a:pt x="79" y="103"/>
                  <a:pt x="79" y="102"/>
                </a:cubicBezTo>
                <a:cubicBezTo>
                  <a:pt x="80" y="98"/>
                  <a:pt x="81" y="93"/>
                  <a:pt x="82" y="89"/>
                </a:cubicBezTo>
                <a:cubicBezTo>
                  <a:pt x="85" y="84"/>
                  <a:pt x="87" y="79"/>
                  <a:pt x="90" y="74"/>
                </a:cubicBezTo>
                <a:cubicBezTo>
                  <a:pt x="95" y="65"/>
                  <a:pt x="97" y="55"/>
                  <a:pt x="95" y="45"/>
                </a:cubicBezTo>
                <a:cubicBezTo>
                  <a:pt x="93" y="33"/>
                  <a:pt x="87" y="23"/>
                  <a:pt x="77" y="17"/>
                </a:cubicBezTo>
                <a:cubicBezTo>
                  <a:pt x="62" y="7"/>
                  <a:pt x="46" y="7"/>
                  <a:pt x="31" y="16"/>
                </a:cubicBezTo>
                <a:cubicBezTo>
                  <a:pt x="15" y="25"/>
                  <a:pt x="8" y="43"/>
                  <a:pt x="11" y="61"/>
                </a:cubicBezTo>
                <a:cubicBezTo>
                  <a:pt x="12" y="67"/>
                  <a:pt x="15" y="72"/>
                  <a:pt x="18" y="77"/>
                </a:cubicBezTo>
                <a:cubicBezTo>
                  <a:pt x="23" y="85"/>
                  <a:pt x="26" y="94"/>
                  <a:pt x="27" y="103"/>
                </a:cubicBezTo>
                <a:cubicBezTo>
                  <a:pt x="27" y="106"/>
                  <a:pt x="29" y="107"/>
                  <a:pt x="32" y="107"/>
                </a:cubicBezTo>
                <a:cubicBezTo>
                  <a:pt x="39" y="107"/>
                  <a:pt x="46" y="107"/>
                  <a:pt x="53" y="107"/>
                </a:cubicBezTo>
                <a:moveTo>
                  <a:pt x="53" y="120"/>
                </a:moveTo>
                <a:cubicBezTo>
                  <a:pt x="60" y="120"/>
                  <a:pt x="67" y="120"/>
                  <a:pt x="74" y="120"/>
                </a:cubicBezTo>
                <a:cubicBezTo>
                  <a:pt x="76" y="120"/>
                  <a:pt x="77" y="119"/>
                  <a:pt x="78" y="118"/>
                </a:cubicBezTo>
                <a:cubicBezTo>
                  <a:pt x="80" y="115"/>
                  <a:pt x="77" y="112"/>
                  <a:pt x="74" y="112"/>
                </a:cubicBezTo>
                <a:cubicBezTo>
                  <a:pt x="64" y="112"/>
                  <a:pt x="54" y="112"/>
                  <a:pt x="44" y="112"/>
                </a:cubicBezTo>
                <a:cubicBezTo>
                  <a:pt x="40" y="112"/>
                  <a:pt x="36" y="112"/>
                  <a:pt x="32" y="112"/>
                </a:cubicBezTo>
                <a:cubicBezTo>
                  <a:pt x="30" y="112"/>
                  <a:pt x="29" y="112"/>
                  <a:pt x="28" y="114"/>
                </a:cubicBezTo>
                <a:cubicBezTo>
                  <a:pt x="27" y="117"/>
                  <a:pt x="29" y="120"/>
                  <a:pt x="32" y="120"/>
                </a:cubicBezTo>
                <a:cubicBezTo>
                  <a:pt x="39" y="120"/>
                  <a:pt x="46" y="120"/>
                  <a:pt x="53" y="120"/>
                </a:cubicBezTo>
                <a:moveTo>
                  <a:pt x="53" y="124"/>
                </a:moveTo>
                <a:cubicBezTo>
                  <a:pt x="46" y="124"/>
                  <a:pt x="39" y="124"/>
                  <a:pt x="32" y="124"/>
                </a:cubicBezTo>
                <a:cubicBezTo>
                  <a:pt x="30" y="124"/>
                  <a:pt x="29" y="125"/>
                  <a:pt x="28" y="127"/>
                </a:cubicBezTo>
                <a:cubicBezTo>
                  <a:pt x="27" y="130"/>
                  <a:pt x="29" y="133"/>
                  <a:pt x="32" y="133"/>
                </a:cubicBezTo>
                <a:cubicBezTo>
                  <a:pt x="42" y="133"/>
                  <a:pt x="52" y="133"/>
                  <a:pt x="62" y="133"/>
                </a:cubicBezTo>
                <a:cubicBezTo>
                  <a:pt x="66" y="133"/>
                  <a:pt x="70" y="133"/>
                  <a:pt x="74" y="133"/>
                </a:cubicBezTo>
                <a:cubicBezTo>
                  <a:pt x="76" y="133"/>
                  <a:pt x="77" y="132"/>
                  <a:pt x="78" y="130"/>
                </a:cubicBezTo>
                <a:cubicBezTo>
                  <a:pt x="80" y="127"/>
                  <a:pt x="77" y="124"/>
                  <a:pt x="74" y="124"/>
                </a:cubicBezTo>
                <a:cubicBezTo>
                  <a:pt x="67" y="124"/>
                  <a:pt x="60" y="124"/>
                  <a:pt x="53" y="124"/>
                </a:cubicBezTo>
                <a:moveTo>
                  <a:pt x="70" y="137"/>
                </a:moveTo>
                <a:cubicBezTo>
                  <a:pt x="36" y="137"/>
                  <a:pt x="36" y="137"/>
                  <a:pt x="36" y="137"/>
                </a:cubicBezTo>
                <a:cubicBezTo>
                  <a:pt x="36" y="142"/>
                  <a:pt x="39" y="146"/>
                  <a:pt x="44" y="146"/>
                </a:cubicBezTo>
                <a:cubicBezTo>
                  <a:pt x="50" y="146"/>
                  <a:pt x="56" y="146"/>
                  <a:pt x="62" y="146"/>
                </a:cubicBezTo>
                <a:cubicBezTo>
                  <a:pt x="67" y="146"/>
                  <a:pt x="70" y="142"/>
                  <a:pt x="70" y="137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五官科管道疾病的诊断方法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98507" y="1008278"/>
            <a:ext cx="3394996" cy="490334"/>
            <a:chOff x="4398507" y="1008278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4398507" y="1008278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鼻部疾病的诊断方法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30337" y="1360840"/>
            <a:ext cx="2931336" cy="1654845"/>
            <a:chOff x="4630337" y="1360840"/>
            <a:chExt cx="2931336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4630337" y="13608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医生会检查鼻腔和鼻窦，有时需要进行鼻镜检查和CT扫描。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70038" y="1975579"/>
            <a:ext cx="3394996" cy="490334"/>
            <a:chOff x="1070038" y="1975579"/>
            <a:chExt cx="3394996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1070038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眼部疾病的诊断方法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01868" y="2328140"/>
            <a:ext cx="2931336" cy="1654845"/>
            <a:chOff x="1301868" y="2328140"/>
            <a:chExt cx="2931336" cy="1654845"/>
          </a:xfrm>
        </p:grpSpPr>
        <p:sp>
          <p:nvSpPr>
            <p:cNvPr id="48" name="TextBox 48"/>
            <p:cNvSpPr txBox="1"/>
            <p:nvPr/>
          </p:nvSpPr>
          <p:spPr>
            <a:xfrm>
              <a:off x="1301868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医生会检查眼球和眼睑，有时需要进行视力测试和眼底镜检查。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771" y="4161775"/>
            <a:ext cx="3394996" cy="490334"/>
            <a:chOff x="303771" y="4161775"/>
            <a:chExt cx="3394996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303771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耳部疾病的诊断方法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5601" y="4514336"/>
            <a:ext cx="2931336" cy="1654845"/>
            <a:chOff x="535601" y="4514336"/>
            <a:chExt cx="2931336" cy="1654845"/>
          </a:xfrm>
        </p:grpSpPr>
        <p:sp>
          <p:nvSpPr>
            <p:cNvPr id="52" name="TextBox 52"/>
            <p:cNvSpPr txBox="1"/>
            <p:nvPr/>
          </p:nvSpPr>
          <p:spPr>
            <a:xfrm>
              <a:off x="535601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医生会检查外耳道和鼓膜，有时需要进行听力测试和耳镜检查。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733442" y="1975579"/>
            <a:ext cx="3394996" cy="490334"/>
            <a:chOff x="7733442" y="1975579"/>
            <a:chExt cx="3394996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733442" y="197557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咽喉部疾病的诊断方法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65273" y="2328140"/>
            <a:ext cx="2931336" cy="1654845"/>
            <a:chOff x="7965273" y="2328140"/>
            <a:chExt cx="2931336" cy="1654845"/>
          </a:xfrm>
        </p:grpSpPr>
        <p:sp>
          <p:nvSpPr>
            <p:cNvPr id="56" name="TextBox 56"/>
            <p:cNvSpPr txBox="1"/>
            <p:nvPr/>
          </p:nvSpPr>
          <p:spPr>
            <a:xfrm>
              <a:off x="7965273" y="2328140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医生会检查喉部和扁桃体，有时需要进行喉镜检查和X光检查。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451818" y="4161775"/>
            <a:ext cx="3394996" cy="490334"/>
            <a:chOff x="8451818" y="4161775"/>
            <a:chExt cx="3394996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8451818" y="416177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口腔疾病的诊断方法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683648" y="4514336"/>
            <a:ext cx="2931336" cy="1654845"/>
            <a:chOff x="8683648" y="4514336"/>
            <a:chExt cx="2931336" cy="1654845"/>
          </a:xfrm>
        </p:grpSpPr>
        <p:sp>
          <p:nvSpPr>
            <p:cNvPr id="60" name="TextBox 60"/>
            <p:cNvSpPr txBox="1"/>
            <p:nvPr/>
          </p:nvSpPr>
          <p:spPr>
            <a:xfrm>
              <a:off x="8683648" y="4514336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医生会检查口腔和牙齿，有时需要进行口腔X光检查和活检。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五官科管道护理操作流程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https://d.book118.com/827141142036006041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2024-09-13T23:22:32.409</cp:lastPrinted>
  <dcterms:created xsi:type="dcterms:W3CDTF">2024-09-13T15:22:32Z</dcterms:created>
  <dcterms:modified xsi:type="dcterms:W3CDTF">2024-09-13T15:22:34Z</dcterms:modified>
</cp:coreProperties>
</file>