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1FD4F74-320B-4B6B-8C0E-0AFBBA7BFE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AC5504-1267-494F-B558-4DB72B2E5B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DCC2A73-FD12-49FF-8E88-B62974C237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A604B4D-0027-43E7-A58A-3D44425966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6F3E001-3D39-4E81-A3CE-C21AF028124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0A5D83A-C80C-41D7-90CC-CBA1C9D5C50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1B6AFD4-D0D9-490E-8921-B65E5CCA745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43082D-A7AE-41B1-A337-CB9A0386A4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CA0997-3861-4A9F-9C54-BFAAA910E2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B898CA0-3708-496C-AD0D-9C181400BE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D9819F-4AFC-43F8-B3DC-8FE7C3F697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45150135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solidFill>
                <a:latin typeface="Microsoft Yahei"/>
                <a:ea typeface="Microsoft Yahei"/>
                <a:cs typeface="Microsoft Yahei"/>
              </a:rPr>
              <a:t>营销观念分析案例</a:t>
            </a:r>
          </a:p>
        </p:txBody>
      </p:sp>
      <p:sp>
        <p:nvSpPr>
          <p:cNvPr id="3" name="TextBox 3"/>
          <p:cNvSpPr txBox="1"/>
          <p:nvPr/>
        </p:nvSpPr>
        <p:spPr>
          <a:xfrm>
            <a:off x="902208" y="420624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solidFill>
                <a:latin typeface="Microsoft Yahei"/>
                <a:ea typeface="Microsoft Yahei"/>
                <a:cs typeface="Microsoft Yahei"/>
              </a:rPr>
              <a:t>汇报人：XXX</a:t>
            </a:r>
          </a:p>
        </p:txBody>
      </p:sp>
      <p:sp>
        <p:nvSpPr>
          <p:cNvPr id="4" name="TextBox 4"/>
          <p:cNvSpPr txBox="1"/>
          <p:nvPr/>
        </p:nvSpPr>
        <p:spPr>
          <a:xfrm>
            <a:off x="902208" y="469392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营销观念概述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营销观念的种类</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营销观念案例分析</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营销观念的优劣分析</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营销观念的选择与运用</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solidFill>
                <a:latin typeface="Microsoft Yahei"/>
                <a:ea typeface="Microsoft Yahei"/>
                <a:cs typeface="Microsoft Yahei"/>
              </a:rPr>
              <a:t>营销观念概述</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81" r="3168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088" r="3208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088" r="32088"/>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02</a:t>
            </a:r>
            <a:endParaRPr lang="en-US" sz="1100"/>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营销观念的定义</a:t>
            </a:r>
          </a:p>
        </p:txBody>
      </p:sp>
      <p:sp>
        <p:nvSpPr>
          <p:cNvPr id="30" name="AutoShape 30"/>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营销观念是企业制定营销策略和营销计划的出发点，也是企业开展营销活动的指导原则。</a:t>
            </a:r>
            <a:endParaRPr lang="en-US" sz="1100"/>
          </a:p>
        </p:txBody>
      </p:sp>
      <p:sp>
        <p:nvSpPr>
          <p:cNvPr id="31" name="AutoShape 31"/>
          <p:cNvSpPr/>
          <p:nvPr/>
        </p:nvSpPr>
        <p:spPr>
          <a:xfrm>
            <a:off x="8406414" y="2594489"/>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营销观念是指企业在进行营销活动时所持有的基本态度和指导思想，是企业对市场、消费者和竞争者的认知和态度。</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392" b="5392"/>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营销观念的重要性</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营销观念决定了企业的市场定位、产品定价、渠道选择、促销策略等关键环节，是企业开展营销活动的基础。</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正确的营销观念有助于企业更好地满足市场需求，提高消费者满意度，增强企业竞争力，实现可持续发展。</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16222" y="4004786"/>
            <a:ext cx="1975009" cy="1972913"/>
          </a:xfrm>
          <a:prstGeom prst="ellipse">
            <a:avLst/>
          </a:prstGeom>
          <a:solidFill>
            <a:srgbClr val="FFFEFE">
              <a:alpha val="0"/>
            </a:srgbClr>
          </a:solidFill>
          <a:ln w="21431">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营销观念的历史演变</a:t>
            </a:r>
          </a:p>
        </p:txBody>
      </p:sp>
      <p:sp>
        <p:nvSpPr>
          <p:cNvPr id="24" name="AutoShape 24"/>
          <p:cNvSpPr/>
          <p:nvPr/>
        </p:nvSpPr>
        <p:spPr>
          <a:xfrm>
            <a:off x="653186" y="3037951"/>
            <a:ext cx="1104138" cy="11037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406232" y="3836623"/>
            <a:ext cx="348996" cy="34747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1736178" y="4137422"/>
            <a:ext cx="158686" cy="158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7" name="Connector 27"/>
          <p:cNvCxnSpPr/>
          <p:nvPr/>
        </p:nvCxnSpPr>
        <p:spPr>
          <a:xfrm>
            <a:off x="1765528" y="3629025"/>
            <a:ext cx="8375194" cy="0"/>
          </a:xfrm>
          <a:prstGeom prst="line">
            <a:avLst/>
          </a:prstGeom>
          <a:ln w="63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8" name="AutoShape 28"/>
          <p:cNvSpPr/>
          <p:nvPr/>
        </p:nvSpPr>
        <p:spPr>
          <a:xfrm>
            <a:off x="2339362"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2976490"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3613712"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250839"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888062"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525189" y="3540109"/>
            <a:ext cx="175736"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434666"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8071793"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162412" y="3540109"/>
            <a:ext cx="175736"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799634" y="3540109"/>
            <a:ext cx="175736"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8709016"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346238"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10144125" y="3028426"/>
            <a:ext cx="1104138" cy="11037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897172" y="3827098"/>
            <a:ext cx="348996" cy="34747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1227117" y="4127897"/>
            <a:ext cx="158686" cy="158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706195" y="1383030"/>
            <a:ext cx="1975009" cy="1975009"/>
          </a:xfrm>
          <a:prstGeom prst="ellipse">
            <a:avLst/>
          </a:prstGeom>
          <a:solidFill>
            <a:srgbClr val="FFFEFE">
              <a:alpha val="0"/>
            </a:srgbClr>
          </a:solidFill>
          <a:ln w="21431">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4" name="AutoShape 44"/>
          <p:cNvSpPr/>
          <p:nvPr/>
        </p:nvSpPr>
        <p:spPr>
          <a:xfrm>
            <a:off x="3510796" y="1391507"/>
            <a:ext cx="1972913" cy="1972913"/>
          </a:xfrm>
          <a:prstGeom prst="ellipse">
            <a:avLst/>
          </a:prstGeom>
          <a:solidFill>
            <a:srgbClr val="FFFEFE">
              <a:alpha val="0"/>
            </a:srgbClr>
          </a:solidFill>
          <a:ln w="21431">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5" name="TextBox 45"/>
          <p:cNvSpPr txBox="1"/>
          <p:nvPr/>
        </p:nvSpPr>
        <p:spPr>
          <a:xfrm>
            <a:off x="3620861" y="1720882"/>
            <a:ext cx="1862848" cy="466725"/>
          </a:xfrm>
          <a:prstGeom prst="rect">
            <a:avLst/>
          </a:prstGeom>
        </p:spPr>
        <p:txBody>
          <a:bodyPr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solidFill>
                <a:latin typeface="Microsoft Yahei"/>
                <a:ea typeface="Microsoft Yahei"/>
                <a:cs typeface="Microsoft Yahei"/>
              </a:rPr>
              <a:t>产品观念</a:t>
            </a:r>
          </a:p>
        </p:txBody>
      </p:sp>
      <p:sp>
        <p:nvSpPr>
          <p:cNvPr id="46" name="TextBox 46"/>
          <p:cNvSpPr txBox="1"/>
          <p:nvPr/>
        </p:nvSpPr>
        <p:spPr>
          <a:xfrm>
            <a:off x="6762276" y="1720882"/>
            <a:ext cx="1862848" cy="466725"/>
          </a:xfrm>
          <a:prstGeom prst="rect">
            <a:avLst/>
          </a:prstGeom>
        </p:spPr>
        <p:txBody>
          <a:bodyPr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solidFill>
                <a:latin typeface="Microsoft Yahei"/>
                <a:ea typeface="Microsoft Yahei"/>
                <a:cs typeface="Microsoft Yahei"/>
              </a:rPr>
              <a:t>市场营销观念</a:t>
            </a:r>
          </a:p>
        </p:txBody>
      </p:sp>
      <p:sp>
        <p:nvSpPr>
          <p:cNvPr id="47" name="TextBox 47"/>
          <p:cNvSpPr txBox="1"/>
          <p:nvPr/>
        </p:nvSpPr>
        <p:spPr>
          <a:xfrm>
            <a:off x="3755288" y="2044732"/>
            <a:ext cx="1483930" cy="1058052"/>
          </a:xfrm>
          <a:prstGeom prst="rect">
            <a:avLst/>
          </a:prstGeom>
        </p:spPr>
        <p:txBody>
          <a:bodyPr wrap="square" lIns="95250" tIns="95250" rIns="47625" bIns="952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solidFill>
                <a:latin typeface="Microsoft Yahei"/>
                <a:ea typeface="Microsoft Yahei"/>
                <a:cs typeface="Microsoft Yahei"/>
              </a:rPr>
              <a:t>以产品为中心，以产品为导向的营销观念。</a:t>
            </a:r>
          </a:p>
        </p:txBody>
      </p:sp>
      <p:sp>
        <p:nvSpPr>
          <p:cNvPr id="48" name="TextBox 48"/>
          <p:cNvSpPr txBox="1"/>
          <p:nvPr/>
        </p:nvSpPr>
        <p:spPr>
          <a:xfrm>
            <a:off x="6951735" y="2122338"/>
            <a:ext cx="1483930" cy="902839"/>
          </a:xfrm>
          <a:prstGeom prst="rect">
            <a:avLst/>
          </a:prstGeom>
        </p:spPr>
        <p:txBody>
          <a:bodyPr wrap="square" lIns="95250" tIns="95250" rIns="47625" bIns="952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solidFill>
                <a:latin typeface="Microsoft Yahei"/>
                <a:ea typeface="Microsoft Yahei"/>
                <a:cs typeface="Microsoft Yahei"/>
              </a:rPr>
              <a:t>以市场需求为中心，以市场为导向的营销观念。</a:t>
            </a:r>
          </a:p>
        </p:txBody>
      </p:sp>
      <p:sp>
        <p:nvSpPr>
          <p:cNvPr id="49" name="Freeform 49"/>
          <p:cNvSpPr/>
          <p:nvPr/>
        </p:nvSpPr>
        <p:spPr>
          <a:xfrm>
            <a:off x="4303236" y="1457395"/>
            <a:ext cx="388033" cy="3880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7482437" y="1457395"/>
            <a:ext cx="422525" cy="422525"/>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5116990" y="4002691"/>
            <a:ext cx="1975009" cy="1975009"/>
          </a:xfrm>
          <a:prstGeom prst="ellipse">
            <a:avLst/>
          </a:prstGeom>
          <a:solidFill>
            <a:srgbClr val="FFFEFE">
              <a:alpha val="0"/>
            </a:srgbClr>
          </a:solidFill>
          <a:ln w="21431">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2" name="AutoShape 52"/>
          <p:cNvSpPr/>
          <p:nvPr/>
        </p:nvSpPr>
        <p:spPr>
          <a:xfrm>
            <a:off x="8300769" y="4023836"/>
            <a:ext cx="1975009" cy="1972913"/>
          </a:xfrm>
          <a:prstGeom prst="ellipse">
            <a:avLst/>
          </a:prstGeom>
          <a:solidFill>
            <a:srgbClr val="FFFFFF">
              <a:alpha val="0"/>
            </a:srgbClr>
          </a:solidFill>
          <a:ln w="19050">
            <a:solidFill>
              <a:schemeClr val="accent6">
                <a:alpha val="100000"/>
              </a:schemeClr>
            </a:solidFill>
            <a:prstDash val="solid"/>
          </a:ln>
        </p:spPr>
        <p:style>
          <a:lnRef idx="0">
            <a:schemeClr val="accent6"/>
          </a:lnRef>
          <a:fillRef idx="1">
            <a:schemeClr val="accent6"/>
          </a:fillRef>
          <a:effectRef idx="0">
            <a:schemeClr val="accent6"/>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3" name="TextBox 53"/>
          <p:cNvSpPr txBox="1"/>
          <p:nvPr/>
        </p:nvSpPr>
        <p:spPr>
          <a:xfrm>
            <a:off x="2060171" y="4450985"/>
            <a:ext cx="1862848" cy="46672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4"/>
                </a:solidFill>
                <a:latin typeface="Microsoft Yahei"/>
                <a:ea typeface="Microsoft Yahei"/>
                <a:cs typeface="Microsoft Yahei"/>
              </a:rPr>
              <a:t>生产观念</a:t>
            </a:r>
          </a:p>
        </p:txBody>
      </p:sp>
      <p:sp>
        <p:nvSpPr>
          <p:cNvPr id="54" name="TextBox 54"/>
          <p:cNvSpPr txBox="1"/>
          <p:nvPr/>
        </p:nvSpPr>
        <p:spPr>
          <a:xfrm>
            <a:off x="5200576" y="4450985"/>
            <a:ext cx="1862848" cy="466725"/>
          </a:xfrm>
          <a:prstGeom prst="rect">
            <a:avLst/>
          </a:prstGeom>
        </p:spPr>
        <p:txBody>
          <a:bodyPr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solidFill>
                <a:latin typeface="Microsoft Yahei"/>
                <a:ea typeface="Microsoft Yahei"/>
                <a:cs typeface="Microsoft Yahei"/>
              </a:rPr>
              <a:t>推销观念</a:t>
            </a:r>
          </a:p>
        </p:txBody>
      </p:sp>
      <p:sp>
        <p:nvSpPr>
          <p:cNvPr id="55" name="TextBox 55"/>
          <p:cNvSpPr txBox="1"/>
          <p:nvPr/>
        </p:nvSpPr>
        <p:spPr>
          <a:xfrm>
            <a:off x="8356850" y="4450985"/>
            <a:ext cx="1862848" cy="466725"/>
          </a:xfrm>
          <a:prstGeom prst="rect">
            <a:avLst/>
          </a:prstGeom>
        </p:spPr>
        <p:txBody>
          <a:bodyPr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4"/>
                </a:solidFill>
                <a:latin typeface="Microsoft Yahei"/>
                <a:ea typeface="Microsoft Yahei"/>
                <a:cs typeface="Microsoft Yahei"/>
              </a:rPr>
              <a:t>社会营销观念</a:t>
            </a:r>
          </a:p>
        </p:txBody>
      </p:sp>
      <p:sp>
        <p:nvSpPr>
          <p:cNvPr id="56" name="AutoShape 56"/>
          <p:cNvSpPr/>
          <p:nvPr/>
        </p:nvSpPr>
        <p:spPr>
          <a:xfrm>
            <a:off x="8615094" y="4850347"/>
            <a:ext cx="1346359" cy="708660"/>
          </a:xfrm>
          <a:prstGeom prst="rect">
            <a:avLst/>
          </a:prstGeom>
          <a:solidFill>
            <a:srgbClr val="FFFFFF">
              <a:alpha val="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TextBox 57"/>
          <p:cNvSpPr txBox="1"/>
          <p:nvPr/>
        </p:nvSpPr>
        <p:spPr>
          <a:xfrm>
            <a:off x="2202233" y="4850347"/>
            <a:ext cx="1483930" cy="946140"/>
          </a:xfrm>
          <a:prstGeom prst="rect">
            <a:avLst/>
          </a:prstGeom>
        </p:spPr>
        <p:txBody>
          <a:bodyPr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solidFill>
                <a:latin typeface="Microsoft Yahei"/>
                <a:ea typeface="Microsoft Yahei"/>
                <a:cs typeface="Microsoft Yahei"/>
              </a:rPr>
              <a:t>以生产为中心，以生产为导向的营销观念。</a:t>
            </a:r>
          </a:p>
        </p:txBody>
      </p:sp>
      <p:sp>
        <p:nvSpPr>
          <p:cNvPr id="58" name="TextBox 58"/>
          <p:cNvSpPr txBox="1"/>
          <p:nvPr/>
        </p:nvSpPr>
        <p:spPr>
          <a:xfrm>
            <a:off x="5362530" y="4850347"/>
            <a:ext cx="1483930" cy="929437"/>
          </a:xfrm>
          <a:prstGeom prst="rect">
            <a:avLst/>
          </a:prstGeom>
        </p:spPr>
        <p:txBody>
          <a:bodyPr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chemeClr val="dk1"/>
                </a:solidFill>
                <a:latin typeface="Microsoft Yahei"/>
                <a:ea typeface="Microsoft Yahei"/>
                <a:cs typeface="Microsoft Yahei"/>
              </a:rPr>
              <a:t>以销售为中心，以销售为导向的营销观念。</a:t>
            </a:r>
          </a:p>
        </p:txBody>
      </p:sp>
      <p:sp>
        <p:nvSpPr>
          <p:cNvPr id="59" name="TextBox 59"/>
          <p:cNvSpPr txBox="1"/>
          <p:nvPr/>
        </p:nvSpPr>
        <p:spPr>
          <a:xfrm>
            <a:off x="8546309" y="4850347"/>
            <a:ext cx="1483930" cy="946140"/>
          </a:xfrm>
          <a:prstGeom prst="rect">
            <a:avLst/>
          </a:prstGeom>
        </p:spPr>
        <p:txBody>
          <a:bodyPr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solidFill>
                <a:latin typeface="Microsoft Yahei"/>
                <a:ea typeface="Microsoft Yahei"/>
                <a:cs typeface="Microsoft Yahei"/>
              </a:rPr>
              <a:t>以社会利益为中心，以社会为导向的营销观念。</a:t>
            </a:r>
          </a:p>
        </p:txBody>
      </p:sp>
      <p:sp>
        <p:nvSpPr>
          <p:cNvPr id="60" name="Freeform 60"/>
          <p:cNvSpPr/>
          <p:nvPr/>
        </p:nvSpPr>
        <p:spPr>
          <a:xfrm>
            <a:off x="2710345" y="4111847"/>
            <a:ext cx="386763" cy="386763"/>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Freeform 61"/>
          <p:cNvSpPr/>
          <p:nvPr/>
        </p:nvSpPr>
        <p:spPr>
          <a:xfrm>
            <a:off x="5932036" y="4134410"/>
            <a:ext cx="344918" cy="344918"/>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Freeform 62"/>
          <p:cNvSpPr/>
          <p:nvPr/>
        </p:nvSpPr>
        <p:spPr>
          <a:xfrm>
            <a:off x="9085634" y="4181761"/>
            <a:ext cx="405279" cy="405279"/>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solidFill>
                <a:latin typeface="Microsoft Yahei"/>
                <a:ea typeface="Microsoft Yahei"/>
                <a:cs typeface="Microsoft Yahei"/>
              </a:rPr>
              <a:t>营销观念的种类</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企业以产品为中心，致力于生产高质量的产品并不断完善，以满足消费者的需求。</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产品导向观念认为产品质量是营销成功的关键，企业关注产品的改进和创新，以满足消费者对产品性能和功能的需求。这种观念注重产品的内在价值，强调产品的独特性和差异性，以提高消费者对产品的认知和忠诚度。</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产品导向观念</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企业以销售为中心，致力于将产品推销给潜在的消费者，并扩大市场份额。</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销售导向观念认为销售是实现企业目标的关键，企业关注销售渠道的开拓和促销策略的运用，以提高产品的知名度和吸引力。这种观念注重短期的销售业绩和市场占有率，强调通过推销手段促使消费者购买产品。</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706" r="237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销售导向观念</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企业以市场为中心，致力于满足消费者的需求和期望，并不断调整和创新产品和服务。</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市场导向观念认为市场需求是制定营销策略的基础，企业关注市场趋势和消费者需求的调查与分析，以提供符合市场需求的产品和服务。这种观念注重市场细分和差异化竞争，强调通过满足消费者需求来实现企业的长期目标。</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市场导向观念</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企业在满足消费者需求的同时，也要考虑社会利益和可持续发展，追求企业、消费者和社会三方共赢。</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社会营销导向观念认为企业在营销活动中应关注社会价值和可持续发展，在满足消费者需求的同时也要考虑环境保护、社会责任和公共利益。这种观念注重企业与社会的和谐发展，强调通过公益活动和社会责任实践来提升企业的形象和品牌价值。</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社会营销导向观念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solidFill>
                <a:latin typeface="Microsoft Yahei"/>
                <a:ea typeface="Microsoft Yahei"/>
                <a:cs typeface="Microsoft Yahei"/>
              </a:rPr>
              <a:t>营销观念案例分析</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产品导向观念</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企业以产品为中心，强调生产高质量的产品并对其进行不断完善。</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苹果公司的iPhone</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苹果公司始终坚持产品导向观念，不断推出具有影响力的产品，其中最著名的就是iPhone。苹果公司注重产品的设计、功能和用户体验，通过不断创新和完善，使iPhone成为全球最受欢迎的智能手机之一。</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总结</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产品导向观念使企业关注产品本身的特点和优势，通过不断改进产品来满足消费者的需求，从而获得市场成功。</a:t>
            </a:r>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产品导向观念案例：苹果公司的iPhone</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https://d.book118.com/827145150135006042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2024-09-16T04:20:48.105</cp:lastPrinted>
  <dcterms:created xsi:type="dcterms:W3CDTF">2024-09-15T20:20:48Z</dcterms:created>
  <dcterms:modified xsi:type="dcterms:W3CDTF">2024-09-15T20:20:49Z</dcterms:modified>
</cp:coreProperties>
</file>