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2F2FF-E950-4B22-9A88-7B1E5055B9C3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F46F20-7861-4E56-87FF-6B60CC2B2FD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037833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438549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907917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999204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53480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4428496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3495007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7594150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41854615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3880415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1577890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4871011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5286646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2200910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0728823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84151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1700464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72861207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D7CC4-2E6C-492C-971D-FFF7E1F6A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ADA30-8107-48D8-8A33-BD3EA177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BFDFA-14B5-406C-87D5-749B045E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409AE-A664-49DF-81D2-7DBCF0C6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DFE184-548E-4541-937D-20C9078A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99675-49E6-4AB5-982A-4250BD4E5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CDDF1-4881-4E09-9C24-ECA7AA71E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A1F7A-FC72-4474-9A9E-E40CBE8D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31845-D798-4ED6-B3BA-A33504D4F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BFD52-6277-4355-A3F4-C9A00217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EE8A5-F612-4CA4-9094-C33CA13C2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A3728-54AF-4027-874F-37828D6AF7A9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1094345" y="2852936"/>
            <a:ext cx="1656184" cy="1656184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 userDrawn="1"/>
        </p:nvSpPr>
        <p:spPr>
          <a:xfrm>
            <a:off x="2901635" y="2852936"/>
            <a:ext cx="1656184" cy="1656184"/>
          </a:xfrm>
          <a:prstGeom prst="rect">
            <a:avLst/>
          </a:prstGeom>
          <a:solidFill>
            <a:srgbClr val="E75E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4708925" y="2852936"/>
            <a:ext cx="1656184" cy="1656184"/>
          </a:xfrm>
          <a:prstGeom prst="rect">
            <a:avLst/>
          </a:prstGeom>
          <a:solidFill>
            <a:srgbClr val="DEB2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TextBox 14"/>
          <p:cNvSpPr txBox="1"/>
          <p:nvPr userDrawn="1"/>
        </p:nvSpPr>
        <p:spPr>
          <a:xfrm>
            <a:off x="1291495" y="3945739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课堂教学流程</a:t>
            </a:r>
          </a:p>
          <a:p>
            <a:r>
              <a:rPr lang="zh-CN" altLang="en-US" sz="1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完美展示</a:t>
            </a:r>
            <a:endParaRPr lang="zh-CN" altLang="en-US" sz="1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" name="TextBox 15"/>
          <p:cNvSpPr txBox="1"/>
          <p:nvPr userDrawn="1"/>
        </p:nvSpPr>
        <p:spPr>
          <a:xfrm>
            <a:off x="3098785" y="3945739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全书优质试题</a:t>
            </a:r>
          </a:p>
          <a:p>
            <a:r>
              <a:rPr lang="zh-CN" altLang="en-US" sz="1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随意编辑 </a:t>
            </a:r>
            <a:endParaRPr lang="zh-CN" altLang="en-US" sz="1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TextBox 16"/>
          <p:cNvSpPr txBox="1"/>
          <p:nvPr userDrawn="1"/>
        </p:nvSpPr>
        <p:spPr>
          <a:xfrm>
            <a:off x="4906075" y="3945739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独家研发</a:t>
            </a:r>
          </a:p>
          <a:p>
            <a:r>
              <a:rPr lang="zh-CN" altLang="en-US" sz="1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错题组卷系统</a:t>
            </a:r>
            <a:endParaRPr lang="zh-CN" altLang="en-US" sz="1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TextBox 17"/>
          <p:cNvSpPr txBox="1"/>
          <p:nvPr userDrawn="1"/>
        </p:nvSpPr>
        <p:spPr>
          <a:xfrm>
            <a:off x="6892903" y="3945739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志鸿优化</a:t>
            </a:r>
          </a:p>
          <a:p>
            <a:r>
              <a:rPr lang="zh-CN" altLang="en-US" sz="1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永远更新</a:t>
            </a:r>
            <a:endParaRPr lang="zh-CN" altLang="en-US" sz="1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矩形 18"/>
          <p:cNvSpPr/>
          <p:nvPr userDrawn="1"/>
        </p:nvSpPr>
        <p:spPr>
          <a:xfrm>
            <a:off x="0" y="-27384"/>
            <a:ext cx="9143999" cy="72000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 userDrawn="1"/>
        </p:nvSpPr>
        <p:spPr>
          <a:xfrm>
            <a:off x="0" y="6731788"/>
            <a:ext cx="9144000" cy="126212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TextBox 20"/>
          <p:cNvSpPr txBox="1"/>
          <p:nvPr userDrawn="1"/>
        </p:nvSpPr>
        <p:spPr>
          <a:xfrm>
            <a:off x="1658382" y="1823052"/>
            <a:ext cx="58272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mtClean="0">
                <a:latin typeface="黑体" pitchFamily="2" charset="-122"/>
                <a:ea typeface="黑体" pitchFamily="2" charset="-122"/>
              </a:rPr>
              <a:t>高中总复习用书课件光盘</a:t>
            </a:r>
            <a:endParaRPr lang="zh-CN" altLang="en-US" sz="4000">
              <a:latin typeface="黑体" pitchFamily="2" charset="-122"/>
              <a:ea typeface="黑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35688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dur="5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dur="500" fill="hold" grpId="2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dur="500" fill="hold" grpId="3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dur="500" fill="hold" grpId="4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dur="500" fill="hold" grpId="5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dur="500" fill="hold" grpId="6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5" grpId="3"/>
      <p:bldP spid="16" grpId="4"/>
      <p:bldP spid="17" grpId="5"/>
      <p:bldP spid="18" grpId="6"/>
      <p:bldP spid="21" grpId="7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4239207894"/>
      </p:ext>
    </p:extLst>
  </p:cSld>
  <p:clrMapOvr>
    <a:masterClrMapping/>
  </p:clrMapOvr>
  <p:transition/>
  <p:timing/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277117787"/>
      </p:ext>
    </p:extLst>
  </p:cSld>
  <p:clrMapOvr>
    <a:masterClrMapping/>
  </p:clrMapOvr>
  <p:transition/>
  <p:timing/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390315430"/>
      </p:ext>
    </p:extLst>
  </p:cSld>
  <p:clrMapOvr>
    <a:masterClrMapping/>
  </p:clrMapOvr>
  <p:transition/>
  <p:timing/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300473777"/>
      </p:ext>
    </p:extLst>
  </p:cSld>
  <p:clrMapOvr>
    <a:masterClrMapping/>
  </p:clrMapOvr>
  <p:transition/>
  <p:timing/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878533375"/>
      </p:ext>
    </p:extLst>
  </p:cSld>
  <p:clrMapOvr>
    <a:masterClrMapping/>
  </p:clrMapOvr>
  <p:transition/>
  <p:timing/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974530350"/>
      </p:ext>
    </p:extLst>
  </p:cSld>
  <p:clrMapOvr>
    <a:masterClrMapping/>
  </p:clrMapOvr>
  <p:transition/>
  <p:timing/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968764539"/>
      </p:ext>
    </p:extLst>
  </p:cSld>
  <p:clrMapOvr>
    <a:masterClrMapping/>
  </p:clrMapOvr>
  <p:transition/>
  <p:timing/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371344259"/>
      </p:ext>
    </p:extLst>
  </p:cSld>
  <p:clrMapOvr>
    <a:masterClrMapping/>
  </p:clrMapOvr>
  <p:transition/>
  <p:timing/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764674820"/>
      </p:ext>
    </p:extLst>
  </p:cSld>
  <p:clrMapOvr>
    <a:masterClrMapping/>
  </p:clrMapOvr>
  <p:transition/>
  <p:timing/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492462987"/>
      </p:ext>
    </p:extLst>
  </p:cSld>
  <p:clrMapOvr>
    <a:masterClrMapping/>
  </p:clrMapOvr>
  <p:transition/>
  <p:timing/>
  <p:hf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2636912"/>
            <a:ext cx="2051720" cy="1440160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2160240" y="2636912"/>
            <a:ext cx="6983760" cy="1440160"/>
          </a:xfrm>
          <a:prstGeom prst="rect">
            <a:avLst/>
          </a:prstGeom>
          <a:solidFill>
            <a:srgbClr val="E75E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标题 1"/>
          <p:cNvSpPr>
            <a:spLocks noGrp="1"/>
          </p:cNvSpPr>
          <p:nvPr>
            <p:ph type="ctrTitle"/>
          </p:nvPr>
        </p:nvSpPr>
        <p:spPr>
          <a:xfrm>
            <a:off x="3281752" y="2910011"/>
            <a:ext cx="5898760" cy="893961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3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130062492"/>
      </p:ext>
    </p:extLst>
  </p:cSld>
  <p:clrMapOvr>
    <a:masterClrMapping/>
  </p:clrMapOvr>
  <p:transition spd="slow">
    <p:push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736924252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命题调研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同侧圆角矩形 6"/>
          <p:cNvSpPr/>
          <p:nvPr userDrawn="1"/>
        </p:nvSpPr>
        <p:spPr>
          <a:xfrm>
            <a:off x="4350032" y="538157"/>
            <a:ext cx="1086064" cy="370871"/>
          </a:xfrm>
          <a:prstGeom prst="round2SameRect">
            <a:avLst/>
          </a:prstGeom>
          <a:gradFill flip="none" rotWithShape="1">
            <a:gsLst>
              <a:gs pos="0">
                <a:srgbClr val="FFD85D"/>
              </a:gs>
              <a:gs pos="100000">
                <a:srgbClr val="FFEDAB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实验</a:t>
            </a:r>
            <a:r>
              <a:rPr lang="en-US" altLang="zh-CN" sz="1100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(11)</a:t>
            </a:r>
            <a:endParaRPr lang="zh-CN" altLang="en-US" sz="110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8" name="直接连接符 7"/>
          <p:cNvCxnSpPr/>
          <p:nvPr userDrawn="1"/>
        </p:nvCxnSpPr>
        <p:spPr>
          <a:xfrm>
            <a:off x="4504250" y="864432"/>
            <a:ext cx="784167" cy="0"/>
          </a:xfrm>
          <a:prstGeom prst="line">
            <a:avLst/>
          </a:prstGeom>
          <a:ln w="19050">
            <a:solidFill>
              <a:srgbClr val="FF85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906614398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命题调研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同侧圆角矩形 6"/>
          <p:cNvSpPr/>
          <p:nvPr userDrawn="1"/>
        </p:nvSpPr>
        <p:spPr>
          <a:xfrm>
            <a:off x="5511042" y="538157"/>
            <a:ext cx="1077182" cy="370871"/>
          </a:xfrm>
          <a:prstGeom prst="round2SameRect">
            <a:avLst/>
          </a:prstGeom>
          <a:gradFill flip="none" rotWithShape="1">
            <a:gsLst>
              <a:gs pos="0">
                <a:srgbClr val="FFD85D"/>
              </a:gs>
              <a:gs pos="100000">
                <a:srgbClr val="FFEDAB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实验</a:t>
            </a:r>
            <a:r>
              <a:rPr lang="en-US" altLang="zh-CN" sz="1100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(12)</a:t>
            </a:r>
            <a:endParaRPr lang="zh-CN" altLang="en-US" sz="1100" smtClean="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8" name="直接连接符 7"/>
          <p:cNvCxnSpPr/>
          <p:nvPr userDrawn="1"/>
        </p:nvCxnSpPr>
        <p:spPr>
          <a:xfrm>
            <a:off x="5670502" y="874706"/>
            <a:ext cx="750701" cy="0"/>
          </a:xfrm>
          <a:prstGeom prst="line">
            <a:avLst/>
          </a:prstGeom>
          <a:ln w="19050">
            <a:solidFill>
              <a:srgbClr val="FF85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391484586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页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2636912"/>
            <a:ext cx="2051720" cy="1440160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2137115" y="1351654"/>
            <a:ext cx="7020272" cy="2016224"/>
          </a:xfrm>
          <a:prstGeom prst="rect">
            <a:avLst/>
          </a:prstGeom>
          <a:solidFill>
            <a:srgbClr val="E75E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/>
        </p:nvSpPr>
        <p:spPr>
          <a:xfrm>
            <a:off x="2137115" y="3440763"/>
            <a:ext cx="7020272" cy="2016224"/>
          </a:xfrm>
          <a:prstGeom prst="rect">
            <a:avLst/>
          </a:prstGeom>
          <a:solidFill>
            <a:srgbClr val="DEB2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extBox 16"/>
          <p:cNvSpPr txBox="1"/>
          <p:nvPr userDrawn="1"/>
        </p:nvSpPr>
        <p:spPr>
          <a:xfrm>
            <a:off x="226603" y="2750722"/>
            <a:ext cx="15985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目 录</a:t>
            </a:r>
            <a:endParaRPr lang="zh-CN" altLang="en-US" sz="48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TextBox 17"/>
          <p:cNvSpPr txBox="1"/>
          <p:nvPr userDrawn="1"/>
        </p:nvSpPr>
        <p:spPr>
          <a:xfrm>
            <a:off x="256739" y="3471391"/>
            <a:ext cx="15382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chemeClr val="bg1"/>
                </a:solidFill>
              </a:rPr>
              <a:t>CONTENTS</a:t>
            </a:r>
            <a:endParaRPr lang="zh-CN" altLang="en-US" sz="2400">
              <a:solidFill>
                <a:schemeClr val="bg1"/>
              </a:solidFill>
            </a:endParaRPr>
          </a:p>
        </p:txBody>
      </p:sp>
      <p:cxnSp>
        <p:nvCxnSpPr>
          <p:cNvPr id="26" name="直接连接符 25"/>
          <p:cNvCxnSpPr/>
          <p:nvPr userDrawn="1"/>
        </p:nvCxnSpPr>
        <p:spPr>
          <a:xfrm flipH="1">
            <a:off x="6156176" y="1495670"/>
            <a:ext cx="0" cy="1728192"/>
          </a:xfrm>
          <a:prstGeom prst="line">
            <a:avLst/>
          </a:prstGeom>
          <a:ln w="19050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156176" y="3584779"/>
            <a:ext cx="0" cy="1728192"/>
          </a:xfrm>
          <a:prstGeom prst="line">
            <a:avLst/>
          </a:prstGeom>
          <a:ln w="19050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89991825"/>
      </p:ext>
    </p:extLst>
  </p:cSld>
  <p:clrMapOvr>
    <a:masterClrMapping/>
  </p:clrMapOvr>
  <p:transition spd="slow">
    <p:push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目录版式二（目录内容多时用）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2636912"/>
            <a:ext cx="2051720" cy="1440160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2137115" y="1351653"/>
            <a:ext cx="7020272" cy="4105333"/>
          </a:xfrm>
          <a:prstGeom prst="rect">
            <a:avLst/>
          </a:prstGeom>
          <a:solidFill>
            <a:srgbClr val="E75E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extBox 16"/>
          <p:cNvSpPr txBox="1"/>
          <p:nvPr userDrawn="1"/>
        </p:nvSpPr>
        <p:spPr>
          <a:xfrm>
            <a:off x="226603" y="2750722"/>
            <a:ext cx="15985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目 录</a:t>
            </a:r>
            <a:endParaRPr lang="zh-CN" altLang="en-US" sz="48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TextBox 17"/>
          <p:cNvSpPr txBox="1"/>
          <p:nvPr userDrawn="1"/>
        </p:nvSpPr>
        <p:spPr>
          <a:xfrm>
            <a:off x="256739" y="3471391"/>
            <a:ext cx="15382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chemeClr val="bg1"/>
                </a:solidFill>
              </a:rPr>
              <a:t>CONTENTS</a:t>
            </a:r>
            <a:endParaRPr lang="zh-CN" altLang="en-US" sz="2400">
              <a:solidFill>
                <a:schemeClr val="bg1"/>
              </a:solidFill>
            </a:endParaRPr>
          </a:p>
        </p:txBody>
      </p:sp>
      <p:cxnSp>
        <p:nvCxnSpPr>
          <p:cNvPr id="12" name="直接连接符 11"/>
          <p:cNvCxnSpPr/>
          <p:nvPr userDrawn="1"/>
        </p:nvCxnSpPr>
        <p:spPr>
          <a:xfrm flipH="1">
            <a:off x="6012160" y="1604319"/>
            <a:ext cx="0" cy="3600000"/>
          </a:xfrm>
          <a:prstGeom prst="line">
            <a:avLst/>
          </a:prstGeom>
          <a:ln w="19050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 1"/>
          <p:cNvSpPr>
            <a:spLocks noGrp="1"/>
          </p:cNvSpPr>
          <p:nvPr>
            <p:ph type="title"/>
          </p:nvPr>
        </p:nvSpPr>
        <p:spPr>
          <a:xfrm>
            <a:off x="3158344" y="2844170"/>
            <a:ext cx="2709800" cy="1098122"/>
          </a:xfrm>
          <a:prstGeom prst="rect">
            <a:avLst/>
          </a:prstGeo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idx="1"/>
          </p:nvPr>
        </p:nvSpPr>
        <p:spPr>
          <a:xfrm>
            <a:off x="6156176" y="1604319"/>
            <a:ext cx="2880320" cy="359999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16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>
              <a:lnSpc>
                <a:spcPct val="150000"/>
              </a:lnSpc>
              <a:buFontTx/>
              <a:buNone/>
              <a:defRPr sz="1600">
                <a:solidFill>
                  <a:schemeClr val="bg1"/>
                </a:solidFill>
                <a:latin typeface="+mj-ea"/>
                <a:ea typeface="+mj-ea"/>
              </a:defRPr>
            </a:lvl2pPr>
            <a:lvl3pPr marL="914400" indent="0">
              <a:lnSpc>
                <a:spcPct val="150000"/>
              </a:lnSpc>
              <a:buFontTx/>
              <a:buNone/>
              <a:defRPr sz="1600">
                <a:solidFill>
                  <a:schemeClr val="bg1"/>
                </a:solidFill>
                <a:latin typeface="+mj-ea"/>
                <a:ea typeface="+mj-ea"/>
              </a:defRPr>
            </a:lvl3pPr>
            <a:lvl4pPr marL="1371600" indent="0">
              <a:lnSpc>
                <a:spcPct val="150000"/>
              </a:lnSpc>
              <a:buFontTx/>
              <a:buNone/>
              <a:defRPr sz="1600">
                <a:solidFill>
                  <a:schemeClr val="bg1"/>
                </a:solidFill>
                <a:latin typeface="+mj-ea"/>
                <a:ea typeface="+mj-ea"/>
              </a:defRPr>
            </a:lvl4pPr>
            <a:lvl5pPr marL="1828800" indent="0">
              <a:lnSpc>
                <a:spcPct val="150000"/>
              </a:lnSpc>
              <a:buFontTx/>
              <a:buNone/>
              <a:defRPr sz="1600">
                <a:solidFill>
                  <a:schemeClr val="bg1"/>
                </a:solidFill>
                <a:latin typeface="+mj-ea"/>
                <a:ea typeface="+mj-ea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493944314"/>
      </p:ext>
    </p:extLst>
  </p:cSld>
  <p:clrMapOvr>
    <a:masterClrMapping/>
  </p:clrMapOvr>
  <p:transition spd="slow">
    <p:push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2636912"/>
            <a:ext cx="2051720" cy="1440160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2160240" y="1340768"/>
            <a:ext cx="6983760" cy="1080120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6422770" y="1901003"/>
            <a:ext cx="2880000" cy="0"/>
          </a:xfrm>
          <a:prstGeom prst="line">
            <a:avLst/>
          </a:prstGeom>
          <a:ln w="28575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矩形 49"/>
          <p:cNvSpPr/>
          <p:nvPr userDrawn="1"/>
        </p:nvSpPr>
        <p:spPr>
          <a:xfrm>
            <a:off x="2160240" y="2476840"/>
            <a:ext cx="6983760" cy="1080120"/>
          </a:xfrm>
          <a:prstGeom prst="rect">
            <a:avLst/>
          </a:prstGeom>
          <a:solidFill>
            <a:srgbClr val="E75E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2" name="直接连接符 51"/>
          <p:cNvCxnSpPr/>
          <p:nvPr userDrawn="1"/>
        </p:nvCxnSpPr>
        <p:spPr>
          <a:xfrm>
            <a:off x="6422770" y="3037075"/>
            <a:ext cx="2880000" cy="0"/>
          </a:xfrm>
          <a:prstGeom prst="line">
            <a:avLst/>
          </a:prstGeom>
          <a:ln w="28575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矩形 56"/>
          <p:cNvSpPr/>
          <p:nvPr userDrawn="1"/>
        </p:nvSpPr>
        <p:spPr>
          <a:xfrm>
            <a:off x="2160240" y="3631386"/>
            <a:ext cx="6983760" cy="1080120"/>
          </a:xfrm>
          <a:prstGeom prst="rect">
            <a:avLst/>
          </a:prstGeom>
          <a:solidFill>
            <a:srgbClr val="DEB2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9" name="直接连接符 58"/>
          <p:cNvCxnSpPr/>
          <p:nvPr userDrawn="1"/>
        </p:nvCxnSpPr>
        <p:spPr>
          <a:xfrm>
            <a:off x="6422770" y="4191621"/>
            <a:ext cx="2880000" cy="0"/>
          </a:xfrm>
          <a:prstGeom prst="line">
            <a:avLst/>
          </a:prstGeom>
          <a:ln w="28575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矩形 63"/>
          <p:cNvSpPr/>
          <p:nvPr userDrawn="1"/>
        </p:nvSpPr>
        <p:spPr>
          <a:xfrm>
            <a:off x="2160240" y="4785932"/>
            <a:ext cx="6983760" cy="1080120"/>
          </a:xfrm>
          <a:prstGeom prst="rect">
            <a:avLst/>
          </a:prstGeom>
          <a:solidFill>
            <a:srgbClr val="5FBA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6" name="直接连接符 65"/>
          <p:cNvCxnSpPr/>
          <p:nvPr userDrawn="1"/>
        </p:nvCxnSpPr>
        <p:spPr>
          <a:xfrm>
            <a:off x="6422770" y="5346167"/>
            <a:ext cx="2880000" cy="0"/>
          </a:xfrm>
          <a:prstGeom prst="line">
            <a:avLst/>
          </a:prstGeom>
          <a:ln w="28575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椭圆 73"/>
          <p:cNvSpPr/>
          <p:nvPr userDrawn="1"/>
        </p:nvSpPr>
        <p:spPr>
          <a:xfrm flipH="1">
            <a:off x="3004067" y="1645053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CD242B"/>
                </a:solidFill>
                <a:latin typeface="微软雅黑" pitchFamily="34" charset="-122"/>
                <a:ea typeface="微软雅黑" pitchFamily="34" charset="-122"/>
              </a:rPr>
              <a:t>命</a:t>
            </a:r>
          </a:p>
        </p:txBody>
      </p:sp>
      <p:sp>
        <p:nvSpPr>
          <p:cNvPr id="75" name="椭圆 74"/>
          <p:cNvSpPr/>
          <p:nvPr userDrawn="1"/>
        </p:nvSpPr>
        <p:spPr>
          <a:xfrm flipH="1">
            <a:off x="3491956" y="1645053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CD242B"/>
                </a:solidFill>
                <a:latin typeface="微软雅黑" pitchFamily="34" charset="-122"/>
                <a:ea typeface="微软雅黑" pitchFamily="34" charset="-122"/>
              </a:rPr>
              <a:t>题</a:t>
            </a:r>
          </a:p>
        </p:txBody>
      </p:sp>
      <p:sp>
        <p:nvSpPr>
          <p:cNvPr id="76" name="椭圆 75"/>
          <p:cNvSpPr/>
          <p:nvPr userDrawn="1"/>
        </p:nvSpPr>
        <p:spPr>
          <a:xfrm flipH="1">
            <a:off x="3979845" y="1645053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CD242B"/>
                </a:solidFill>
                <a:latin typeface="微软雅黑" pitchFamily="34" charset="-122"/>
                <a:ea typeface="微软雅黑" pitchFamily="34" charset="-122"/>
              </a:rPr>
              <a:t>调</a:t>
            </a:r>
          </a:p>
        </p:txBody>
      </p:sp>
      <p:sp>
        <p:nvSpPr>
          <p:cNvPr id="77" name="椭圆 76"/>
          <p:cNvSpPr/>
          <p:nvPr userDrawn="1"/>
        </p:nvSpPr>
        <p:spPr>
          <a:xfrm flipH="1">
            <a:off x="4467734" y="1645053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CD242B"/>
                </a:solidFill>
                <a:latin typeface="微软雅黑" pitchFamily="34" charset="-122"/>
                <a:ea typeface="微软雅黑" pitchFamily="34" charset="-122"/>
              </a:rPr>
              <a:t>研</a:t>
            </a:r>
            <a:endParaRPr lang="zh-CN" altLang="en-US" sz="2400">
              <a:solidFill>
                <a:srgbClr val="CD242B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8" name="TextBox 77"/>
          <p:cNvSpPr txBox="1"/>
          <p:nvPr userDrawn="1"/>
        </p:nvSpPr>
        <p:spPr>
          <a:xfrm>
            <a:off x="4902559" y="1600855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i="0" smtClean="0">
                <a:solidFill>
                  <a:schemeClr val="bg1"/>
                </a:solidFill>
                <a:latin typeface="+mj-ea"/>
                <a:ea typeface="+mj-ea"/>
              </a:rPr>
              <a:t>明析考向</a:t>
            </a:r>
            <a:endParaRPr lang="zh-CN" altLang="en-US" sz="2800" i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79" name="椭圆 78"/>
          <p:cNvSpPr/>
          <p:nvPr userDrawn="1"/>
        </p:nvSpPr>
        <p:spPr>
          <a:xfrm flipH="1">
            <a:off x="3004067" y="2782478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E75E22"/>
                </a:solidFill>
                <a:latin typeface="微软雅黑" pitchFamily="34" charset="-122"/>
                <a:ea typeface="微软雅黑" pitchFamily="34" charset="-122"/>
              </a:rPr>
              <a:t>热</a:t>
            </a:r>
          </a:p>
        </p:txBody>
      </p:sp>
      <p:sp>
        <p:nvSpPr>
          <p:cNvPr id="80" name="椭圆 79"/>
          <p:cNvSpPr/>
          <p:nvPr userDrawn="1"/>
        </p:nvSpPr>
        <p:spPr>
          <a:xfrm flipH="1">
            <a:off x="3491956" y="2782478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E75E22"/>
                </a:solidFill>
                <a:latin typeface="微软雅黑" pitchFamily="34" charset="-122"/>
                <a:ea typeface="微软雅黑" pitchFamily="34" charset="-122"/>
              </a:rPr>
              <a:t>点</a:t>
            </a:r>
          </a:p>
        </p:txBody>
      </p:sp>
      <p:sp>
        <p:nvSpPr>
          <p:cNvPr id="81" name="椭圆 80"/>
          <p:cNvSpPr/>
          <p:nvPr userDrawn="1"/>
        </p:nvSpPr>
        <p:spPr>
          <a:xfrm flipH="1">
            <a:off x="3979845" y="2782478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E75E22"/>
                </a:solidFill>
                <a:latin typeface="微软雅黑" pitchFamily="34" charset="-122"/>
                <a:ea typeface="微软雅黑" pitchFamily="34" charset="-122"/>
              </a:rPr>
              <a:t>聚</a:t>
            </a:r>
            <a:endParaRPr lang="zh-CN" altLang="en-US" sz="2400">
              <a:solidFill>
                <a:srgbClr val="E75E22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2" name="椭圆 81"/>
          <p:cNvSpPr/>
          <p:nvPr userDrawn="1"/>
        </p:nvSpPr>
        <p:spPr>
          <a:xfrm flipH="1">
            <a:off x="4467734" y="2782478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E75E22"/>
                </a:solidFill>
                <a:latin typeface="微软雅黑" pitchFamily="34" charset="-122"/>
                <a:ea typeface="微软雅黑" pitchFamily="34" charset="-122"/>
              </a:rPr>
              <a:t>焦</a:t>
            </a:r>
            <a:endParaRPr lang="zh-CN" altLang="en-US" sz="2400">
              <a:solidFill>
                <a:srgbClr val="E75E22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3" name="TextBox 82"/>
          <p:cNvSpPr txBox="1"/>
          <p:nvPr userDrawn="1"/>
        </p:nvSpPr>
        <p:spPr>
          <a:xfrm>
            <a:off x="4902559" y="2738280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bg1"/>
                </a:solidFill>
                <a:latin typeface="+mj-ea"/>
                <a:ea typeface="+mj-ea"/>
              </a:rPr>
              <a:t>归纳</a:t>
            </a:r>
            <a:r>
              <a:rPr lang="zh-CN" altLang="en-US" sz="2800">
                <a:solidFill>
                  <a:schemeClr val="bg1"/>
                </a:solidFill>
                <a:latin typeface="+mj-ea"/>
                <a:ea typeface="+mj-ea"/>
              </a:rPr>
              <a:t>拓展</a:t>
            </a:r>
            <a:endParaRPr lang="zh-CN" altLang="en-US" sz="2800" i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84" name="椭圆 83"/>
          <p:cNvSpPr/>
          <p:nvPr userDrawn="1"/>
        </p:nvSpPr>
        <p:spPr>
          <a:xfrm flipH="1">
            <a:off x="3004067" y="3942205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DEB203"/>
                </a:solidFill>
                <a:latin typeface="微软雅黑" pitchFamily="34" charset="-122"/>
                <a:ea typeface="微软雅黑" pitchFamily="34" charset="-122"/>
              </a:rPr>
              <a:t>典</a:t>
            </a:r>
          </a:p>
        </p:txBody>
      </p:sp>
      <p:sp>
        <p:nvSpPr>
          <p:cNvPr id="85" name="椭圆 84"/>
          <p:cNvSpPr/>
          <p:nvPr userDrawn="1"/>
        </p:nvSpPr>
        <p:spPr>
          <a:xfrm flipH="1">
            <a:off x="3491956" y="3942205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DEB203"/>
                </a:solidFill>
                <a:latin typeface="微软雅黑" pitchFamily="34" charset="-122"/>
                <a:ea typeface="微软雅黑" pitchFamily="34" charset="-122"/>
              </a:rPr>
              <a:t>题</a:t>
            </a:r>
          </a:p>
        </p:txBody>
      </p:sp>
      <p:sp>
        <p:nvSpPr>
          <p:cNvPr id="86" name="椭圆 85"/>
          <p:cNvSpPr/>
          <p:nvPr userDrawn="1"/>
        </p:nvSpPr>
        <p:spPr>
          <a:xfrm flipH="1">
            <a:off x="3979845" y="3942205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DEB203"/>
                </a:solidFill>
                <a:latin typeface="微软雅黑" pitchFamily="34" charset="-122"/>
                <a:ea typeface="微软雅黑" pitchFamily="34" charset="-122"/>
              </a:rPr>
              <a:t>试</a:t>
            </a:r>
          </a:p>
        </p:txBody>
      </p:sp>
      <p:sp>
        <p:nvSpPr>
          <p:cNvPr id="87" name="椭圆 86"/>
          <p:cNvSpPr/>
          <p:nvPr userDrawn="1"/>
        </p:nvSpPr>
        <p:spPr>
          <a:xfrm flipH="1">
            <a:off x="4467734" y="3942205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DEB203"/>
                </a:solidFill>
                <a:latin typeface="微软雅黑" pitchFamily="34" charset="-122"/>
                <a:ea typeface="微软雅黑" pitchFamily="34" charset="-122"/>
              </a:rPr>
              <a:t>做</a:t>
            </a:r>
          </a:p>
        </p:txBody>
      </p:sp>
      <p:sp>
        <p:nvSpPr>
          <p:cNvPr id="88" name="TextBox 87"/>
          <p:cNvSpPr txBox="1"/>
          <p:nvPr userDrawn="1"/>
        </p:nvSpPr>
        <p:spPr>
          <a:xfrm>
            <a:off x="4902559" y="3898007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bg1"/>
                </a:solidFill>
                <a:latin typeface="+mj-ea"/>
                <a:ea typeface="+mj-ea"/>
              </a:rPr>
              <a:t>评</a:t>
            </a:r>
            <a:r>
              <a:rPr lang="zh-CN" altLang="en-US" sz="2800" i="0" smtClean="0">
                <a:solidFill>
                  <a:schemeClr val="bg1"/>
                </a:solidFill>
                <a:latin typeface="+mj-ea"/>
                <a:ea typeface="+mj-ea"/>
              </a:rPr>
              <a:t>析指正</a:t>
            </a:r>
            <a:endParaRPr lang="zh-CN" altLang="en-US" sz="2800" i="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89" name="椭圆 88"/>
          <p:cNvSpPr/>
          <p:nvPr userDrawn="1"/>
        </p:nvSpPr>
        <p:spPr>
          <a:xfrm flipH="1">
            <a:off x="3004067" y="5090827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5FBA0F"/>
                </a:solidFill>
                <a:latin typeface="微软雅黑" pitchFamily="34" charset="-122"/>
                <a:ea typeface="微软雅黑" pitchFamily="34" charset="-122"/>
              </a:rPr>
              <a:t>创</a:t>
            </a:r>
          </a:p>
        </p:txBody>
      </p:sp>
      <p:sp>
        <p:nvSpPr>
          <p:cNvPr id="90" name="椭圆 89"/>
          <p:cNvSpPr/>
          <p:nvPr userDrawn="1"/>
        </p:nvSpPr>
        <p:spPr>
          <a:xfrm flipH="1">
            <a:off x="3491956" y="5090827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5FBA0F"/>
                </a:solidFill>
                <a:latin typeface="微软雅黑" pitchFamily="34" charset="-122"/>
                <a:ea typeface="微软雅黑" pitchFamily="34" charset="-122"/>
              </a:rPr>
              <a:t>新</a:t>
            </a:r>
          </a:p>
        </p:txBody>
      </p:sp>
      <p:sp>
        <p:nvSpPr>
          <p:cNvPr id="91" name="椭圆 90"/>
          <p:cNvSpPr/>
          <p:nvPr userDrawn="1"/>
        </p:nvSpPr>
        <p:spPr>
          <a:xfrm flipH="1">
            <a:off x="3979845" y="5090827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5FBA0F"/>
                </a:solidFill>
                <a:latin typeface="微软雅黑" pitchFamily="34" charset="-122"/>
                <a:ea typeface="微软雅黑" pitchFamily="34" charset="-122"/>
              </a:rPr>
              <a:t>模</a:t>
            </a:r>
          </a:p>
        </p:txBody>
      </p:sp>
      <p:sp>
        <p:nvSpPr>
          <p:cNvPr id="92" name="椭圆 91"/>
          <p:cNvSpPr/>
          <p:nvPr userDrawn="1"/>
        </p:nvSpPr>
        <p:spPr>
          <a:xfrm flipH="1">
            <a:off x="4467734" y="5090827"/>
            <a:ext cx="434825" cy="4348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5FBA0F"/>
                </a:solidFill>
                <a:latin typeface="微软雅黑" pitchFamily="34" charset="-122"/>
                <a:ea typeface="微软雅黑" pitchFamily="34" charset="-122"/>
              </a:rPr>
              <a:t>拟</a:t>
            </a:r>
            <a:endParaRPr lang="zh-CN" altLang="en-US" sz="2400">
              <a:solidFill>
                <a:srgbClr val="5FBA0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3" name="TextBox 92"/>
          <p:cNvSpPr txBox="1"/>
          <p:nvPr userDrawn="1"/>
        </p:nvSpPr>
        <p:spPr>
          <a:xfrm>
            <a:off x="4902559" y="5046629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bg1"/>
                </a:solidFill>
                <a:latin typeface="+mj-ea"/>
                <a:ea typeface="+mj-ea"/>
              </a:rPr>
              <a:t>预测</a:t>
            </a:r>
            <a:r>
              <a:rPr lang="zh-CN" altLang="en-US" sz="2800">
                <a:solidFill>
                  <a:schemeClr val="bg1"/>
                </a:solidFill>
                <a:latin typeface="+mj-ea"/>
                <a:ea typeface="+mj-ea"/>
              </a:rPr>
              <a:t>演练</a:t>
            </a:r>
            <a:endParaRPr lang="zh-CN" altLang="en-US" sz="2800" i="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7326686"/>
      </p:ext>
    </p:extLst>
  </p:cSld>
  <p:clrMapOvr>
    <a:masterClrMapping/>
  </p:clrMapOvr>
  <p:transition spd="slow">
    <p:push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2636912"/>
            <a:ext cx="2051720" cy="1440160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2160240" y="2636912"/>
            <a:ext cx="6983760" cy="1440160"/>
          </a:xfrm>
          <a:prstGeom prst="rect">
            <a:avLst/>
          </a:prstGeom>
          <a:solidFill>
            <a:srgbClr val="E75E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标题 1"/>
          <p:cNvSpPr>
            <a:spLocks noGrp="1"/>
          </p:cNvSpPr>
          <p:nvPr>
            <p:ph type="ctrTitle"/>
          </p:nvPr>
        </p:nvSpPr>
        <p:spPr>
          <a:xfrm>
            <a:off x="3281752" y="2983026"/>
            <a:ext cx="5898760" cy="725633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>
              <a:defRPr sz="3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092295814"/>
      </p:ext>
    </p:extLst>
  </p:cSld>
  <p:clrMapOvr>
    <a:masterClrMapping/>
  </p:clrMapOvr>
  <p:transition spd="slow">
    <p:push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命题调研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同侧圆角矩形 2"/>
          <p:cNvSpPr/>
          <p:nvPr userDrawn="1"/>
        </p:nvSpPr>
        <p:spPr>
          <a:xfrm>
            <a:off x="6121367" y="538157"/>
            <a:ext cx="1125203" cy="370871"/>
          </a:xfrm>
          <a:prstGeom prst="round2SameRect">
            <a:avLst/>
          </a:prstGeom>
          <a:gradFill flip="none" rotWithShape="1">
            <a:gsLst>
              <a:gs pos="0">
                <a:srgbClr val="FFD85D"/>
              </a:gs>
              <a:gs pos="100000">
                <a:srgbClr val="FFEDAB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考点三</a:t>
            </a:r>
          </a:p>
        </p:txBody>
      </p:sp>
      <p:cxnSp>
        <p:nvCxnSpPr>
          <p:cNvPr id="4" name="直接连接符 3"/>
          <p:cNvCxnSpPr/>
          <p:nvPr userDrawn="1"/>
        </p:nvCxnSpPr>
        <p:spPr>
          <a:xfrm>
            <a:off x="6299051" y="874706"/>
            <a:ext cx="784167" cy="0"/>
          </a:xfrm>
          <a:prstGeom prst="line">
            <a:avLst/>
          </a:prstGeom>
          <a:ln w="19050">
            <a:solidFill>
              <a:srgbClr val="FF85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91484586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命题调研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391484586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4_命题调研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391484586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5_命题调研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775765436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热点聚焦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737820126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创新模拟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538993896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灯片编号占位符 3"/>
          <p:cNvSpPr txBox="1"/>
          <p:nvPr userDrawn="1"/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4205714988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灯片编号占位符 3"/>
          <p:cNvSpPr txBox="1"/>
          <p:nvPr userDrawn="1"/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635590529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灯片编号占位符 3"/>
          <p:cNvSpPr txBox="1"/>
          <p:nvPr userDrawn="1"/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 smtClean="0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07103334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" Target="../slides/slide3.xml" TargetMode="Internal" /><Relationship Id="rId3" Type="http://schemas.openxmlformats.org/officeDocument/2006/relationships/slideLayout" Target="../slideLayouts/slideLayout14.xml" /><Relationship Id="rId30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B15472B-21C2-4E72-80BB-11A23147F880}" type="datetimeFigureOut">
              <a:rPr lang="zh-CN" altLang="en-US" smtClean="0"/>
              <a:t>2018/6/29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BF17FCF-D4DA-449D-A468-DDB7E43619E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同侧圆角矩形 6">
            <a:hlinkClick r:id="rId29" action="ppaction://hlinksldjump" tooltip="点击进入"/>
          </p:cNvPr>
          <p:cNvSpPr/>
          <p:nvPr userDrawn="1"/>
        </p:nvSpPr>
        <p:spPr>
          <a:xfrm>
            <a:off x="4369873" y="601697"/>
            <a:ext cx="1066223" cy="294545"/>
          </a:xfrm>
          <a:prstGeom prst="round2SameRect">
            <a:avLst/>
          </a:prstGeom>
          <a:gradFill flip="none" rotWithShape="1">
            <a:gsLst>
              <a:gs pos="0">
                <a:srgbClr val="FF8534"/>
              </a:gs>
              <a:gs pos="100000">
                <a:srgbClr val="FFC000">
                  <a:shade val="100000"/>
                  <a:satMod val="11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实验</a:t>
            </a:r>
            <a:r>
              <a:rPr lang="en-US" altLang="zh-CN" sz="1100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(11)</a:t>
            </a:r>
            <a:endParaRPr lang="zh-CN" altLang="en-US" sz="110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17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  <p:sldLayoutId id="2147483686" r:id="rId18"/>
    <p:sldLayoutId id="2147483687" r:id="rId19"/>
    <p:sldLayoutId id="2147483688" r:id="rId20"/>
    <p:sldLayoutId id="2147483689" r:id="rId21"/>
    <p:sldLayoutId id="2147483690" r:id="rId22"/>
    <p:sldLayoutId id="2147483691" r:id="rId23"/>
    <p:sldLayoutId id="2147483692" r:id="rId24"/>
    <p:sldLayoutId id="2147483693" r:id="rId25"/>
    <p:sldLayoutId id="2147483694" r:id="rId26"/>
    <p:sldLayoutId id="2147483695" r:id="rId27"/>
    <p:sldLayoutId id="2147483696" r:id="rId28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package" Target="../embeddings/Microsoft_Office_Word___1.docx" TargetMode="Internal" /><Relationship Id="rId3" Type="http://schemas.openxmlformats.org/officeDocument/2006/relationships/image" Target="../media/image2.emf" /><Relationship Id="rId4" Type="http://schemas.openxmlformats.org/officeDocument/2006/relationships/image" Target="../media/image1.jpeg" /><Relationship Id="rId5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.xml" /><Relationship Id="rId3" Type="http://schemas.openxmlformats.org/officeDocument/2006/relationships/slide" Target="slide3.xml" TargetMode="Internal" /><Relationship Id="rId4" Type="http://schemas.openxmlformats.org/officeDocument/2006/relationships/image" Target="../media/image3.jpeg" /><Relationship Id="rId5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2.xml" /><Relationship Id="rId3" Type="http://schemas.openxmlformats.org/officeDocument/2006/relationships/slide" Target="slide3.xml" TargetMode="Internal" /><Relationship Id="rId4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3.xml" /><Relationship Id="rId3" Type="http://schemas.openxmlformats.org/officeDocument/2006/relationships/slide" Target="slide3.xml" TargetMode="Internal" /><Relationship Id="rId4" Type="http://schemas.openxmlformats.org/officeDocument/2006/relationships/image" Target="../media/image4.jpeg" /><Relationship Id="rId5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Relationship Id="rId3" Type="http://schemas.openxmlformats.org/officeDocument/2006/relationships/slide" Target="slide3.xml" TargetMode="Internal" /><Relationship Id="rId4" Type="http://schemas.openxmlformats.org/officeDocument/2006/relationships/image" Target="../media/image5.jpeg" /><Relationship Id="rId5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5.xml" /><Relationship Id="rId3" Type="http://schemas.openxmlformats.org/officeDocument/2006/relationships/slide" Target="slide3.xml" TargetMode="Internal" /><Relationship Id="rId4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6.xml" /><Relationship Id="rId3" Type="http://schemas.openxmlformats.org/officeDocument/2006/relationships/slide" Target="slide3.xml" TargetMode="Internal" /><Relationship Id="rId4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7.xml" /><Relationship Id="rId3" Type="http://schemas.openxmlformats.org/officeDocument/2006/relationships/slide" Target="slide3.xml" TargetMode="Internal" /><Relationship Id="rId4" Type="http://schemas.openxmlformats.org/officeDocument/2006/relationships/package" Target="../embeddings/Microsoft_Office_Word___2.docx" TargetMode="Internal" /><Relationship Id="rId5" Type="http://schemas.openxmlformats.org/officeDocument/2006/relationships/image" Target="../media/image6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8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package" Target="../embeddings/Microsoft_Office_Word___3.docx" TargetMode="Internal" /><Relationship Id="rId6" Type="http://schemas.openxmlformats.org/officeDocument/2006/relationships/image" Target="../media/image7.emf" /><Relationship Id="rId7" Type="http://schemas.openxmlformats.org/officeDocument/2006/relationships/image" Target="../media/image1.jpeg" /><Relationship Id="rId8" Type="http://schemas.openxmlformats.org/officeDocument/2006/relationships/vmlDrawing" Target="../drawings/vmlDrawing3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9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package" Target="../embeddings/Microsoft_Office_Word___4.docx" TargetMode="Internal" /><Relationship Id="rId6" Type="http://schemas.openxmlformats.org/officeDocument/2006/relationships/image" Target="../media/image8.emf" /><Relationship Id="rId7" Type="http://schemas.openxmlformats.org/officeDocument/2006/relationships/image" Target="../media/image1.jpeg" /><Relationship Id="rId8" Type="http://schemas.openxmlformats.org/officeDocument/2006/relationships/vmlDrawing" Target="../drawings/vmlDrawing4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0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1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image" Target="../media/image9.jpeg" /><Relationship Id="rId6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2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3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image" Target="../media/image10.jpeg" /><Relationship Id="rId6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4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package" Target="../embeddings/Microsoft_Office_Word___5.docx" TargetMode="Internal" /><Relationship Id="rId6" Type="http://schemas.openxmlformats.org/officeDocument/2006/relationships/image" Target="../media/image11.emf" /><Relationship Id="rId7" Type="http://schemas.openxmlformats.org/officeDocument/2006/relationships/image" Target="../media/image1.jpeg" /><Relationship Id="rId8" Type="http://schemas.openxmlformats.org/officeDocument/2006/relationships/vmlDrawing" Target="../drawings/vmlDrawing5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5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image" Target="../media/image12.jpeg" /><Relationship Id="rId6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6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slide" Target="slide18.xml" TargetMode="Internal" /><Relationship Id="rId6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7.xml" /><Relationship Id="rId3" Type="http://schemas.openxmlformats.org/officeDocument/2006/relationships/slide" Target="slide3.xml" TargetMode="Internal" /><Relationship Id="rId4" Type="http://schemas.openxmlformats.org/officeDocument/2006/relationships/slide" Target="slide10.xml" TargetMode="Internal" /><Relationship Id="rId5" Type="http://schemas.openxmlformats.org/officeDocument/2006/relationships/slide" Target="slide18.xml" TargetMode="Internal" /><Relationship Id="rId6" Type="http://schemas.openxmlformats.org/officeDocument/2006/relationships/package" Target="../embeddings/Microsoft_Office_Word___6.docx" TargetMode="Internal" /><Relationship Id="rId7" Type="http://schemas.openxmlformats.org/officeDocument/2006/relationships/image" Target="../media/image13.emf" /><Relationship Id="rId8" Type="http://schemas.openxmlformats.org/officeDocument/2006/relationships/image" Target="../media/image1.jpeg" /><Relationship Id="rId9" Type="http://schemas.openxmlformats.org/officeDocument/2006/relationships/vmlDrawing" Target="../drawings/vmlDrawing6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5100613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</p:nvPr>
        </p:nvSpPr>
        <p:spPr>
          <a:xfrm>
            <a:off x="2195736" y="3064501"/>
            <a:ext cx="6948264" cy="669254"/>
          </a:xfrm>
        </p:spPr>
        <p:txBody>
          <a:bodyPr/>
          <a:lstStyle/>
          <a:p>
            <a:r>
              <a:rPr lang="zh-CN" altLang="zh-CN" sz="3200"/>
              <a:t>第</a:t>
            </a:r>
            <a:r>
              <a:rPr lang="en-US" altLang="zh-CN" sz="3200"/>
              <a:t>24</a:t>
            </a:r>
            <a:r>
              <a:rPr lang="zh-CN" altLang="zh-CN" sz="3200"/>
              <a:t>讲　电学实验</a:t>
            </a:r>
            <a:r>
              <a:rPr lang="en-US" altLang="zh-CN" sz="3200"/>
              <a:t>(2)</a:t>
            </a:r>
            <a:endParaRPr lang="zh-CN" altLang="zh-CN" sz="3200"/>
          </a:p>
        </p:txBody>
      </p:sp>
    </p:spTree>
    <p:extLst>
      <p:ext uri="{BB962C8B-B14F-4D97-AF65-F5344CB8AC3E}">
        <p14:creationId xmlns:p14="http://schemas.microsoft.com/office/powerpoint/2010/main" xmlns="" val="251115321"/>
      </p:ext>
    </p:extLst>
  </p:cSld>
  <p:clrMapOvr>
    <a:masterClrMapping/>
  </p:clrMapOvr>
  <p:transition spd="slow">
    <p:randomBar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24912967"/>
              </p:ext>
            </p:extLst>
          </p:nvPr>
        </p:nvGraphicFramePr>
        <p:xfrm>
          <a:off x="508000" y="1628800"/>
          <a:ext cx="8128000" cy="394854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1628800"/>
                        <a:ext cx="8128000" cy="394854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xmlns="" val="1828095028"/>
      </p:ext>
    </p:extLst>
  </p:cSld>
  <p:clrMapOvr>
    <a:masterClrMapping/>
  </p:clrMapOvr>
  <p:transition spd="slow">
    <p:randomBa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3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rgbClr val="E75E22"/>
                </a:solidFill>
                <a:latin typeface="+mj-ea"/>
                <a:ea typeface="+mj-ea"/>
              </a:rPr>
              <a:t>基础夯实精准归纳</a:t>
            </a:r>
            <a:endParaRPr lang="zh-CN" altLang="en-US" sz="1200">
              <a:solidFill>
                <a:srgbClr val="E75E22"/>
              </a:solidFill>
              <a:latin typeface="+mj-ea"/>
              <a:ea typeface="+mj-ea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441267"/>
            <a:ext cx="8128000" cy="866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练习使用多用电表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实验原理图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7" name="A103.eps" descr="id:2147491003;FounderCES"/>
          <p:cNvPicPr/>
          <p:nvPr/>
        </p:nvPicPr>
        <p:blipFill>
          <a:blip r:embed="rId4"/>
          <a:stretch>
            <a:fillRect/>
          </a:stretch>
        </p:blipFill>
        <p:spPr>
          <a:xfrm>
            <a:off x="2195736" y="2369396"/>
            <a:ext cx="4032448" cy="3837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68963749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4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rgbClr val="E75E22"/>
                </a:solidFill>
                <a:latin typeface="+mj-ea"/>
                <a:ea typeface="+mj-ea"/>
              </a:rPr>
              <a:t>基础夯实精准归纳</a:t>
            </a:r>
            <a:endParaRPr lang="zh-CN" altLang="en-US" sz="1200">
              <a:solidFill>
                <a:srgbClr val="E75E22"/>
              </a:solidFill>
              <a:latin typeface="+mj-ea"/>
              <a:ea typeface="+mj-ea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08000" y="1701069"/>
            <a:ext cx="8128000" cy="37098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实验目的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了解多用电表的构造和原理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掌握多用电表的使用方法。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会使用多用电表测量电压、电流和电阻。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会使用多用电表测量二极管的正、反电阻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判断二极管的正、负极。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(4)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会用多用电表探索黑箱中的电学元件。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实验器材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多用电表、电学黑箱、直流电源、导线、小灯泡、二极管、定值电阻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大、中、小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三个等。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5421082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pull dir="rd"/>
      </p:transition>
    </mc:Choice>
    <mc:Fallback>
      <p:transition spd="slow">
        <p:pull dir="rd"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5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rgbClr val="E75E22"/>
                </a:solidFill>
                <a:latin typeface="+mj-ea"/>
                <a:ea typeface="+mj-ea"/>
              </a:rPr>
              <a:t>基础夯实精准归纳</a:t>
            </a:r>
            <a:endParaRPr lang="zh-CN" altLang="en-US" sz="1200">
              <a:solidFill>
                <a:srgbClr val="E75E22"/>
              </a:solidFill>
              <a:latin typeface="+mj-ea"/>
              <a:ea typeface="+mj-ea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330377"/>
            <a:ext cx="8128000" cy="53737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实验步骤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观察多用电表的外形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认识选择开关的测量项目及量程。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检查多用电表的指针是否停在表盘刻度左端的零位置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若不指零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则可用小螺丝刀进行机械调零。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将红、黑表笔分别插入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插孔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en-US" altLang="zh-CN" sz="2200" smtClean="0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 smtClean="0">
              <a:solidFill>
                <a:srgbClr val="000000"/>
              </a:solidFill>
              <a:latin typeface="Times New Roman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(4)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测量小灯泡的电压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按如图所示连好电路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②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选择直流电压挡合适的量程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将多用电表选择开关旋到相应位置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③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用红、黑表笔使多用电表跟小灯泡并联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注意使电流从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插孔流入多用电表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插孔流出多用电表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检查无误后再闭合开关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S;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④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根据挡位所指的量程以及指针所指的刻度值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读出电压表的示数。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9" name="A104.eps" descr="id:2147491010;FounderCES"/>
          <p:cNvPicPr/>
          <p:nvPr/>
        </p:nvPicPr>
        <p:blipFill>
          <a:blip r:embed="rId4"/>
          <a:stretch>
            <a:fillRect/>
          </a:stretch>
        </p:blipFill>
        <p:spPr>
          <a:xfrm>
            <a:off x="5940152" y="2585686"/>
            <a:ext cx="1944216" cy="1932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4453458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wipe/>
      </p:transition>
    </mc:Choice>
    <mc:Fallback>
      <p:transition spd="slow">
        <p:wip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6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rgbClr val="E75E22"/>
                </a:solidFill>
                <a:latin typeface="+mj-ea"/>
                <a:ea typeface="+mj-ea"/>
              </a:rPr>
              <a:t>基础夯实精准归纳</a:t>
            </a:r>
            <a:endParaRPr lang="zh-CN" altLang="en-US" sz="1200">
              <a:solidFill>
                <a:srgbClr val="E75E22"/>
              </a:solidFill>
              <a:latin typeface="+mj-ea"/>
              <a:ea typeface="+mj-ea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08000" y="1408810"/>
            <a:ext cx="8128000" cy="24910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(5)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测量小灯泡的电流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按如图所示连好电路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②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选择电流挡合适的量程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将多用电表选择开关旋到相应位置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③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测量时应使电表与待测电路串联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使电流从红表笔流入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即红表笔接与电源正极相接的一端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从黑表笔流出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即黑表笔接与电源负极相接的一端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检查无误后再闭合开关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S;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④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根据挡位所指的量程以及指针所指的刻度值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读出电流表的示数。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0" name="A105.eps" descr="id:2147491017;FounderCES"/>
          <p:cNvPicPr/>
          <p:nvPr/>
        </p:nvPicPr>
        <p:blipFill>
          <a:blip r:embed="rId4"/>
          <a:stretch>
            <a:fillRect/>
          </a:stretch>
        </p:blipFill>
        <p:spPr>
          <a:xfrm>
            <a:off x="3059832" y="3899877"/>
            <a:ext cx="2283480" cy="258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59479232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strips dir="ld"/>
      </p:transition>
    </mc:Choice>
    <mc:Fallback>
      <p:transition spd="slow">
        <p:strips dir="ld"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7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rgbClr val="E75E22"/>
                </a:solidFill>
                <a:latin typeface="+mj-ea"/>
                <a:ea typeface="+mj-ea"/>
              </a:rPr>
              <a:t>基础夯实精准归纳</a:t>
            </a:r>
            <a:endParaRPr lang="zh-CN" altLang="en-US" sz="1200">
              <a:solidFill>
                <a:srgbClr val="E75E22"/>
              </a:solidFill>
              <a:latin typeface="+mj-ea"/>
              <a:ea typeface="+mj-ea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107334"/>
            <a:ext cx="8128000" cy="28973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(6)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测量定值电阻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根据被测电阻的大约阻值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选择合适的倍率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把两表笔短接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观察指针是否指欧姆表的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“0”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刻度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若不指欧姆表的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“0”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刻度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调节欧姆表的调零旋钮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使指针指在欧姆表的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“0”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刻度处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②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将被测电阻接在两表笔之间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待指针稳定后读数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③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读出指针在刻度盘上的数值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观察选择开关所对应的欧姆挡的倍率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用读数乘以倍率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即得测量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结果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④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测量完毕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将选择开关置于交流电压最高挡或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“OFF”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657700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cut thruBlk="1"/>
      </p:transition>
    </mc:Choice>
    <mc:Fallback>
      <p:transition spd="slow">
        <p:cut thruBlk="1"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8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rgbClr val="E75E22"/>
                </a:solidFill>
                <a:latin typeface="+mj-ea"/>
                <a:ea typeface="+mj-ea"/>
              </a:rPr>
              <a:t>基础夯实精准归纳</a:t>
            </a:r>
            <a:endParaRPr lang="zh-CN" altLang="en-US" sz="1200">
              <a:solidFill>
                <a:srgbClr val="E75E22"/>
              </a:solidFill>
              <a:latin typeface="+mj-ea"/>
              <a:ea typeface="+mj-ea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08000" y="1708603"/>
            <a:ext cx="8128000" cy="369479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(7)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研究二极管的单向导电性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测正向电阻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用多用电表的电阻挡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选择开关拨到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的位置上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将两表笔短接进行电阻挡调零后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将黑表笔接触二极管的正极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红表笔接触二极管的负极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稳定后读取示数并乘上倍率求出正向电阻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i="1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②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测反向电阻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将多用电表的选择开关旋至高倍率的欧姆挡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例如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 k”),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变换挡位后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须再次把两表笔短接调零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将黑表笔接触二极管的负极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红表笔接触二极管的正极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稳定后读取示数乘上倍率求出反向电阻。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6853419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strips dir="rd"/>
      </p:transition>
    </mc:Choice>
    <mc:Fallback>
      <p:transition spd="slow">
        <p:strips dir="rd"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9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rgbClr val="E75E22"/>
                </a:solidFill>
                <a:latin typeface="+mj-ea"/>
                <a:ea typeface="+mj-ea"/>
              </a:rPr>
              <a:t>基础夯实精准归纳</a:t>
            </a:r>
            <a:endParaRPr lang="zh-CN" altLang="en-US" sz="1200">
              <a:solidFill>
                <a:srgbClr val="E75E22"/>
              </a:solidFill>
              <a:latin typeface="+mj-ea"/>
              <a:ea typeface="+mj-ea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508000" y="2060848"/>
            <a:ext cx="3676006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(8)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探索黑箱内的电学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元件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8" name="对象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54362230"/>
              </p:ext>
            </p:extLst>
          </p:nvPr>
        </p:nvGraphicFramePr>
        <p:xfrm>
          <a:off x="508000" y="2545899"/>
          <a:ext cx="8128000" cy="211762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2545899"/>
                        <a:ext cx="8128000" cy="211762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矩形 8"/>
          <p:cNvSpPr>
            <a:spLocks noChangeAspect="1"/>
          </p:cNvSpPr>
          <p:nvPr/>
        </p:nvSpPr>
        <p:spPr>
          <a:xfrm>
            <a:off x="508000" y="4193395"/>
            <a:ext cx="2829621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(9)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整理实验器材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069932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pull dir="rd"/>
      </p:transition>
    </mc:Choice>
    <mc:Fallback>
      <p:transition spd="slow">
        <p:pull dir="rd"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10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6" name="圆角矩形 5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7" name="圆角矩形 6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题组突破强化提升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330377"/>
            <a:ext cx="8128000" cy="16785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多用电表操作与读数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在做使用多用电表的实验中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将两表笔分别与待测电阻相接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当将图甲中的旋钮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打在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100 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Ω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发现指针位置如下图所示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则应将旋钮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转至</a:t>
            </a:r>
            <a:r>
              <a:rPr lang="zh-CN" altLang="zh-CN" sz="2200" i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选填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 k</a:t>
            </a:r>
            <a:r>
              <a:rPr lang="en-US" altLang="zh-CN" sz="2200" err="1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Ω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“×10 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Ω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633979723"/>
              </p:ext>
            </p:extLst>
          </p:nvPr>
        </p:nvGraphicFramePr>
        <p:xfrm>
          <a:off x="508000" y="2935335"/>
          <a:ext cx="8128000" cy="382355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8000" y="2935335"/>
                        <a:ext cx="8128000" cy="382355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xmlns="" val="3300552552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pull dir="rd"/>
      </p:transition>
    </mc:Choice>
    <mc:Fallback>
      <p:transition spd="slow">
        <p:pull dir="rd"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11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6" name="圆角矩形 5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7" name="圆角矩形 6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题组突破强化提升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508000" y="1340768"/>
            <a:ext cx="8128000" cy="16785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若旋钮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已转到正确的位置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然后将两表笔短接时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再旋转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i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选填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”),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使指针对准电阻的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“0 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Ω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刻度线。最后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再将两表笔分别与待测电阻相接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发现指针位置如图乙所示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则该电阻值为</a:t>
            </a:r>
            <a:r>
              <a:rPr lang="zh-CN" altLang="zh-CN" sz="2200" i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　　　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Ω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9" name="对象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288219893"/>
              </p:ext>
            </p:extLst>
          </p:nvPr>
        </p:nvGraphicFramePr>
        <p:xfrm>
          <a:off x="508000" y="2996952"/>
          <a:ext cx="8128000" cy="24750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8000" y="2996952"/>
                        <a:ext cx="8128000" cy="247505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矩形 9"/>
          <p:cNvSpPr>
            <a:spLocks noChangeAspect="1"/>
          </p:cNvSpPr>
          <p:nvPr/>
        </p:nvSpPr>
        <p:spPr>
          <a:xfrm>
            <a:off x="508000" y="5422872"/>
            <a:ext cx="8128000" cy="13111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全部测量结束后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应把图甲中的旋钮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拨到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OFF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挡或者</a:t>
            </a:r>
            <a:r>
              <a:rPr lang="zh-CN" altLang="zh-CN" sz="2200" i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填字母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A.DCV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500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B.DCmA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500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</a:t>
            </a:r>
            <a:r>
              <a:rPr lang="en-US" altLang="zh-CN" sz="2200" smtClean="0">
                <a:solidFill>
                  <a:srgbClr val="000000"/>
                </a:solidFill>
                <a:latin typeface="NEU-BZ-S9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C.ACV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500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8550028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cover dir="d"/>
      </p:transition>
    </mc:Choice>
    <mc:Fallback>
      <p:transition spd="slow">
        <p:cover dir="d"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12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6" name="圆角矩形 5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7" name="圆角矩形 6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题组突破强化提升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318000"/>
            <a:ext cx="8128000" cy="247599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zh-CN" altLang="zh-CN" sz="2200">
                <a:solidFill>
                  <a:srgbClr val="FF0000"/>
                </a:solidFill>
                <a:latin typeface="NEU-BZ-S9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 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Ω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120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(3)C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指针偏转角度大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说明被测量的电阻较小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应换用小倍率电阻挡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故应填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Ω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欧姆换挡后需要进行电阻调零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两表笔短接时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再旋转电阻调零旋钮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电阻值为表盘读数与倍率相乘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120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Ω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全部测量结束后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应把甲中的旋钮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拨到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OFF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挡或者交流电压最大挡。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662795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zoom dir="in"/>
      </p:transition>
    </mc:Choice>
    <mc:Fallback>
      <p:transition spd="slow">
        <p:zoom dir="in"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13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6" name="圆角矩形 5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7" name="圆角矩形 6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题组突破强化提升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330377"/>
            <a:ext cx="8128000" cy="16785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多用电表检查电路故障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某照明电路出现故障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其电路如图甲所示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该电路用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12 V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的蓄电池为电源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导线及其接触完好。维修人员使用已调好的多用表直流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50 V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挡检测故障。他将黑表笔接在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用红表笔分别探测电路的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点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1" name="A108.eps" descr="id:2147491053;FounderCES"/>
          <p:cNvPicPr/>
          <p:nvPr/>
        </p:nvPicPr>
        <p:blipFill>
          <a:blip r:embed="rId5"/>
          <a:stretch>
            <a:fillRect/>
          </a:stretch>
        </p:blipFill>
        <p:spPr>
          <a:xfrm>
            <a:off x="2754883" y="3039863"/>
            <a:ext cx="3401293" cy="3601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59471721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checker/>
      </p:transition>
    </mc:Choice>
    <mc:Fallback>
      <p:transition spd="slow">
        <p:checker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14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6" name="圆角矩形 5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7" name="圆角矩形 6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题组突破强化提升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508000" y="1546401"/>
            <a:ext cx="8128000" cy="252992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断开开关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红表笔接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点时多用表指示如图乙所示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读数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为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___V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说明题中</a:t>
            </a:r>
            <a:r>
              <a:rPr lang="zh-CN" altLang="zh-CN" sz="2200" i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　　　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选填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蓄电池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保险丝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开关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小灯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正常。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en-US" altLang="zh-CN" sz="2200" smtClean="0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红表笔接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断开开关时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表针不偏转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闭合开关后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多用表指示仍然和图乙相同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可判定发生故障的器件是</a:t>
            </a:r>
            <a:r>
              <a:rPr lang="zh-CN" altLang="zh-CN" sz="2200" i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选填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蓄电池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保险丝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开关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小灯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508000" y="4013171"/>
            <a:ext cx="8128000" cy="206973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zh-CN" altLang="zh-CN" sz="2200">
                <a:solidFill>
                  <a:srgbClr val="FF0000"/>
                </a:solidFill>
                <a:latin typeface="NEU-BZ-S9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(1)11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5(11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~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8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均正确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蓄电池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小灯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断开开关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电压表直接测量电源两端的电压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有示数且接近电源电动势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说明电源正常。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红表笔接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闭合开关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电压表示数与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中相同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说明电路仍然处于断路状态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而开关是闭合的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因此可以确定是小灯发生断路故障。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6835014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cover dir="lu"/>
      </p:transition>
    </mc:Choice>
    <mc:Fallback>
      <p:transition spd="slow">
        <p:cover dir="l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15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6" name="圆角矩形 5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7" name="圆角矩形 6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题组突破强化提升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432829"/>
            <a:ext cx="8128000" cy="866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多用电表探测黑箱内的电学元件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如图所示的黑箱中有三只完全相同的电学元件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小明使用多用电表对其进行探测。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9" name="A109.eps" descr="id:2147491060;FounderCES"/>
          <p:cNvPicPr/>
          <p:nvPr/>
        </p:nvPicPr>
        <p:blipFill>
          <a:blip r:embed="rId5"/>
          <a:stretch>
            <a:fillRect/>
          </a:stretch>
        </p:blipFill>
        <p:spPr>
          <a:xfrm>
            <a:off x="2926651" y="2323456"/>
            <a:ext cx="2581453" cy="2597206"/>
          </a:xfrm>
          <a:prstGeom prst="rect">
            <a:avLst/>
          </a:prstGeom>
        </p:spPr>
      </p:pic>
      <p:sp>
        <p:nvSpPr>
          <p:cNvPr id="4" name="矩形 3"/>
          <p:cNvSpPr>
            <a:spLocks noChangeAspect="1"/>
          </p:cNvSpPr>
          <p:nvPr/>
        </p:nvSpPr>
        <p:spPr>
          <a:xfrm>
            <a:off x="508000" y="4954650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在用多用电表的直流电压挡探测黑箱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接点间是否存在电源时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一表笔接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另一表笔应</a:t>
            </a:r>
            <a:r>
              <a:rPr lang="zh-CN" altLang="zh-CN" sz="2200" i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选填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短暂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持续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接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同时观察指针偏转情况。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8366001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wipe/>
      </p:transition>
    </mc:Choice>
    <mc:Fallback>
      <p:transition spd="slow">
        <p:wipe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16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6" name="圆角矩形 5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7" name="圆角矩形 6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题组突破强化提升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508000" y="1844824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在判定黑箱中无电源后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将选择开关旋至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×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调节好多用电表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测量各接点间的阻值。测量中发现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每对接点间正反向阻值均相等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测量记录如下表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请在黑箱图中画出一种可能的电路。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50985160"/>
              </p:ext>
            </p:extLst>
          </p:nvPr>
        </p:nvGraphicFramePr>
        <p:xfrm>
          <a:off x="508000" y="3119404"/>
          <a:ext cx="8128000" cy="213057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8000" y="3119404"/>
                        <a:ext cx="8128000" cy="213057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矩形 9"/>
          <p:cNvSpPr>
            <a:spLocks noChangeAspect="1"/>
          </p:cNvSpPr>
          <p:nvPr/>
        </p:nvSpPr>
        <p:spPr>
          <a:xfrm>
            <a:off x="508000" y="4790241"/>
            <a:ext cx="4711546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zh-CN" altLang="zh-CN" sz="2200">
                <a:solidFill>
                  <a:srgbClr val="FF0000"/>
                </a:solidFill>
                <a:latin typeface="NEU-BZ-S9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短暂</a:t>
            </a:r>
            <a:r>
              <a:rPr lang="zh-CN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见解析图甲或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乙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8085785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cover dir="r"/>
      </p:transition>
    </mc:Choice>
    <mc:Fallback>
      <p:transition spd="slow">
        <p:cover dir="r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17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6" name="圆角矩形 5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7" name="圆角矩形 6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题组突破强化提升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核心剖析归纳提升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495175"/>
            <a:ext cx="8128000" cy="247599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为防止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间存在高压电源并在持续接通时烧坏电表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应采用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点触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方式。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正反向阻值相等说明两接点间无二极管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因黑箱内只有三个阻值相等的电阻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由表内数据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间电阻等于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间电阻与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间电阻之和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故可推测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间电阻与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间电阻相串联。又因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间阻值是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间阻值的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倍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故可判断出电路如图甲或图乙所示。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1" name="A110.eps" descr="id:2147492302;FounderCES"/>
          <p:cNvPicPr/>
          <p:nvPr/>
        </p:nvPicPr>
        <p:blipFill>
          <a:blip r:embed="rId5"/>
          <a:stretch>
            <a:fillRect/>
          </a:stretch>
        </p:blipFill>
        <p:spPr>
          <a:xfrm>
            <a:off x="1858784" y="3969717"/>
            <a:ext cx="4945464" cy="2180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228658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strips/>
      </p:transition>
    </mc:Choice>
    <mc:Fallback>
      <p:transition spd="slow">
        <p:strips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18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4" name="圆角矩形 3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>
            <a:hlinkClick r:id="rId5" action="ppaction://hlinksldjump?num=18"/>
          </p:cNvPr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核心剖析归纳提升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701069"/>
            <a:ext cx="8128000" cy="37098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欧姆表操作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注意区分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机械零点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欧姆零点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在测电阻时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应注意不要用手接触表笔的金属杆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待测电阻要与其他元件和电源断开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否则不但影响测量结果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甚至可能损坏电表。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测电阻时每换一挡必须重新欧姆调零。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(4)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使用完毕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选择开关要置于交流电压最高挡或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“OFF”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挡。长期不用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应把表内电池取出。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(5)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电流的实际方向应为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红入黑出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1748607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blinds/>
      </p:transition>
    </mc:Choice>
    <mc:Fallback>
      <p:transition spd="slow">
        <p:blinds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灯片编号占位符 3"/>
          <p:cNvSpPr>
            <a:spLocks noGrp="1"/>
          </p:cNvSpPr>
          <p:nvPr>
            <p:ph type="sldNum" sz="quarter" idx="4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 smtClean="0"/>
              <a:t>-</a:t>
            </a:r>
            <a:fld id="{4BF17FCF-D4DA-449D-A468-DDB7E43619E6}" type="slidenum">
              <a:rPr lang="zh-CN" altLang="en-US" smtClean="0"/>
              <a:pPr algn="ctr"/>
              <a:t>19</a:t>
            </a:fld>
            <a:r>
              <a:rPr lang="en-US" altLang="zh-CN" smtClean="0"/>
              <a:t>-</a:t>
            </a:r>
            <a:endParaRPr lang="zh-CN" altLang="en-US"/>
          </a:p>
        </p:txBody>
      </p:sp>
      <p:sp>
        <p:nvSpPr>
          <p:cNvPr id="3" name="圆角矩形 2">
            <a:hlinkClick r:id="rId3" action="ppaction://hlinksldjump?num=3"/>
          </p:cNvPr>
          <p:cNvSpPr/>
          <p:nvPr/>
        </p:nvSpPr>
        <p:spPr>
          <a:xfrm>
            <a:off x="344304" y="1010948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基础夯实精准归纳</a:t>
            </a:r>
          </a:p>
        </p:txBody>
      </p:sp>
      <p:sp>
        <p:nvSpPr>
          <p:cNvPr id="4" name="圆角矩形 3">
            <a:hlinkClick r:id="rId4" action="ppaction://hlinksldjump?num=10"/>
          </p:cNvPr>
          <p:cNvSpPr/>
          <p:nvPr/>
        </p:nvSpPr>
        <p:spPr>
          <a:xfrm>
            <a:off x="2051720" y="1011172"/>
            <a:ext cx="1656184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题组突破强化提升</a:t>
            </a:r>
            <a:endParaRPr lang="zh-CN" altLang="en-US" sz="1200">
              <a:solidFill>
                <a:schemeClr val="bg1">
                  <a:lumMod val="8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圆角矩形 4">
            <a:hlinkClick r:id="rId5" action="ppaction://hlinksldjump?num=18"/>
          </p:cNvPr>
          <p:cNvSpPr/>
          <p:nvPr/>
        </p:nvSpPr>
        <p:spPr>
          <a:xfrm>
            <a:off x="3759136" y="1010948"/>
            <a:ext cx="1656184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E75E22"/>
                </a:solidFill>
                <a:latin typeface="+mj-ea"/>
                <a:ea typeface="+mj-ea"/>
              </a:rPr>
              <a:t>核心剖析归纳提升</a:t>
            </a:r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508000" y="1701069"/>
            <a:ext cx="8128000" cy="37098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多用表读数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欧姆表刻度盘不同于电压表、电流表刻度盘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∞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“0”,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刻度不均匀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左密右疏。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欧姆挡是倍率挡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即读出的示数再乘以该挡的倍率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电流挡、电压挡是量程范围挡。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由于欧姆挡表盘难以估读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测量结果只需取两位有效数字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读数时注意乘以相应的倍率。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(4)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测量电压、电流时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指针偏到满偏刻度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    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以上位置误差较小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测量电阻时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指针偏到中间刻度左右处误差较小。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9" name="对象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26317283"/>
              </p:ext>
            </p:extLst>
          </p:nvPr>
        </p:nvGraphicFramePr>
        <p:xfrm>
          <a:off x="2843808" y="4447503"/>
          <a:ext cx="6106686" cy="50025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6" progId="Word.Document.12">
                  <p:embed/>
                </p:oleObj>
              </mc:Choice>
              <mc:Fallback>
                <p:oleObj name="文档" r:id="rId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843808" y="4447503"/>
                        <a:ext cx="6106686" cy="50025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xmlns="" val="2830797539"/>
      </p:ext>
    </p:extLst>
  </p:cSld>
  <p:clrMapOvr>
    <a:masterClrMapping/>
  </p:clrMapOvr>
  <mc:AlternateContent>
    <mc:Choice xmlns:p14="http://schemas.microsoft.com/office/powerpoint/2010/main" Requires="p14">
      <p:transition spd="slow" p14:dur="800">
        <p:strips dir="ld"/>
      </p:transition>
    </mc:Choice>
    <mc:Fallback>
      <p:transition spd="slow">
        <p:strips dir="ld"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https://d.book118.com/827151006131006052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宋体</vt:lpstr>
      <vt:lpstr>微软雅黑</vt:lpstr>
      <vt:lpstr>黑体</vt:lpstr>
      <vt:lpstr>Times New Roman</vt:lpstr>
      <vt:lpstr>NEU-BZ-S92</vt:lpstr>
      <vt:lpstr>方正书宋_GBK</vt:lpstr>
      <vt:lpstr>楷体</vt:lpstr>
      <vt:lpstr>Office Theme</vt:lpstr>
      <vt:lpstr>第24讲　电学实验(2)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2024-09-26T06:18:53.126</cp:lastPrinted>
  <dcterms:created xsi:type="dcterms:W3CDTF">2024-09-25T22:18:53Z</dcterms:created>
  <dcterms:modified xsi:type="dcterms:W3CDTF">2024-09-25T22:18:55Z</dcterms:modified>
</cp:coreProperties>
</file>