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9144000" cy="51435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29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7.wmf" /></Relationships>
</file>

<file path=ppt/drawings/_rels/vmlDrawing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9.wmf" /><Relationship Id="rId2" Type="http://schemas.openxmlformats.org/officeDocument/2006/relationships/image" Target="../media/image10.wmf" /></Relationships>
</file>

<file path=ppt/drawings/_rels/vmlDrawing3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9.wmf" /></Relationships>
</file>

<file path=ppt/drawings/_rels/vmlDrawing4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9.wmf" /></Relationships>
</file>

<file path=ppt/drawings/_rels/vmlDrawing5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1.wmf" /></Relationships>
</file>

<file path=ppt/drawings/_rels/vmlDrawing6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2.wmf" /><Relationship Id="rId2" Type="http://schemas.openxmlformats.org/officeDocument/2006/relationships/image" Target="../media/image13.wmf" /><Relationship Id="rId3" Type="http://schemas.openxmlformats.org/officeDocument/2006/relationships/image" Target="../media/image14.wmf" /></Relationships>
</file>

<file path=ppt/drawings/_rels/vmlDrawing7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5.wmf" /><Relationship Id="rId2" Type="http://schemas.openxmlformats.org/officeDocument/2006/relationships/image" Target="../media/image16.wmf" /><Relationship Id="rId3" Type="http://schemas.openxmlformats.org/officeDocument/2006/relationships/image" Target="../media/image9.wmf" /><Relationship Id="rId4" Type="http://schemas.openxmlformats.org/officeDocument/2006/relationships/image" Target="../media/image10.wmf" /><Relationship Id="rId5" Type="http://schemas.openxmlformats.org/officeDocument/2006/relationships/image" Target="../media/image17.wmf" /></Relationships>
</file>

<file path=ppt/drawings/_rels/vmlDrawing8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8.wmf" /><Relationship Id="rId2" Type="http://schemas.openxmlformats.org/officeDocument/2006/relationships/image" Target="../media/image19.wmf" /><Relationship Id="rId3" Type="http://schemas.openxmlformats.org/officeDocument/2006/relationships/image" Target="../media/image20.wmf" /><Relationship Id="rId4" Type="http://schemas.openxmlformats.org/officeDocument/2006/relationships/image" Target="../media/image21.wmf" /></Relationships>
</file>

<file path=ppt/drawings/_rels/vmlDrawing9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2.wmf" /><Relationship Id="rId2" Type="http://schemas.openxmlformats.org/officeDocument/2006/relationships/image" Target="../media/image23.wmf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7.xml" /><Relationship Id="rId11" Type="http://schemas.openxmlformats.org/officeDocument/2006/relationships/tags" Target="../tags/tag8.xml" /><Relationship Id="rId12" Type="http://schemas.openxmlformats.org/officeDocument/2006/relationships/tags" Target="../tags/tag9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image" Target="../media/image3.png" /><Relationship Id="rId7" Type="http://schemas.openxmlformats.org/officeDocument/2006/relationships/tags" Target="../tags/tag4.xml" /><Relationship Id="rId8" Type="http://schemas.openxmlformats.org/officeDocument/2006/relationships/tags" Target="../tags/tag5.xml" /><Relationship Id="rId9" Type="http://schemas.openxmlformats.org/officeDocument/2006/relationships/tags" Target="../tags/tag6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437AFB-CF93-4B7A-B387-58AF31F628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767358-6566-4413-917C-F4227FF95C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F0744A-F838-404A-B649-404E1F89B1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C2C200-CF83-4042-ADCF-FDD9167C62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C4F1E12-E172-4B9F-80E2-783F0EB739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F20BE6C-7CB6-4E29-B32D-D782DED869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0D8B490-FEFE-4AFF-8403-9B4C988F3D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186BFE-89F3-47C1-B17A-7E17708488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6A055A-6289-4EEB-9D2A-E129D041FE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D839B4-E2C5-4205-B560-6472BD043C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AD06D0-EFCC-4143-9F72-1A4D6E3AD5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5" name="直接连接符 4"/>
          <p:cNvCxnSpPr/>
          <p:nvPr/>
        </p:nvCxnSpPr>
        <p:spPr>
          <a:xfrm>
            <a:off x="182563" y="4960218"/>
            <a:ext cx="8820150" cy="0"/>
          </a:xfrm>
          <a:prstGeom prst="line">
            <a:avLst/>
          </a:prstGeom>
          <a:ln w="15875">
            <a:solidFill>
              <a:srgbClr val="004B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437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6259513" y="3451829"/>
            <a:ext cx="2705100" cy="155284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8438" name="组合 1"/>
          <p:cNvGrpSpPr/>
          <p:nvPr/>
        </p:nvGrpSpPr>
        <p:grpSpPr>
          <a:xfrm>
            <a:off x="220664" y="4544220"/>
            <a:ext cx="3738562" cy="444578"/>
            <a:chOff x="2305980" y="3587304"/>
            <a:chExt cx="7607455" cy="1066776"/>
          </a:xfrm>
        </p:grpSpPr>
        <p:pic>
          <p:nvPicPr>
            <p:cNvPr id="18439" name="图片 12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8789445" y="4002674"/>
              <a:ext cx="955057" cy="566942"/>
            </a:xfrm>
            <a:prstGeom prst="rect">
              <a:avLst/>
            </a:prstGeom>
            <a:noFill/>
            <a:ln w="9525">
              <a:noFill/>
            </a:ln>
          </p:spPr>
        </p:pic>
        <p:cxnSp>
          <p:nvCxnSpPr>
            <p:cNvPr id="8" name="直接连接符 7"/>
            <p:cNvCxnSpPr/>
            <p:nvPr>
              <p:custDataLst>
                <p:tags r:id="rId5"/>
              </p:custDataLst>
            </p:nvPr>
          </p:nvCxnSpPr>
          <p:spPr>
            <a:xfrm>
              <a:off x="2305980" y="4573859"/>
              <a:ext cx="7607455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441" name="图片 13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2579132" y="3587304"/>
              <a:ext cx="514112" cy="1066776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457950" y="4763333"/>
            <a:ext cx="2025650" cy="238167"/>
          </a:xfrm>
          <a:prstGeom prst="rect">
            <a:avLst/>
          </a:prstGeom>
        </p:spPr>
        <p:txBody>
          <a:bodyPr vert="horz" lIns="91440" tIns="45720" rIns="91440" bIns="46800" rtlCol="0" anchor="ctr"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fontAlgn="base"/>
            <a:fld id="{49AE70B2-8BF9-45C0-BB95-33D1B9D3A854}" type="slidenum">
              <a:rPr lang="zh-CN" altLang="en-US" sz="1050" strike="noStrike" noProof="1" smtClean="0">
                <a:latin typeface="微软雅黑" panose="020b0503020204020204" charset="-122"/>
                <a:ea typeface="微软雅黑"/>
                <a:cs typeface="+mn-cs"/>
              </a:rPr>
              <a:t>0</a:t>
            </a:fld>
            <a:endParaRPr lang="zh-CN" altLang="en-US" strike="noStrike" noProof="1"/>
          </a:p>
        </p:txBody>
      </p:sp>
      <p:sp>
        <p:nvSpPr>
          <p:cNvPr id="2" name="Freeform 2200"/>
          <p:cNvSpPr/>
          <p:nvPr userDrawn="1">
            <p:custDataLst>
              <p:tags r:id="rId8"/>
            </p:custDataLst>
          </p:nvPr>
        </p:nvSpPr>
        <p:spPr bwMode="auto">
          <a:xfrm>
            <a:off x="1333500" y="1287463"/>
            <a:ext cx="3386138" cy="12700"/>
          </a:xfrm>
          <a:custGeom>
            <a:gdLst>
              <a:gd name="T0" fmla="*/ 5940 w 5953"/>
              <a:gd name="T1" fmla="*/ 24 h 24"/>
              <a:gd name="T2" fmla="*/ 13 w 5953"/>
              <a:gd name="T3" fmla="*/ 24 h 24"/>
              <a:gd name="T4" fmla="*/ 0 w 5953"/>
              <a:gd name="T5" fmla="*/ 12 h 24"/>
              <a:gd name="T6" fmla="*/ 13 w 5953"/>
              <a:gd name="T7" fmla="*/ 0 h 24"/>
              <a:gd name="T8" fmla="*/ 5940 w 5953"/>
              <a:gd name="T9" fmla="*/ 0 h 24"/>
              <a:gd name="T10" fmla="*/ 5953 w 5953"/>
              <a:gd name="T11" fmla="*/ 12 h 24"/>
              <a:gd name="T12" fmla="*/ 5940 w 5953"/>
              <a:gd name="T13" fmla="*/ 24 h 2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53" h="24">
                <a:moveTo>
                  <a:pt x="5940" y="24"/>
                </a:moveTo>
                <a:cubicBezTo>
                  <a:pt x="13" y="24"/>
                  <a:pt x="13" y="24"/>
                  <a:pt x="13" y="24"/>
                </a:cubicBezTo>
                <a:cubicBezTo>
                  <a:pt x="6" y="24"/>
                  <a:pt x="0" y="19"/>
                  <a:pt x="0" y="12"/>
                </a:cubicBezTo>
                <a:cubicBezTo>
                  <a:pt x="0" y="6"/>
                  <a:pt x="6" y="0"/>
                  <a:pt x="13" y="0"/>
                </a:cubicBezTo>
                <a:cubicBezTo>
                  <a:pt x="5940" y="0"/>
                  <a:pt x="5940" y="0"/>
                  <a:pt x="5940" y="0"/>
                </a:cubicBezTo>
                <a:cubicBezTo>
                  <a:pt x="5947" y="0"/>
                  <a:pt x="5953" y="6"/>
                  <a:pt x="5953" y="12"/>
                </a:cubicBezTo>
                <a:cubicBezTo>
                  <a:pt x="5953" y="19"/>
                  <a:pt x="5947" y="24"/>
                  <a:pt x="5940" y="24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vert="horz" wrap="square" lIns="68571" tIns="34285" rIns="68571" bIns="34285" numCol="1" anchor="t" anchorCtr="0" compatLnSpc="1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fontAlgn="base"/>
            <a:endParaRPr lang="zh-CN" altLang="en-US" sz="100" strike="noStrike" noProof="1">
              <a:latin typeface="微软雅黑" panose="020b0503020204020204" charset="-122"/>
              <a:ea typeface="微软雅黑"/>
            </a:endParaRPr>
          </a:p>
        </p:txBody>
      </p:sp>
      <p:pic>
        <p:nvPicPr>
          <p:cNvPr id="2052" name="图片 2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5670550" y="3113088"/>
            <a:ext cx="3294063" cy="1890712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053" name="组合 1"/>
          <p:cNvGrpSpPr/>
          <p:nvPr userDrawn="1"/>
        </p:nvGrpSpPr>
        <p:grpSpPr>
          <a:xfrm>
            <a:off x="431800" y="4419600"/>
            <a:ext cx="4953000" cy="585788"/>
            <a:chOff x="2305980" y="3587304"/>
            <a:chExt cx="7607455" cy="1066776"/>
          </a:xfrm>
        </p:grpSpPr>
        <p:pic>
          <p:nvPicPr>
            <p:cNvPr id="2054" name="图片 12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8789445" y="4002674"/>
              <a:ext cx="955057" cy="566942"/>
            </a:xfrm>
            <a:prstGeom prst="rect">
              <a:avLst/>
            </a:prstGeom>
            <a:noFill/>
            <a:ln w="9525">
              <a:noFill/>
            </a:ln>
          </p:spPr>
        </p:pic>
        <p:cxnSp>
          <p:nvCxnSpPr>
            <p:cNvPr id="3" name="直接连接符 2"/>
            <p:cNvCxnSpPr/>
            <p:nvPr>
              <p:custDataLst>
                <p:tags r:id="rId11"/>
              </p:custDataLst>
            </p:nvPr>
          </p:nvCxnSpPr>
          <p:spPr>
            <a:xfrm>
              <a:off x="2305980" y="4573859"/>
              <a:ext cx="7607455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56" name="图片 13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2579132" y="3587304"/>
              <a:ext cx="514112" cy="1066776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>
    <mc:Choice xmlns:p14="http://schemas.microsoft.com/office/powerpoint/2010/main" Requires="p14">
      <p:transition advClick="0" p14:dur="0"/>
    </mc:Choice>
    <mc:Fallback>
      <p:transition advClick="0"/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fld id="{82F288E0-7875-42C4-84C8-98DBBD3BF4D2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fld id="{7D9BB5D0-35E4-459D-AEF3-FE4D7C45CC1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image" Target="../media/image4.png" /><Relationship Id="rId7" Type="http://schemas.openxmlformats.org/officeDocument/2006/relationships/tags" Target="../tags/tag10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Pr>
        <a:blipFill rotWithShape="1">
          <a:blip r:embed="rId6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custDataLst>
      <p:tags r:id="rId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</p:sldLayoutIdLst>
  <p:transition/>
  <p:timing/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7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sz="13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514350" indent="-171450" algn="l" defTabSz="6858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207135"/>
        </a:tabLst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857250" indent="-171450" algn="l" defTabSz="6858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200150" indent="-171450" algn="l" defTabSz="6858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1543050" indent="-171450" algn="l" defTabSz="6858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tags" Target="../tags/tag1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oleObject" Target="../embeddings/oleObject1.bin" TargetMode="Internal" /><Relationship Id="rId3" Type="http://schemas.openxmlformats.org/officeDocument/2006/relationships/image" Target="../media/image7.wmf" /><Relationship Id="rId4" Type="http://schemas.openxmlformats.org/officeDocument/2006/relationships/tags" Target="../tags/tag13.xml" /><Relationship Id="rId5" Type="http://schemas.openxmlformats.org/officeDocument/2006/relationships/image" Target="../media/image8.png" /><Relationship Id="rId6" Type="http://schemas.openxmlformats.org/officeDocument/2006/relationships/tags" Target="../tags/tag14.xml" /><Relationship Id="rId7" Type="http://schemas.openxmlformats.org/officeDocument/2006/relationships/vmlDrawing" Target="../drawings/vmlDrawing1.v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oleObject" Target="../embeddings/oleObject2.bin" TargetMode="Internal" /><Relationship Id="rId3" Type="http://schemas.openxmlformats.org/officeDocument/2006/relationships/image" Target="../media/image9.wmf" /><Relationship Id="rId4" Type="http://schemas.openxmlformats.org/officeDocument/2006/relationships/oleObject" Target="../embeddings/oleObject3.bin" TargetMode="Internal" /><Relationship Id="rId5" Type="http://schemas.openxmlformats.org/officeDocument/2006/relationships/image" Target="../media/image10.wmf" /><Relationship Id="rId6" Type="http://schemas.openxmlformats.org/officeDocument/2006/relationships/tags" Target="../tags/tag15.xml" /><Relationship Id="rId7" Type="http://schemas.openxmlformats.org/officeDocument/2006/relationships/vmlDrawing" Target="../drawings/vmlDrawing2.v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oleObject" Target="../embeddings/oleObject4.bin" TargetMode="Internal" /><Relationship Id="rId3" Type="http://schemas.openxmlformats.org/officeDocument/2006/relationships/image" Target="../media/image9.wmf" /><Relationship Id="rId4" Type="http://schemas.openxmlformats.org/officeDocument/2006/relationships/tags" Target="../tags/tag16.xml" /><Relationship Id="rId5" Type="http://schemas.openxmlformats.org/officeDocument/2006/relationships/vmlDrawing" Target="../drawings/vmlDrawing3.v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oleObject" Target="../embeddings/oleObject5.bin" TargetMode="Internal" /><Relationship Id="rId3" Type="http://schemas.openxmlformats.org/officeDocument/2006/relationships/image" Target="../media/image9.wmf" /><Relationship Id="rId4" Type="http://schemas.openxmlformats.org/officeDocument/2006/relationships/tags" Target="../tags/tag17.xml" /><Relationship Id="rId5" Type="http://schemas.openxmlformats.org/officeDocument/2006/relationships/vmlDrawing" Target="../drawings/vmlDrawing4.v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8.xml" /><Relationship Id="rId3" Type="http://schemas.openxmlformats.org/officeDocument/2006/relationships/tags" Target="../tags/tag1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oleObject" Target="../embeddings/oleObject6.bin" TargetMode="Internal" /><Relationship Id="rId3" Type="http://schemas.openxmlformats.org/officeDocument/2006/relationships/image" Target="../media/image11.wmf" /><Relationship Id="rId4" Type="http://schemas.openxmlformats.org/officeDocument/2006/relationships/tags" Target="../tags/tag20.xml" /><Relationship Id="rId5" Type="http://schemas.openxmlformats.org/officeDocument/2006/relationships/vmlDrawing" Target="../drawings/vmlDrawing5.v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2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2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oleObject" Target="../embeddings/oleObject7.bin" TargetMode="Internal" /><Relationship Id="rId3" Type="http://schemas.openxmlformats.org/officeDocument/2006/relationships/image" Target="../media/image12.wmf" /><Relationship Id="rId4" Type="http://schemas.openxmlformats.org/officeDocument/2006/relationships/oleObject" Target="../embeddings/oleObject8.bin" TargetMode="Internal" /><Relationship Id="rId5" Type="http://schemas.openxmlformats.org/officeDocument/2006/relationships/image" Target="../media/image13.wmf" /><Relationship Id="rId6" Type="http://schemas.openxmlformats.org/officeDocument/2006/relationships/oleObject" Target="../embeddings/oleObject9.bin" TargetMode="Internal" /><Relationship Id="rId7" Type="http://schemas.openxmlformats.org/officeDocument/2006/relationships/image" Target="../media/image14.wmf" /><Relationship Id="rId8" Type="http://schemas.openxmlformats.org/officeDocument/2006/relationships/tags" Target="../tags/tag23.xml" /><Relationship Id="rId9" Type="http://schemas.openxmlformats.org/officeDocument/2006/relationships/vmlDrawing" Target="../drawings/vmlDrawing6.v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oleObject" Target="../embeddings/oleObject14.bin" TargetMode="Internal" /><Relationship Id="rId11" Type="http://schemas.openxmlformats.org/officeDocument/2006/relationships/image" Target="../media/image17.wmf" /><Relationship Id="rId12" Type="http://schemas.openxmlformats.org/officeDocument/2006/relationships/tags" Target="../tags/tag24.xml" /><Relationship Id="rId13" Type="http://schemas.openxmlformats.org/officeDocument/2006/relationships/vmlDrawing" Target="../drawings/vmlDrawing7.vml" /><Relationship Id="rId2" Type="http://schemas.openxmlformats.org/officeDocument/2006/relationships/oleObject" Target="../embeddings/oleObject10.bin" TargetMode="Internal" /><Relationship Id="rId3" Type="http://schemas.openxmlformats.org/officeDocument/2006/relationships/image" Target="../media/image15.wmf" /><Relationship Id="rId4" Type="http://schemas.openxmlformats.org/officeDocument/2006/relationships/oleObject" Target="../embeddings/oleObject11.bin" TargetMode="Internal" /><Relationship Id="rId5" Type="http://schemas.openxmlformats.org/officeDocument/2006/relationships/image" Target="../media/image16.wmf" /><Relationship Id="rId6" Type="http://schemas.openxmlformats.org/officeDocument/2006/relationships/oleObject" Target="../embeddings/oleObject12.bin" TargetMode="Internal" /><Relationship Id="rId7" Type="http://schemas.openxmlformats.org/officeDocument/2006/relationships/image" Target="../media/image9.wmf" /><Relationship Id="rId8" Type="http://schemas.openxmlformats.org/officeDocument/2006/relationships/oleObject" Target="../embeddings/oleObject13.bin" TargetMode="Internal" /><Relationship Id="rId9" Type="http://schemas.openxmlformats.org/officeDocument/2006/relationships/image" Target="../media/image10.wmf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oleObject" Target="../embeddings/oleObject19.bin" TargetMode="Internal" /><Relationship Id="rId11" Type="http://schemas.openxmlformats.org/officeDocument/2006/relationships/tags" Target="../tags/tag25.xml" /><Relationship Id="rId12" Type="http://schemas.openxmlformats.org/officeDocument/2006/relationships/vmlDrawing" Target="../drawings/vmlDrawing8.vml" /><Relationship Id="rId2" Type="http://schemas.openxmlformats.org/officeDocument/2006/relationships/oleObject" Target="../embeddings/oleObject15.bin" TargetMode="Internal" /><Relationship Id="rId3" Type="http://schemas.openxmlformats.org/officeDocument/2006/relationships/image" Target="../media/image18.wmf" /><Relationship Id="rId4" Type="http://schemas.openxmlformats.org/officeDocument/2006/relationships/oleObject" Target="../embeddings/oleObject16.bin" TargetMode="Internal" /><Relationship Id="rId5" Type="http://schemas.openxmlformats.org/officeDocument/2006/relationships/image" Target="../media/image19.wmf" /><Relationship Id="rId6" Type="http://schemas.openxmlformats.org/officeDocument/2006/relationships/oleObject" Target="../embeddings/oleObject17.bin" TargetMode="Internal" /><Relationship Id="rId7" Type="http://schemas.openxmlformats.org/officeDocument/2006/relationships/image" Target="../media/image20.wmf" /><Relationship Id="rId8" Type="http://schemas.openxmlformats.org/officeDocument/2006/relationships/oleObject" Target="../embeddings/oleObject18.bin" TargetMode="Internal" /><Relationship Id="rId9" Type="http://schemas.openxmlformats.org/officeDocument/2006/relationships/image" Target="../media/image21.wmf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oleObject" Target="../embeddings/oleObject20.bin" TargetMode="Internal" /><Relationship Id="rId3" Type="http://schemas.openxmlformats.org/officeDocument/2006/relationships/image" Target="../media/image22.wmf" /><Relationship Id="rId4" Type="http://schemas.openxmlformats.org/officeDocument/2006/relationships/oleObject" Target="../embeddings/oleObject21.bin" TargetMode="Internal" /><Relationship Id="rId5" Type="http://schemas.openxmlformats.org/officeDocument/2006/relationships/image" Target="../media/image23.wmf" /><Relationship Id="rId6" Type="http://schemas.openxmlformats.org/officeDocument/2006/relationships/image" Target="../media/image24.png" /><Relationship Id="rId7" Type="http://schemas.openxmlformats.org/officeDocument/2006/relationships/tags" Target="../tags/tag26.xml" /><Relationship Id="rId8" Type="http://schemas.openxmlformats.org/officeDocument/2006/relationships/vmlDrawing" Target="../drawings/vmlDrawing9.v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27.xml" /><Relationship Id="rId3" Type="http://schemas.openxmlformats.org/officeDocument/2006/relationships/image" Target="../media/image8.png" /><Relationship Id="rId4" Type="http://schemas.openxmlformats.org/officeDocument/2006/relationships/tags" Target="../tags/tag2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7151015146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02" name="Rectangle 5"/>
          <p:cNvSpPr/>
          <p:nvPr/>
        </p:nvSpPr>
        <p:spPr>
          <a:xfrm>
            <a:off x="1030288" y="2073117"/>
            <a:ext cx="7083425" cy="70675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/>
            <a:r>
              <a:rPr lang="en-US" altLang="zh-CN" sz="4000" b="1">
                <a:solidFill>
                  <a:srgbClr val="CC0066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2.2   </a:t>
            </a:r>
            <a:r>
              <a:rPr lang="zh-CN" altLang="en-US" sz="4000">
                <a:solidFill>
                  <a:srgbClr val="CC0066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二次函数的图象与性质</a:t>
            </a:r>
            <a:endParaRPr lang="zh-CN" altLang="en-US" sz="4000">
              <a:solidFill>
                <a:srgbClr val="CC0066"/>
              </a:solidFill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sp>
        <p:nvSpPr>
          <p:cNvPr id="4103" name="Text Box 4"/>
          <p:cNvSpPr txBox="1"/>
          <p:nvPr/>
        </p:nvSpPr>
        <p:spPr>
          <a:xfrm>
            <a:off x="1663700" y="1276350"/>
            <a:ext cx="6673850" cy="10147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6000">
                <a:solidFill>
                  <a:srgbClr val="070707"/>
                </a:solidFill>
                <a:latin typeface="隶书" panose="02010509060101010101" pitchFamily="1" charset="-122"/>
                <a:ea typeface="隶书" panose="02010509060101010101" pitchFamily="1" charset="-122"/>
              </a:rPr>
              <a:t>第二章  二次函数</a:t>
            </a:r>
            <a:endParaRPr lang="zh-CN" altLang="en-US" sz="6000">
              <a:solidFill>
                <a:srgbClr val="070707"/>
              </a:solidFill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  <p:sp>
        <p:nvSpPr>
          <p:cNvPr id="4104" name="Rectangle 5"/>
          <p:cNvSpPr/>
          <p:nvPr/>
        </p:nvSpPr>
        <p:spPr>
          <a:xfrm>
            <a:off x="239395" y="2652395"/>
            <a:ext cx="8265160" cy="95313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/>
            <a:r>
              <a:rPr lang="zh-CN" altLang="en-US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</a:rPr>
              <a:t>第</a:t>
            </a:r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</a:rPr>
              <a:t>2</a:t>
            </a:r>
            <a:r>
              <a:rPr lang="zh-CN" altLang="en-US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</a:rPr>
              <a:t>课时 二次函数</a:t>
            </a:r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</a:rPr>
              <a:t> 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</a:rPr>
              <a:t>y</a:t>
            </a:r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</a:rPr>
              <a:t>=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</a:rPr>
              <a:t>ax</a:t>
            </a:r>
            <a:r>
              <a:rPr lang="en-US" altLang="zh-CN" sz="2800" baseline="300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</a:rPr>
              <a:t>2 </a:t>
            </a:r>
            <a:r>
              <a:rPr lang="zh-CN" altLang="en-US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</a:rPr>
              <a:t>和</a:t>
            </a:r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</a:rPr>
              <a:t> 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</a:rPr>
              <a:t>y</a:t>
            </a:r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</a:rPr>
              <a:t>=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</a:rPr>
              <a:t>ax</a:t>
            </a:r>
            <a:r>
              <a:rPr lang="en-US" altLang="zh-CN" sz="2800" baseline="300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</a:rPr>
              <a:t>2</a:t>
            </a:r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</a:rPr>
              <a:t>+</a:t>
            </a:r>
            <a:r>
              <a:rPr lang="en-US" altLang="zh-CN" sz="2800" i="1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</a:rPr>
              <a:t>c</a:t>
            </a:r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</a:rPr>
              <a:t> </a:t>
            </a:r>
            <a:r>
              <a:rPr lang="zh-CN" altLang="en-US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</a:rPr>
              <a:t>的</a:t>
            </a:r>
            <a:endParaRPr lang="zh-CN" altLang="en-US" sz="2800">
              <a:solidFill>
                <a:srgbClr val="FF0000"/>
              </a:solidFill>
              <a:latin typeface="Times New Roman" panose="02020503050405090304" pitchFamily="2" charset="0"/>
              <a:ea typeface="黑体" panose="02010609060101010101" pitchFamily="1" charset="-122"/>
              <a:cs typeface="Times New Roman" panose="02020503050405090304" pitchFamily="2" charset="0"/>
            </a:endParaRPr>
          </a:p>
          <a:p>
            <a:pPr algn="ctr"/>
            <a:r>
              <a:rPr lang="zh-CN" altLang="en-US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</a:rPr>
              <a:t>图象与性质</a:t>
            </a:r>
            <a:endParaRPr lang="zh-CN" altLang="en-US" sz="2800">
              <a:solidFill>
                <a:srgbClr val="FF0000"/>
              </a:solidFill>
              <a:latin typeface="Times New Roman" panose="02020503050405090304" pitchFamily="2" charset="0"/>
              <a:ea typeface="黑体" panose="02010609060101010101" pitchFamily="1" charset="-122"/>
              <a:cs typeface="Times New Roman" panose="02020503050405090304" pitchFamily="2" charset="0"/>
            </a:endParaRP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46" name="圆角矩形 31"/>
          <p:cNvSpPr/>
          <p:nvPr/>
        </p:nvSpPr>
        <p:spPr>
          <a:xfrm>
            <a:off x="7164388" y="194310"/>
            <a:ext cx="1889125" cy="617538"/>
          </a:xfrm>
          <a:prstGeom prst="roundRect">
            <a:avLst>
              <a:gd name="adj" fmla="val 16667"/>
            </a:avLst>
          </a:prstGeom>
          <a:solidFill>
            <a:srgbClr val="FFFFD9"/>
          </a:solidFill>
          <a:ln w="25400" cap="flat" cmpd="sng">
            <a:solidFill>
              <a:srgbClr val="0099FF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/>
            <a:r>
              <a:rPr lang="zh-CN" altLang="en-US" sz="2800" b="1"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情境引入</a:t>
            </a:r>
            <a:endParaRPr lang="zh-CN" altLang="en-US" sz="2800" b="1">
              <a:latin typeface="微软雅黑" panose="020b0503020204020204" charset="-122"/>
              <a:ea typeface="微软雅黑"/>
              <a:sym typeface="微软雅黑" panose="020b0503020204020204" charset="-122"/>
            </a:endParaRPr>
          </a:p>
        </p:txBody>
      </p:sp>
      <p:pic>
        <p:nvPicPr>
          <p:cNvPr id="4" name="图片 1" descr="图片1"/>
          <p:cNvPicPr>
            <a:picLocks noChangeAspect="1"/>
          </p:cNvPicPr>
          <p:nvPr/>
        </p:nvPicPr>
        <p:blipFill>
          <a:blip r:embed="rId2"/>
          <a:srcRect t="11494" b="18240"/>
          <a:stretch>
            <a:fillRect/>
          </a:stretch>
        </p:blipFill>
        <p:spPr>
          <a:xfrm>
            <a:off x="2227263" y="864235"/>
            <a:ext cx="4546600" cy="3194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Text Box 3"/>
          <p:cNvSpPr txBox="1"/>
          <p:nvPr/>
        </p:nvSpPr>
        <p:spPr>
          <a:xfrm>
            <a:off x="477838" y="3986848"/>
            <a:ext cx="8820150" cy="73723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800">
                <a:latin typeface="黑体" panose="02010609060101010101" pitchFamily="1" charset="-122"/>
                <a:ea typeface="黑体" panose="02010609060101010101" pitchFamily="1" charset="-122"/>
              </a:rPr>
              <a:t>门禁反映了图形的平移，大家还记得平移的要点吗？</a:t>
            </a:r>
            <a:endParaRPr lang="zh-CN" altLang="en-US" sz="280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pic>
        <p:nvPicPr>
          <p:cNvPr id="8" name="图片 2" descr="1"/>
          <p:cNvPicPr>
            <a:picLocks noChangeAspect="1"/>
          </p:cNvPicPr>
          <p:nvPr/>
        </p:nvPicPr>
        <p:blipFill>
          <a:blip r:embed="rId3"/>
          <a:srcRect l="21440"/>
          <a:stretch>
            <a:fillRect/>
          </a:stretch>
        </p:blipFill>
        <p:spPr>
          <a:xfrm>
            <a:off x="117475" y="815023"/>
            <a:ext cx="4787900" cy="35512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未知"/>
          <p:cNvSpPr/>
          <p:nvPr/>
        </p:nvSpPr>
        <p:spPr>
          <a:xfrm>
            <a:off x="2857500" y="829310"/>
            <a:ext cx="5799138" cy="628650"/>
          </a:xfrm>
          <a:custGeom>
            <a:cxnLst>
              <a:cxn ang="0">
                <a:pos x="0" y="628650"/>
              </a:cxn>
              <a:cxn ang="0">
                <a:pos x="1134614" y="204590"/>
              </a:cxn>
              <a:cxn ang="0">
                <a:pos x="2836535" y="3720"/>
              </a:cxn>
              <a:cxn ang="0">
                <a:pos x="4664524" y="182271"/>
              </a:cxn>
              <a:cxn ang="0">
                <a:pos x="5799138" y="539374"/>
              </a:cxn>
            </a:cxnLst>
            <a:rect l="l" t="t" r="r" b="b"/>
            <a:pathLst>
              <a:path w="4416" h="1352">
                <a:moveTo>
                  <a:pt x="0" y="1352"/>
                </a:moveTo>
                <a:cubicBezTo>
                  <a:pt x="252" y="1008"/>
                  <a:pt x="504" y="664"/>
                  <a:pt x="864" y="440"/>
                </a:cubicBezTo>
                <a:cubicBezTo>
                  <a:pt x="1224" y="216"/>
                  <a:pt x="1712" y="16"/>
                  <a:pt x="2160" y="8"/>
                </a:cubicBezTo>
                <a:cubicBezTo>
                  <a:pt x="2608" y="0"/>
                  <a:pt x="3176" y="200"/>
                  <a:pt x="3552" y="392"/>
                </a:cubicBezTo>
                <a:cubicBezTo>
                  <a:pt x="3928" y="584"/>
                  <a:pt x="4280" y="1040"/>
                  <a:pt x="4416" y="1160"/>
                </a:cubicBezTo>
              </a:path>
            </a:pathLst>
          </a:custGeom>
          <a:noFill/>
          <a:ln w="41275" cap="flat" cmpd="sng">
            <a:solidFill>
              <a:srgbClr val="00B050"/>
            </a:solidFill>
            <a:prstDash val="lgDash"/>
            <a:bevel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Text Box 3"/>
          <p:cNvSpPr txBox="1"/>
          <p:nvPr/>
        </p:nvSpPr>
        <p:spPr>
          <a:xfrm>
            <a:off x="4930775" y="2200910"/>
            <a:ext cx="4178300" cy="21583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2800">
                <a:latin typeface="黑体" panose="02010609060101010101" pitchFamily="1" charset="-122"/>
                <a:ea typeface="黑体" panose="02010609060101010101" pitchFamily="1" charset="-122"/>
              </a:rPr>
              <a:t>羽毛球的运动轨迹可以用</a:t>
            </a:r>
            <a:r>
              <a:rPr lang="en-US" altLang="zh-CN" sz="2800" i="1"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  <a:sym typeface="+mn-ea"/>
              </a:rPr>
              <a:t>y </a:t>
            </a:r>
            <a:r>
              <a:rPr lang="en-US" altLang="zh-CN" sz="2800">
                <a:latin typeface="黑体" panose="02010609060101010101" pitchFamily="1" charset="-122"/>
                <a:ea typeface="黑体" panose="02010609060101010101" pitchFamily="1" charset="-122"/>
              </a:rPr>
              <a:t>=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</a:rPr>
              <a:t> </a:t>
            </a:r>
            <a:r>
              <a:rPr lang="en-US" altLang="zh-CN" sz="2800" i="1">
                <a:latin typeface="Times New Roman" panose="02020503050405090304" pitchFamily="2" charset="0"/>
                <a:ea typeface="黑体" panose="02010609060101010101" pitchFamily="1" charset="-122"/>
              </a:rPr>
              <a:t>ax</a:t>
            </a:r>
            <a:r>
              <a:rPr lang="en-US" altLang="zh-CN" sz="2800" baseline="30000">
                <a:latin typeface="Times New Roman" panose="02020503050405090304" pitchFamily="2" charset="0"/>
                <a:ea typeface="黑体" panose="02010609060101010101" pitchFamily="1" charset="-122"/>
              </a:rPr>
              <a:t>2 </a:t>
            </a:r>
            <a:r>
              <a:rPr lang="zh-CN" altLang="en-US" sz="2800">
                <a:latin typeface="黑体" panose="02010609060101010101" pitchFamily="1" charset="-122"/>
                <a:ea typeface="黑体" panose="02010609060101010101" pitchFamily="1" charset="-122"/>
              </a:rPr>
              <a:t>的图象刻画</a:t>
            </a:r>
            <a:r>
              <a:rPr lang="en-US" altLang="zh-CN" sz="2800">
                <a:latin typeface="黑体" panose="02010609060101010101" pitchFamily="1" charset="-122"/>
                <a:ea typeface="黑体" panose="02010609060101010101" pitchFamily="1" charset="-122"/>
              </a:rPr>
              <a:t>,</a:t>
            </a:r>
            <a:r>
              <a:rPr lang="zh-CN" altLang="en-US" sz="2800">
                <a:latin typeface="黑体" panose="02010609060101010101" pitchFamily="1" charset="-122"/>
                <a:ea typeface="黑体" panose="02010609060101010101" pitchFamily="1" charset="-122"/>
              </a:rPr>
              <a:t>大家能回忆出二次函数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</a:rPr>
              <a:t> </a:t>
            </a:r>
            <a:r>
              <a:rPr lang="en-US" altLang="zh-CN" sz="2800" i="1"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</a:rPr>
              <a:t>y </a:t>
            </a:r>
            <a:r>
              <a:rPr lang="en-US" altLang="zh-CN" sz="2800">
                <a:latin typeface="黑体" panose="02010609060101010101" pitchFamily="1" charset="-122"/>
                <a:ea typeface="黑体" panose="02010609060101010101" pitchFamily="1" charset="-122"/>
              </a:rPr>
              <a:t>=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</a:rPr>
              <a:t> </a:t>
            </a:r>
            <a:r>
              <a:rPr lang="en-US" altLang="zh-CN" sz="2800" i="1">
                <a:latin typeface="Times New Roman" panose="02020503050405090304" pitchFamily="2" charset="0"/>
                <a:ea typeface="黑体" panose="02010609060101010101" pitchFamily="1" charset="-122"/>
              </a:rPr>
              <a:t>x</a:t>
            </a:r>
            <a:r>
              <a:rPr lang="en-US" altLang="zh-CN" sz="2800" baseline="30000">
                <a:latin typeface="Times New Roman" panose="02020503050405090304" pitchFamily="2" charset="0"/>
                <a:ea typeface="黑体" panose="02010609060101010101" pitchFamily="1" charset="-122"/>
              </a:rPr>
              <a:t>2 </a:t>
            </a:r>
            <a:r>
              <a:rPr lang="zh-CN" altLang="en-US" sz="2800">
                <a:latin typeface="黑体" panose="02010609060101010101" pitchFamily="1" charset="-122"/>
                <a:ea typeface="黑体" panose="02010609060101010101" pitchFamily="1" charset="-122"/>
              </a:rPr>
              <a:t>的性质吗？</a:t>
            </a:r>
            <a:endParaRPr lang="zh-CN" altLang="en-US" sz="280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sp>
        <p:nvSpPr>
          <p:cNvPr id="7" name="Text Box 3"/>
          <p:cNvSpPr txBox="1"/>
          <p:nvPr/>
        </p:nvSpPr>
        <p:spPr>
          <a:xfrm>
            <a:off x="1398905" y="1708785"/>
            <a:ext cx="6978015" cy="203009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800">
                <a:latin typeface="黑体" panose="02010609060101010101" pitchFamily="1" charset="-122"/>
                <a:ea typeface="黑体" panose="02010609060101010101" pitchFamily="1" charset="-122"/>
              </a:rPr>
              <a:t>如果二次函数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</a:rPr>
              <a:t> </a:t>
            </a:r>
            <a:r>
              <a:rPr lang="en-US" altLang="zh-CN" sz="2800" i="1"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</a:rPr>
              <a:t>y = ax</a:t>
            </a:r>
            <a:r>
              <a:rPr lang="en-US" altLang="zh-CN" sz="2800" i="1" baseline="30000"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</a:rPr>
              <a:t>2 </a:t>
            </a:r>
            <a:r>
              <a:rPr lang="zh-CN" altLang="en-US" sz="2800">
                <a:latin typeface="黑体" panose="02010609060101010101" pitchFamily="1" charset="-122"/>
                <a:ea typeface="黑体" panose="02010609060101010101" pitchFamily="1" charset="-122"/>
              </a:rPr>
              <a:t>的图象与平移碰撞在一起</a:t>
            </a:r>
            <a:r>
              <a:rPr lang="en-US" altLang="zh-CN" sz="2800">
                <a:latin typeface="黑体" panose="02010609060101010101" pitchFamily="1" charset="-122"/>
                <a:ea typeface="黑体" panose="02010609060101010101" pitchFamily="1" charset="-122"/>
              </a:rPr>
              <a:t>,</a:t>
            </a:r>
            <a:r>
              <a:rPr lang="zh-CN" altLang="en-US" sz="2800">
                <a:latin typeface="黑体" panose="02010609060101010101" pitchFamily="1" charset="-122"/>
                <a:ea typeface="黑体" panose="02010609060101010101" pitchFamily="1" charset="-122"/>
              </a:rPr>
              <a:t>会擦出怎样的火花呢？让我们拭目以待吧！</a:t>
            </a:r>
            <a:endParaRPr lang="zh-CN" altLang="en-US" sz="280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</p:spTree>
    <p:custDataLst>
      <p:tags r:id="rId4"/>
    </p:custDataLst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  <p:cond evt="onBegin" delay="0">
                          <p:tn val="12"/>
                        </p:cond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xit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5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55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  <p:cond evt="onBegin" delay="0">
                          <p:tn val="30"/>
                        </p:cond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  <p:cond evt="onBegin" delay="0">
                          <p:tn val="35"/>
                        </p:cond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xit" presetSubtype="0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9" presetClass="exit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9" presetClass="exit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9" presetClass="exit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  <p:cond evt="onBegin" delay="0">
                          <p:tn val="49"/>
                        </p:cond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76" name="圆角矩形 31"/>
          <p:cNvSpPr/>
          <p:nvPr/>
        </p:nvSpPr>
        <p:spPr>
          <a:xfrm>
            <a:off x="111125" y="1542415"/>
            <a:ext cx="1685925" cy="512763"/>
          </a:xfrm>
          <a:prstGeom prst="roundRect">
            <a:avLst>
              <a:gd name="adj" fmla="val 16667"/>
            </a:avLst>
          </a:prstGeom>
          <a:solidFill>
            <a:srgbClr val="FFFFD9"/>
          </a:solidFill>
          <a:ln w="25400" cap="flat" cmpd="sng">
            <a:solidFill>
              <a:srgbClr val="0099FF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/>
            <a:r>
              <a:rPr lang="zh-CN" altLang="en-US" sz="2800" b="1"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合作探究</a:t>
            </a:r>
            <a:endParaRPr lang="zh-CN" altLang="en-US" sz="2800" b="1">
              <a:latin typeface="微软雅黑" panose="020b0503020204020204" charset="-122"/>
              <a:ea typeface="微软雅黑"/>
              <a:sym typeface="微软雅黑" panose="020b0503020204020204" charset="-122"/>
            </a:endParaRPr>
          </a:p>
        </p:txBody>
      </p:sp>
      <p:grpSp>
        <p:nvGrpSpPr>
          <p:cNvPr id="7177" name="组合 70"/>
          <p:cNvGrpSpPr/>
          <p:nvPr/>
        </p:nvGrpSpPr>
        <p:grpSpPr>
          <a:xfrm>
            <a:off x="539115" y="2275205"/>
            <a:ext cx="6371590" cy="672465"/>
            <a:chOff x="0" y="-80744"/>
            <a:chExt cx="8603821" cy="673290"/>
          </a:xfrm>
        </p:grpSpPr>
        <p:sp>
          <p:nvSpPr>
            <p:cNvPr id="7178" name="Text Box 2"/>
            <p:cNvSpPr txBox="1"/>
            <p:nvPr/>
          </p:nvSpPr>
          <p:spPr>
            <a:xfrm>
              <a:off x="0" y="0"/>
              <a:ext cx="8603821" cy="52261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sz="2800">
                  <a:latin typeface="黑体" panose="02010609060101010101" pitchFamily="1" charset="-122"/>
                  <a:ea typeface="黑体" panose="02010609060101010101" pitchFamily="1" charset="-122"/>
                </a:rPr>
                <a:t>画出函数       的图象</a:t>
              </a:r>
              <a:r>
                <a:rPr lang="en-US" altLang="zh-CN" sz="2800">
                  <a:latin typeface="黑体" panose="02010609060101010101" pitchFamily="1" charset="-122"/>
                  <a:ea typeface="黑体" panose="02010609060101010101" pitchFamily="1" charset="-122"/>
                </a:rPr>
                <a:t>.</a:t>
              </a:r>
              <a:endParaRPr lang="en-US" altLang="zh-CN" sz="2800">
                <a:latin typeface="黑体" panose="02010609060101010101" pitchFamily="1" charset="-122"/>
                <a:ea typeface="黑体" panose="02010609060101010101" pitchFamily="1" charset="-122"/>
              </a:endParaRPr>
            </a:p>
          </p:txBody>
        </p:sp>
        <p:graphicFrame>
          <p:nvGraphicFramePr>
            <p:cNvPr id="7179" name="对象 11"/>
            <p:cNvGraphicFramePr>
              <a:graphicFrameLocks noChangeAspect="1"/>
            </p:cNvGraphicFramePr>
            <p:nvPr/>
          </p:nvGraphicFramePr>
          <p:xfrm>
            <a:off x="2042486" y="-80744"/>
            <a:ext cx="1455978" cy="673290"/>
          </p:xfrm>
          <a:graphic>
            <a:graphicData uri="http://schemas.openxmlformats.org/presentationml/2006/ole">
              <mc:AlternateContent>
                <mc:Choice xmlns:v="urn:schemas-microsoft-com:vml" Requires="v">
                  <p:oleObj spid="_x0000_s1038" r:id="rId2" imgW="495300" imgH="228600" progId="Equation.DSMT4">
                    <p:embed/>
                  </p:oleObj>
                </mc:Choice>
                <mc:Fallback>
                  <p:oleObj r:id="rId2" imgW="495300" imgH="228600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2042486" y="-80744"/>
                          <a:ext cx="1455978" cy="67329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4" name="Text Box 4"/>
          <p:cNvSpPr txBox="1"/>
          <p:nvPr/>
        </p:nvSpPr>
        <p:spPr>
          <a:xfrm>
            <a:off x="541338" y="2947353"/>
            <a:ext cx="6697662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列表</a:t>
            </a:r>
            <a:r>
              <a:rPr lang="en-US" altLang="zh-CN" sz="28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.</a:t>
            </a:r>
            <a:endParaRPr lang="en-US" altLang="zh-CN" sz="2800">
              <a:solidFill>
                <a:srgbClr val="FF0000"/>
              </a:solidFill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graphicFrame>
        <p:nvGraphicFramePr>
          <p:cNvPr id="15" name="表格 14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557213" y="3669665"/>
          <a:ext cx="7569200" cy="1097280"/>
        </p:xfrm>
        <a:graphic>
          <a:graphicData uri="http://schemas.openxmlformats.org/drawingml/2006/table">
            <a:tbl>
              <a:tblPr/>
              <a:tblGrid>
                <a:gridCol w="1081088"/>
                <a:gridCol w="719137"/>
                <a:gridCol w="1008063"/>
                <a:gridCol w="647700"/>
                <a:gridCol w="936625"/>
                <a:gridCol w="504825"/>
                <a:gridCol w="719137"/>
                <a:gridCol w="504825"/>
                <a:gridCol w="719138"/>
                <a:gridCol w="728662"/>
              </a:tblGrid>
              <a:tr h="640080">
                <a:tc>
                  <a:txBody>
                    <a:bodyPr vert="horz" wrap="square"/>
                    <a:lstStyle/>
                    <a:p>
                      <a:pPr marL="0" lvl="0" indent="0" algn="ctr" ea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r>
                        <a:rPr lang="en-US" altLang="zh-CN" sz="2400" b="0" i="1">
                          <a:latin typeface="Times New Roman" panose="02020503050405090304" pitchFamily="2" charset="0"/>
                        </a:rPr>
                        <a:t>x</a:t>
                      </a:r>
                      <a:endParaRPr lang="en-US" altLang="zh-CN" sz="2400" b="0" i="1">
                        <a:latin typeface="Times New Roman" panose="02020503050405090304" pitchFamily="2" charset="0"/>
                      </a:endParaRPr>
                    </a:p>
                  </a:txBody>
                  <a:tcPr marL="91445" marR="91445" marT="45707" marB="45707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ea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r>
                        <a:rPr lang="en-US" altLang="zh-CN" sz="2400" b="0">
                          <a:latin typeface="Times New Roman" panose="02020503050405090304" pitchFamily="2" charset="0"/>
                        </a:rPr>
                        <a:t>···</a:t>
                      </a:r>
                      <a:endParaRPr lang="en-US" altLang="zh-CN" sz="2400" b="0">
                        <a:latin typeface="Times New Roman" panose="02020503050405090304" pitchFamily="2" charset="0"/>
                      </a:endParaRPr>
                    </a:p>
                  </a:txBody>
                  <a:tcPr marL="91445" marR="91445"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ea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r>
                        <a:rPr lang="zh-CN" altLang="en-US" sz="2400" b="0">
                          <a:latin typeface="Times New Roman" panose="02020503050405090304" pitchFamily="2" charset="0"/>
                        </a:rPr>
                        <a:t>－</a:t>
                      </a:r>
                      <a:r>
                        <a:rPr lang="en-US" altLang="zh-CN" sz="2400" b="0">
                          <a:latin typeface="Times New Roman" panose="02020503050405090304" pitchFamily="2" charset="0"/>
                        </a:rPr>
                        <a:t>1.5</a:t>
                      </a:r>
                      <a:endParaRPr lang="en-US" altLang="zh-CN" sz="2400" b="0">
                        <a:latin typeface="Times New Roman" panose="02020503050405090304" pitchFamily="2" charset="0"/>
                      </a:endParaRPr>
                    </a:p>
                  </a:txBody>
                  <a:tcPr marL="91445" marR="91445"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ea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r>
                        <a:rPr lang="zh-CN" altLang="en-US" sz="2400" b="0">
                          <a:latin typeface="Times New Roman" panose="02020503050405090304" pitchFamily="2" charset="0"/>
                        </a:rPr>
                        <a:t>－</a:t>
                      </a:r>
                      <a:r>
                        <a:rPr lang="en-US" altLang="zh-CN" sz="2400" b="0">
                          <a:latin typeface="Times New Roman" panose="02020503050405090304" pitchFamily="2" charset="0"/>
                        </a:rPr>
                        <a:t>1</a:t>
                      </a:r>
                      <a:endParaRPr lang="en-US" altLang="zh-CN" sz="2400" b="0">
                        <a:latin typeface="Times New Roman" panose="02020503050405090304" pitchFamily="2" charset="0"/>
                      </a:endParaRPr>
                    </a:p>
                  </a:txBody>
                  <a:tcPr marL="91445" marR="91445"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ea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r>
                        <a:rPr lang="zh-CN" altLang="en-US" sz="2400" b="0">
                          <a:latin typeface="Times New Roman" panose="02020503050405090304" pitchFamily="2" charset="0"/>
                        </a:rPr>
                        <a:t>－</a:t>
                      </a:r>
                      <a:r>
                        <a:rPr lang="en-US" altLang="zh-CN" sz="2400" b="0">
                          <a:latin typeface="Times New Roman" panose="02020503050405090304" pitchFamily="2" charset="0"/>
                        </a:rPr>
                        <a:t>0.5</a:t>
                      </a:r>
                      <a:endParaRPr lang="en-US" altLang="zh-CN" sz="2400" b="0">
                        <a:latin typeface="Times New Roman" panose="02020503050405090304" pitchFamily="2" charset="0"/>
                      </a:endParaRPr>
                    </a:p>
                  </a:txBody>
                  <a:tcPr marL="91445" marR="91445"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ea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r>
                        <a:rPr lang="en-US" altLang="zh-CN" sz="2400" b="0">
                          <a:latin typeface="Times New Roman" panose="02020503050405090304" pitchFamily="2" charset="0"/>
                        </a:rPr>
                        <a:t>0</a:t>
                      </a:r>
                      <a:endParaRPr lang="en-US" altLang="zh-CN" sz="2400" b="0">
                        <a:latin typeface="Times New Roman" panose="02020503050405090304" pitchFamily="2" charset="0"/>
                      </a:endParaRPr>
                    </a:p>
                  </a:txBody>
                  <a:tcPr marL="91445" marR="91445"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ea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r>
                        <a:rPr lang="en-US" altLang="zh-CN" sz="2400" b="0">
                          <a:latin typeface="Times New Roman" panose="02020503050405090304" pitchFamily="2" charset="0"/>
                        </a:rPr>
                        <a:t>0.5</a:t>
                      </a:r>
                      <a:endParaRPr lang="en-US" altLang="zh-CN" sz="2400" b="0">
                        <a:latin typeface="Times New Roman" panose="02020503050405090304" pitchFamily="2" charset="0"/>
                      </a:endParaRPr>
                    </a:p>
                  </a:txBody>
                  <a:tcPr marL="91445" marR="91445"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ea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r>
                        <a:rPr lang="en-US" altLang="zh-CN" sz="2400" b="0">
                          <a:latin typeface="Times New Roman" panose="02020503050405090304" pitchFamily="2" charset="0"/>
                        </a:rPr>
                        <a:t>1</a:t>
                      </a:r>
                      <a:endParaRPr lang="en-US" altLang="zh-CN" sz="2400" b="0">
                        <a:latin typeface="Times New Roman" panose="02020503050405090304" pitchFamily="2" charset="0"/>
                      </a:endParaRPr>
                    </a:p>
                  </a:txBody>
                  <a:tcPr marL="91445" marR="91445"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ea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r>
                        <a:rPr lang="en-US" altLang="zh-CN" sz="2400" b="0">
                          <a:latin typeface="Times New Roman" panose="02020503050405090304" pitchFamily="2" charset="0"/>
                        </a:rPr>
                        <a:t>1.5</a:t>
                      </a:r>
                      <a:endParaRPr lang="en-US" altLang="zh-CN" sz="2400" b="0">
                        <a:latin typeface="Times New Roman" panose="02020503050405090304" pitchFamily="2" charset="0"/>
                      </a:endParaRPr>
                    </a:p>
                  </a:txBody>
                  <a:tcPr marL="91445" marR="91445"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ea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r>
                        <a:rPr lang="en-US" altLang="zh-CN" sz="2400" b="0">
                          <a:latin typeface="Times New Roman" panose="02020503050405090304" pitchFamily="2" charset="0"/>
                        </a:rPr>
                        <a:t>···</a:t>
                      </a:r>
                      <a:endParaRPr lang="en-US" altLang="zh-CN" sz="2400" b="0">
                        <a:latin typeface="Times New Roman" panose="02020503050405090304" pitchFamily="2" charset="0"/>
                      </a:endParaRPr>
                    </a:p>
                  </a:txBody>
                  <a:tcPr marL="91445" marR="91445"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 vert="horz" wrap="square"/>
                    <a:lstStyle/>
                    <a:p>
                      <a:pPr marL="0" lvl="0" indent="0" algn="ctr" eaLnBrk="1" hangingPunct="1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r>
                        <a:rPr lang="en-US" altLang="zh-CN" sz="2400" b="0" i="1">
                          <a:latin typeface="Times New Roman" panose="02020503050405090304" pitchFamily="2" charset="0"/>
                          <a:cs typeface="Times New Roman" panose="02020503050405090304" pitchFamily="2" charset="0"/>
                        </a:rPr>
                        <a:t>y</a:t>
                      </a:r>
                      <a:endParaRPr lang="en-US" altLang="zh-CN" sz="2400" b="0" i="1">
                        <a:latin typeface="Times New Roman" panose="02020503050405090304" pitchFamily="2" charset="0"/>
                        <a:cs typeface="Times New Roman" panose="02020503050405090304" pitchFamily="2" charset="0"/>
                      </a:endParaRPr>
                    </a:p>
                  </a:txBody>
                  <a:tcPr marL="91445" marR="91445" marT="45707" marB="45707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eaLnBrk="1" hangingPunct="1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r>
                        <a:rPr lang="en-US" altLang="zh-CN" sz="1800" b="0">
                          <a:latin typeface="Times New Roman" panose="02020503050405090304" pitchFamily="2" charset="0"/>
                        </a:rPr>
                        <a:t>···</a:t>
                      </a:r>
                      <a:endParaRPr lang="en-US" altLang="zh-CN" sz="1800" b="0">
                        <a:latin typeface="Times New Roman" panose="02020503050405090304" pitchFamily="2" charset="0"/>
                      </a:endParaRPr>
                    </a:p>
                  </a:txBody>
                  <a:tcPr marL="91445" marR="91445"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eaLnBrk="1" hangingPunct="1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endParaRPr lang="zh-CN" altLang="en-US" sz="2400" b="0">
                        <a:latin typeface="Times New Roman" panose="02020503050405090304" pitchFamily="2" charset="0"/>
                      </a:endParaRPr>
                    </a:p>
                  </a:txBody>
                  <a:tcPr marL="91445" marR="91445"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eaLnBrk="1" hangingPunct="1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endParaRPr lang="zh-CN" altLang="en-US" sz="2400" b="0">
                        <a:latin typeface="Times New Roman" panose="02020503050405090304" pitchFamily="2" charset="0"/>
                      </a:endParaRPr>
                    </a:p>
                  </a:txBody>
                  <a:tcPr marL="91445" marR="91445"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eaLnBrk="1" hangingPunct="1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endParaRPr lang="zh-CN" altLang="en-US" sz="2400" b="0">
                        <a:latin typeface="Times New Roman" panose="02020503050405090304" pitchFamily="2" charset="0"/>
                      </a:endParaRPr>
                    </a:p>
                  </a:txBody>
                  <a:tcPr marL="91445" marR="91445"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eaLnBrk="1" hangingPunct="1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endParaRPr lang="zh-CN" altLang="en-US" sz="2400" b="0">
                        <a:latin typeface="Times New Roman" panose="02020503050405090304" pitchFamily="2" charset="0"/>
                      </a:endParaRPr>
                    </a:p>
                  </a:txBody>
                  <a:tcPr marL="91445" marR="91445"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eaLnBrk="1" hangingPunct="1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endParaRPr lang="zh-CN" altLang="en-US" sz="2400" b="0">
                        <a:latin typeface="Times New Roman" panose="02020503050405090304" pitchFamily="2" charset="0"/>
                      </a:endParaRPr>
                    </a:p>
                  </a:txBody>
                  <a:tcPr marL="91445" marR="91445"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eaLnBrk="1" hangingPunct="1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endParaRPr lang="zh-CN" altLang="en-US" sz="2400" b="0">
                        <a:latin typeface="Times New Roman" panose="02020503050405090304" pitchFamily="2" charset="0"/>
                      </a:endParaRPr>
                    </a:p>
                  </a:txBody>
                  <a:tcPr marL="91445" marR="91445"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eaLnBrk="1" hangingPunct="1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endParaRPr lang="zh-CN" altLang="en-US" sz="2400" b="0">
                        <a:latin typeface="Times New Roman" panose="02020503050405090304" pitchFamily="2" charset="0"/>
                      </a:endParaRPr>
                    </a:p>
                  </a:txBody>
                  <a:tcPr marL="91445" marR="91445"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eaLnBrk="1" hangingPunct="1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r>
                        <a:rPr lang="en-US" altLang="zh-CN" sz="1800" b="0">
                          <a:latin typeface="Times New Roman" panose="02020503050405090304" pitchFamily="2" charset="0"/>
                        </a:rPr>
                        <a:t>···</a:t>
                      </a:r>
                      <a:endParaRPr lang="en-US" altLang="zh-CN" sz="1800" b="0">
                        <a:latin typeface="Times New Roman" panose="02020503050405090304" pitchFamily="2" charset="0"/>
                      </a:endParaRPr>
                    </a:p>
                  </a:txBody>
                  <a:tcPr marL="91445" marR="91445"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" name="Text Box 90"/>
          <p:cNvSpPr txBox="1"/>
          <p:nvPr/>
        </p:nvSpPr>
        <p:spPr>
          <a:xfrm>
            <a:off x="2579688" y="4306253"/>
            <a:ext cx="704850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400">
                <a:solidFill>
                  <a:srgbClr val="FF0000"/>
                </a:solidFill>
                <a:latin typeface="Times New Roman" panose="02020503050405090304" pitchFamily="2" charset="0"/>
                <a:ea typeface="宋体" pitchFamily="2" charset="-122"/>
              </a:rPr>
              <a:t>4.5</a:t>
            </a:r>
            <a:endParaRPr lang="en-US" altLang="zh-CN" sz="2400">
              <a:solidFill>
                <a:srgbClr val="FF0000"/>
              </a:solidFill>
              <a:latin typeface="Times New Roman" panose="02020503050405090304" pitchFamily="2" charset="0"/>
              <a:ea typeface="宋体" pitchFamily="2" charset="-122"/>
            </a:endParaRPr>
          </a:p>
        </p:txBody>
      </p:sp>
      <p:sp>
        <p:nvSpPr>
          <p:cNvPr id="17" name="Text Box 100"/>
          <p:cNvSpPr txBox="1"/>
          <p:nvPr/>
        </p:nvSpPr>
        <p:spPr>
          <a:xfrm>
            <a:off x="3571875" y="4288790"/>
            <a:ext cx="614363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400">
                <a:solidFill>
                  <a:srgbClr val="FF0000"/>
                </a:solidFill>
                <a:latin typeface="Times New Roman" panose="02020503050405090304" pitchFamily="2" charset="0"/>
                <a:ea typeface="宋体" pitchFamily="2" charset="-122"/>
              </a:rPr>
              <a:t>2</a:t>
            </a:r>
            <a:endParaRPr lang="en-US" altLang="zh-CN" sz="2400">
              <a:solidFill>
                <a:srgbClr val="FF0000"/>
              </a:solidFill>
              <a:latin typeface="Times New Roman" panose="02020503050405090304" pitchFamily="2" charset="0"/>
              <a:ea typeface="宋体" pitchFamily="2" charset="-122"/>
            </a:endParaRPr>
          </a:p>
        </p:txBody>
      </p:sp>
      <p:sp>
        <p:nvSpPr>
          <p:cNvPr id="18" name="Text Box 101"/>
          <p:cNvSpPr txBox="1"/>
          <p:nvPr/>
        </p:nvSpPr>
        <p:spPr>
          <a:xfrm>
            <a:off x="4289425" y="4312603"/>
            <a:ext cx="792163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400">
                <a:solidFill>
                  <a:srgbClr val="FF0000"/>
                </a:solidFill>
                <a:latin typeface="Times New Roman" panose="02020503050405090304" pitchFamily="2" charset="0"/>
                <a:ea typeface="宋体" pitchFamily="2" charset="-122"/>
              </a:rPr>
              <a:t>0.5</a:t>
            </a:r>
            <a:endParaRPr lang="en-US" altLang="zh-CN" sz="2400">
              <a:solidFill>
                <a:srgbClr val="FF0000"/>
              </a:solidFill>
              <a:latin typeface="Times New Roman" panose="02020503050405090304" pitchFamily="2" charset="0"/>
              <a:ea typeface="宋体" pitchFamily="2" charset="-122"/>
            </a:endParaRPr>
          </a:p>
        </p:txBody>
      </p:sp>
      <p:sp>
        <p:nvSpPr>
          <p:cNvPr id="19" name="Text Box 102"/>
          <p:cNvSpPr txBox="1"/>
          <p:nvPr/>
        </p:nvSpPr>
        <p:spPr>
          <a:xfrm>
            <a:off x="5057775" y="4336415"/>
            <a:ext cx="504825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400">
                <a:solidFill>
                  <a:srgbClr val="FF0000"/>
                </a:solidFill>
                <a:latin typeface="Times New Roman" panose="02020503050405090304" pitchFamily="2" charset="0"/>
                <a:ea typeface="宋体" pitchFamily="2" charset="-122"/>
              </a:rPr>
              <a:t>0</a:t>
            </a:r>
            <a:endParaRPr lang="en-US" altLang="zh-CN" sz="2400">
              <a:solidFill>
                <a:srgbClr val="FF0000"/>
              </a:solidFill>
              <a:latin typeface="Times New Roman" panose="02020503050405090304" pitchFamily="2" charset="0"/>
              <a:ea typeface="宋体" pitchFamily="2" charset="-122"/>
            </a:endParaRPr>
          </a:p>
        </p:txBody>
      </p:sp>
      <p:sp>
        <p:nvSpPr>
          <p:cNvPr id="20" name="Text Box 104"/>
          <p:cNvSpPr txBox="1"/>
          <p:nvPr/>
        </p:nvSpPr>
        <p:spPr>
          <a:xfrm>
            <a:off x="6773863" y="4309428"/>
            <a:ext cx="720725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400">
                <a:solidFill>
                  <a:srgbClr val="FF0000"/>
                </a:solidFill>
                <a:latin typeface="Times New Roman" panose="02020503050405090304" pitchFamily="2" charset="0"/>
                <a:ea typeface="宋体" pitchFamily="2" charset="-122"/>
              </a:rPr>
              <a:t>4.5</a:t>
            </a:r>
            <a:endParaRPr lang="en-US" altLang="zh-CN" sz="2400">
              <a:solidFill>
                <a:srgbClr val="FF0000"/>
              </a:solidFill>
              <a:latin typeface="Times New Roman" panose="02020503050405090304" pitchFamily="2" charset="0"/>
              <a:ea typeface="宋体" pitchFamily="2" charset="-122"/>
            </a:endParaRPr>
          </a:p>
        </p:txBody>
      </p:sp>
      <p:sp>
        <p:nvSpPr>
          <p:cNvPr id="21" name="Text Box 105"/>
          <p:cNvSpPr txBox="1"/>
          <p:nvPr/>
        </p:nvSpPr>
        <p:spPr>
          <a:xfrm>
            <a:off x="6270625" y="4334828"/>
            <a:ext cx="504825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400">
                <a:solidFill>
                  <a:srgbClr val="FF0000"/>
                </a:solidFill>
                <a:latin typeface="Times New Roman" panose="02020503050405090304" pitchFamily="2" charset="0"/>
                <a:ea typeface="宋体" pitchFamily="2" charset="-122"/>
              </a:rPr>
              <a:t>2</a:t>
            </a:r>
            <a:endParaRPr lang="en-US" altLang="zh-CN" sz="2400">
              <a:solidFill>
                <a:srgbClr val="FF0000"/>
              </a:solidFill>
              <a:latin typeface="Times New Roman" panose="02020503050405090304" pitchFamily="2" charset="0"/>
              <a:ea typeface="宋体" pitchFamily="2" charset="-122"/>
            </a:endParaRPr>
          </a:p>
        </p:txBody>
      </p:sp>
      <p:sp>
        <p:nvSpPr>
          <p:cNvPr id="22" name="Text Box 106"/>
          <p:cNvSpPr txBox="1"/>
          <p:nvPr/>
        </p:nvSpPr>
        <p:spPr>
          <a:xfrm>
            <a:off x="5535613" y="4338003"/>
            <a:ext cx="792162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400">
                <a:solidFill>
                  <a:srgbClr val="FF0000"/>
                </a:solidFill>
                <a:latin typeface="Times New Roman" panose="02020503050405090304" pitchFamily="2" charset="0"/>
                <a:ea typeface="宋体" pitchFamily="2" charset="-122"/>
              </a:rPr>
              <a:t>0.5</a:t>
            </a:r>
            <a:endParaRPr lang="en-US" altLang="zh-CN" sz="2400">
              <a:solidFill>
                <a:srgbClr val="FF0000"/>
              </a:solidFill>
              <a:latin typeface="Times New Roman" panose="02020503050405090304" pitchFamily="2" charset="0"/>
              <a:ea typeface="宋体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114550" y="788670"/>
            <a:ext cx="5124450" cy="52197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marL="0" marR="0" lvl="0" indent="0" algn="ctr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 b="1">
                <a:solidFill>
                  <a:srgbClr val="00B050"/>
                </a:solidFill>
                <a:latin typeface="微软雅黑" panose="020b0503020204020204" charset="-122"/>
                <a:ea typeface="微软雅黑"/>
                <a:sym typeface="宋体" pitchFamily="2" charset="-122"/>
              </a:rPr>
              <a:t>二次函数</a:t>
            </a:r>
            <a:r>
              <a:rPr lang="en-US" altLang="zh-CN" sz="2800" b="1">
                <a:solidFill>
                  <a:srgbClr val="00B050"/>
                </a:solidFill>
                <a:latin typeface="微软雅黑" panose="020b0503020204020204" charset="-122"/>
                <a:ea typeface="微软雅黑"/>
                <a:sym typeface="宋体" pitchFamily="2" charset="-122"/>
              </a:rPr>
              <a:t> </a:t>
            </a:r>
            <a:r>
              <a:rPr lang="en-US" altLang="zh-CN" sz="2800" b="1" i="1">
                <a:solidFill>
                  <a:srgbClr val="00B050"/>
                </a:solidFill>
                <a:latin typeface="Times New Roman" panose="02020503050405090304" pitchFamily="2" charset="0"/>
                <a:ea typeface="微软雅黑"/>
                <a:sym typeface="宋体" pitchFamily="2" charset="-122"/>
              </a:rPr>
              <a:t>y </a:t>
            </a:r>
            <a:r>
              <a:rPr lang="en-US" altLang="zh-CN" sz="2800" b="1">
                <a:solidFill>
                  <a:srgbClr val="00B050"/>
                </a:solidFill>
                <a:latin typeface="Times New Roman" panose="02020503050405090304" pitchFamily="2" charset="0"/>
                <a:ea typeface="微软雅黑"/>
                <a:sym typeface="宋体" pitchFamily="2" charset="-122"/>
              </a:rPr>
              <a:t>= </a:t>
            </a:r>
            <a:r>
              <a:rPr lang="en-US" altLang="zh-CN" sz="2800" b="1" i="1">
                <a:solidFill>
                  <a:srgbClr val="00B050"/>
                </a:solidFill>
                <a:latin typeface="Times New Roman" panose="02020503050405090304" pitchFamily="2" charset="0"/>
                <a:ea typeface="微软雅黑"/>
                <a:sym typeface="宋体" pitchFamily="2" charset="-122"/>
              </a:rPr>
              <a:t>ax</a:t>
            </a:r>
            <a:r>
              <a:rPr lang="en-US" altLang="zh-CN" sz="2800" b="1" baseline="30000">
                <a:solidFill>
                  <a:srgbClr val="00B050"/>
                </a:solidFill>
                <a:latin typeface="Times New Roman" panose="02020503050405090304" pitchFamily="2" charset="0"/>
                <a:ea typeface="微软雅黑"/>
                <a:sym typeface="宋体" pitchFamily="2" charset="-122"/>
              </a:rPr>
              <a:t>2 </a:t>
            </a:r>
            <a:r>
              <a:rPr lang="zh-CN" altLang="en-US" sz="2800" b="1">
                <a:solidFill>
                  <a:srgbClr val="00B050"/>
                </a:solidFill>
                <a:latin typeface="微软雅黑" panose="020b0503020204020204" charset="-122"/>
                <a:ea typeface="微软雅黑"/>
                <a:sym typeface="宋体" pitchFamily="2" charset="-122"/>
              </a:rPr>
              <a:t>的图象与性质</a:t>
            </a:r>
            <a:endParaRPr kumimoji="0" lang="zh-CN" altLang="en-US" sz="2800" b="1" i="0" u="none" strike="noStrike" kern="1200" cap="none" spc="0" normalizeH="0" baseline="0" noProof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软雅黑" panose="020b0503020204020204" charset="-122"/>
              <a:ea typeface="微软雅黑"/>
              <a:cs typeface="+mn-cs"/>
              <a:sym typeface="宋体" pitchFamily="2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130" y="699517"/>
            <a:ext cx="699542" cy="6995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 Box 4"/>
          <p:cNvSpPr txBox="1"/>
          <p:nvPr/>
        </p:nvSpPr>
        <p:spPr>
          <a:xfrm>
            <a:off x="788988" y="1112838"/>
            <a:ext cx="6697662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描点，连线</a:t>
            </a:r>
            <a:r>
              <a:rPr lang="en-US" altLang="zh-CN" sz="28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.</a:t>
            </a:r>
            <a:endParaRPr lang="en-US" altLang="zh-CN" sz="2800">
              <a:solidFill>
                <a:srgbClr val="FF0000"/>
              </a:solidFill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grpSp>
        <p:nvGrpSpPr>
          <p:cNvPr id="8194" name="Group 107"/>
          <p:cNvGrpSpPr/>
          <p:nvPr/>
        </p:nvGrpSpPr>
        <p:grpSpPr>
          <a:xfrm>
            <a:off x="2898775" y="771525"/>
            <a:ext cx="4032250" cy="3249613"/>
            <a:chExt cx="2540" cy="2047"/>
          </a:xfrm>
        </p:grpSpPr>
        <p:sp>
          <p:nvSpPr>
            <p:cNvPr id="8195" name="d82Line 2"/>
            <p:cNvSpPr/>
            <p:nvPr/>
          </p:nvSpPr>
          <p:spPr>
            <a:xfrm>
              <a:off x="166" y="1846"/>
              <a:ext cx="2197" cy="0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8196" name="d82Line 3"/>
            <p:cNvSpPr/>
            <p:nvPr/>
          </p:nvSpPr>
          <p:spPr>
            <a:xfrm flipH="1" flipV="1">
              <a:off x="1233" y="0"/>
              <a:ext cx="0" cy="1985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8197" name="d82Line 4"/>
            <p:cNvSpPr/>
            <p:nvPr/>
          </p:nvSpPr>
          <p:spPr>
            <a:xfrm flipH="1" flipV="1">
              <a:off x="1463" y="1800"/>
              <a:ext cx="0" cy="46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8198" name="d82Line 5"/>
            <p:cNvSpPr/>
            <p:nvPr/>
          </p:nvSpPr>
          <p:spPr>
            <a:xfrm flipH="1" flipV="1">
              <a:off x="1691" y="1800"/>
              <a:ext cx="0" cy="46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8199" name="d82Line 6"/>
            <p:cNvSpPr/>
            <p:nvPr/>
          </p:nvSpPr>
          <p:spPr>
            <a:xfrm flipH="1" flipV="1">
              <a:off x="1921" y="1800"/>
              <a:ext cx="0" cy="46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8200" name="d82Line 7"/>
            <p:cNvSpPr/>
            <p:nvPr/>
          </p:nvSpPr>
          <p:spPr>
            <a:xfrm flipH="1" flipV="1">
              <a:off x="2151" y="1800"/>
              <a:ext cx="0" cy="46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8201" name="d82Line 10"/>
            <p:cNvSpPr/>
            <p:nvPr/>
          </p:nvSpPr>
          <p:spPr>
            <a:xfrm flipH="1" flipV="1">
              <a:off x="1003" y="1800"/>
              <a:ext cx="0" cy="46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8202" name="d82Line 11"/>
            <p:cNvSpPr/>
            <p:nvPr/>
          </p:nvSpPr>
          <p:spPr>
            <a:xfrm flipH="1" flipV="1">
              <a:off x="775" y="1800"/>
              <a:ext cx="0" cy="46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8203" name="d82Line 12"/>
            <p:cNvSpPr/>
            <p:nvPr/>
          </p:nvSpPr>
          <p:spPr>
            <a:xfrm flipH="1" flipV="1">
              <a:off x="545" y="1800"/>
              <a:ext cx="0" cy="46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8204" name="d82Line 14"/>
            <p:cNvSpPr/>
            <p:nvPr/>
          </p:nvSpPr>
          <p:spPr>
            <a:xfrm flipH="1" flipV="1">
              <a:off x="316" y="1800"/>
              <a:ext cx="0" cy="46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8205" name="d82Line 16"/>
            <p:cNvSpPr/>
            <p:nvPr/>
          </p:nvSpPr>
          <p:spPr>
            <a:xfrm>
              <a:off x="1233" y="1108"/>
              <a:ext cx="57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8206" name="d82Line 17"/>
            <p:cNvSpPr/>
            <p:nvPr/>
          </p:nvSpPr>
          <p:spPr>
            <a:xfrm>
              <a:off x="1233" y="923"/>
              <a:ext cx="57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8207" name="d82Line 18"/>
            <p:cNvSpPr/>
            <p:nvPr/>
          </p:nvSpPr>
          <p:spPr>
            <a:xfrm>
              <a:off x="1233" y="739"/>
              <a:ext cx="57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8208" name="d82Line 19"/>
            <p:cNvSpPr/>
            <p:nvPr/>
          </p:nvSpPr>
          <p:spPr>
            <a:xfrm>
              <a:off x="1233" y="554"/>
              <a:ext cx="57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8209" name="d82Line 20"/>
            <p:cNvSpPr/>
            <p:nvPr/>
          </p:nvSpPr>
          <p:spPr>
            <a:xfrm>
              <a:off x="1233" y="369"/>
              <a:ext cx="57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8210" name="d82Line 21"/>
            <p:cNvSpPr/>
            <p:nvPr/>
          </p:nvSpPr>
          <p:spPr>
            <a:xfrm>
              <a:off x="1233" y="1477"/>
              <a:ext cx="57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8211" name="d82Line 22"/>
            <p:cNvSpPr/>
            <p:nvPr/>
          </p:nvSpPr>
          <p:spPr>
            <a:xfrm>
              <a:off x="1233" y="1662"/>
              <a:ext cx="57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8212" name="d82Line 23"/>
            <p:cNvSpPr/>
            <p:nvPr/>
          </p:nvSpPr>
          <p:spPr>
            <a:xfrm>
              <a:off x="1233" y="1846"/>
              <a:ext cx="57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8213" name="d82Line 24"/>
            <p:cNvSpPr/>
            <p:nvPr/>
          </p:nvSpPr>
          <p:spPr>
            <a:xfrm>
              <a:off x="1233" y="185"/>
              <a:ext cx="57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8214" name="d82Line 25"/>
            <p:cNvSpPr/>
            <p:nvPr/>
          </p:nvSpPr>
          <p:spPr>
            <a:xfrm>
              <a:off x="1233" y="1293"/>
              <a:ext cx="57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8215" name="d82WordArt 28"/>
            <p:cNvSpPr>
              <a:spLocks noTextEdit="1"/>
            </p:cNvSpPr>
            <p:nvPr/>
          </p:nvSpPr>
          <p:spPr>
            <a:xfrm>
              <a:off x="2293" y="1911"/>
              <a:ext cx="103" cy="10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norm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/>
              <a:r>
                <a:rPr lang="zh-CN" altLang="en-US" sz="3600" i="1"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rgbClr val="000000"/>
                  </a:solidFill>
                  <a:latin typeface="Times New Roman" panose="02020503050405090304" pitchFamily="2" charset="0"/>
                  <a:ea typeface="Times New Roman" panose="02020503050405090304" pitchFamily="2" charset="0"/>
                </a:rPr>
                <a:t>x</a:t>
              </a:r>
              <a:endParaRPr lang="zh-CN" altLang="en-US" sz="3600" i="1"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 panose="02020503050405090304" pitchFamily="2" charset="0"/>
                <a:ea typeface="Times New Roman" panose="02020503050405090304" pitchFamily="2" charset="0"/>
              </a:endParaRPr>
            </a:p>
          </p:txBody>
        </p:sp>
        <p:sp>
          <p:nvSpPr>
            <p:cNvPr id="8216" name="d82WordArt 29"/>
            <p:cNvSpPr>
              <a:spLocks noTextEdit="1"/>
            </p:cNvSpPr>
            <p:nvPr/>
          </p:nvSpPr>
          <p:spPr>
            <a:xfrm>
              <a:off x="1290" y="0"/>
              <a:ext cx="103" cy="107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norm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/>
              <a:r>
                <a:rPr lang="zh-CN" altLang="en-US" sz="3600" i="1"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rgbClr val="000000"/>
                  </a:solidFill>
                  <a:latin typeface="Times New Roman" panose="02020503050405090304" pitchFamily="2" charset="0"/>
                  <a:ea typeface="Times New Roman" panose="02020503050405090304" pitchFamily="2" charset="0"/>
                </a:rPr>
                <a:t>y</a:t>
              </a:r>
              <a:endParaRPr lang="zh-CN" altLang="en-US" sz="3600" i="1"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 panose="02020503050405090304" pitchFamily="2" charset="0"/>
                <a:ea typeface="Times New Roman" panose="02020503050405090304" pitchFamily="2" charset="0"/>
              </a:endParaRPr>
            </a:p>
          </p:txBody>
        </p:sp>
        <p:sp>
          <p:nvSpPr>
            <p:cNvPr id="8217" name="d82WordArt 120"/>
            <p:cNvSpPr>
              <a:spLocks noTextEdit="1"/>
            </p:cNvSpPr>
            <p:nvPr/>
          </p:nvSpPr>
          <p:spPr>
            <a:xfrm>
              <a:off x="1014" y="1892"/>
              <a:ext cx="137" cy="147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norm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/>
              <a:r>
                <a:rPr lang="zh-CN" altLang="en-US" sz="1800" i="1"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rgbClr val="000000"/>
                  </a:solidFill>
                  <a:latin typeface="Times New Roman" panose="02020503050405090304" pitchFamily="2" charset="0"/>
                  <a:ea typeface="Times New Roman" panose="02020503050405090304" pitchFamily="2" charset="0"/>
                </a:rPr>
                <a:t>O</a:t>
              </a:r>
              <a:endParaRPr lang="zh-CN" altLang="en-US" sz="1800" i="1"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 panose="02020503050405090304" pitchFamily="2" charset="0"/>
                <a:ea typeface="Times New Roman" panose="02020503050405090304" pitchFamily="2" charset="0"/>
              </a:endParaRPr>
            </a:p>
          </p:txBody>
        </p:sp>
        <p:sp>
          <p:nvSpPr>
            <p:cNvPr id="8218" name="Text Box 131"/>
            <p:cNvSpPr txBox="1"/>
            <p:nvPr/>
          </p:nvSpPr>
          <p:spPr>
            <a:xfrm>
              <a:off x="371" y="1797"/>
              <a:ext cx="686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2000" b="1">
                  <a:solidFill>
                    <a:srgbClr val="000000"/>
                  </a:solidFill>
                  <a:latin typeface="Times New Roman" panose="02020503050405090304" pitchFamily="2" charset="0"/>
                  <a:ea typeface="宋体" pitchFamily="2" charset="-122"/>
                </a:rPr>
                <a:t>      </a:t>
              </a:r>
              <a:r>
                <a:rPr lang="zh-CN" altLang="en-US" sz="2000" b="1">
                  <a:solidFill>
                    <a:srgbClr val="000000"/>
                  </a:solidFill>
                  <a:latin typeface="Times New Roman" panose="02020503050405090304" pitchFamily="2" charset="0"/>
                  <a:ea typeface="宋体" pitchFamily="2" charset="-122"/>
                </a:rPr>
                <a:t>－</a:t>
              </a:r>
              <a:r>
                <a:rPr lang="en-US" altLang="zh-CN" sz="2000" b="1">
                  <a:solidFill>
                    <a:srgbClr val="000000"/>
                  </a:solidFill>
                  <a:latin typeface="Times New Roman" panose="02020503050405090304" pitchFamily="2" charset="0"/>
                  <a:ea typeface="宋体" pitchFamily="2" charset="-122"/>
                </a:rPr>
                <a:t>2</a:t>
              </a:r>
              <a:endParaRPr lang="en-US" altLang="zh-CN" sz="2000" b="1">
                <a:solidFill>
                  <a:srgbClr val="000000"/>
                </a:solidFill>
                <a:latin typeface="Times New Roman" panose="02020503050405090304" pitchFamily="2" charset="0"/>
                <a:ea typeface="宋体" pitchFamily="2" charset="-122"/>
              </a:endParaRPr>
            </a:p>
          </p:txBody>
        </p:sp>
        <p:sp>
          <p:nvSpPr>
            <p:cNvPr id="8219" name="Text Box 132"/>
            <p:cNvSpPr txBox="1"/>
            <p:nvPr/>
          </p:nvSpPr>
          <p:spPr>
            <a:xfrm>
              <a:off x="1539" y="1790"/>
              <a:ext cx="549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2000" b="1">
                  <a:solidFill>
                    <a:srgbClr val="000000"/>
                  </a:solidFill>
                  <a:latin typeface="Times New Roman" panose="02020503050405090304" pitchFamily="2" charset="0"/>
                  <a:ea typeface="宋体" pitchFamily="2" charset="-122"/>
                </a:rPr>
                <a:t>2</a:t>
              </a:r>
              <a:endParaRPr lang="en-US" altLang="zh-CN" sz="2000" b="1">
                <a:solidFill>
                  <a:srgbClr val="000000"/>
                </a:solidFill>
                <a:latin typeface="Times New Roman" panose="02020503050405090304" pitchFamily="2" charset="0"/>
                <a:ea typeface="宋体" pitchFamily="2" charset="-122"/>
              </a:endParaRPr>
            </a:p>
          </p:txBody>
        </p:sp>
        <p:sp>
          <p:nvSpPr>
            <p:cNvPr id="8220" name="Text Box 133"/>
            <p:cNvSpPr txBox="1"/>
            <p:nvPr/>
          </p:nvSpPr>
          <p:spPr>
            <a:xfrm>
              <a:off x="974" y="1300"/>
              <a:ext cx="549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2000" b="1">
                  <a:solidFill>
                    <a:srgbClr val="000000"/>
                  </a:solidFill>
                  <a:latin typeface="Times New Roman" panose="02020503050405090304" pitchFamily="2" charset="0"/>
                  <a:ea typeface="宋体" pitchFamily="2" charset="-122"/>
                </a:rPr>
                <a:t>2</a:t>
              </a:r>
              <a:endParaRPr lang="en-US" altLang="zh-CN" sz="2000" b="1">
                <a:solidFill>
                  <a:srgbClr val="000000"/>
                </a:solidFill>
                <a:latin typeface="Times New Roman" panose="02020503050405090304" pitchFamily="2" charset="0"/>
                <a:ea typeface="宋体" pitchFamily="2" charset="-122"/>
              </a:endParaRPr>
            </a:p>
          </p:txBody>
        </p:sp>
        <p:sp>
          <p:nvSpPr>
            <p:cNvPr id="8221" name="Text Box 134"/>
            <p:cNvSpPr txBox="1"/>
            <p:nvPr/>
          </p:nvSpPr>
          <p:spPr>
            <a:xfrm>
              <a:off x="962" y="948"/>
              <a:ext cx="549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2000" b="1">
                  <a:solidFill>
                    <a:srgbClr val="000000"/>
                  </a:solidFill>
                  <a:latin typeface="Times New Roman" panose="02020503050405090304" pitchFamily="2" charset="0"/>
                  <a:ea typeface="宋体" pitchFamily="2" charset="-122"/>
                </a:rPr>
                <a:t>4</a:t>
              </a:r>
              <a:endParaRPr lang="en-US" altLang="zh-CN" sz="2000" b="1">
                <a:solidFill>
                  <a:srgbClr val="000000"/>
                </a:solidFill>
                <a:latin typeface="Times New Roman" panose="02020503050405090304" pitchFamily="2" charset="0"/>
                <a:ea typeface="宋体" pitchFamily="2" charset="-122"/>
              </a:endParaRPr>
            </a:p>
          </p:txBody>
        </p:sp>
        <p:sp>
          <p:nvSpPr>
            <p:cNvPr id="8222" name="Text Box 135"/>
            <p:cNvSpPr txBox="1"/>
            <p:nvPr/>
          </p:nvSpPr>
          <p:spPr>
            <a:xfrm>
              <a:off x="962" y="541"/>
              <a:ext cx="549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2000" b="1">
                  <a:solidFill>
                    <a:srgbClr val="000000"/>
                  </a:solidFill>
                  <a:latin typeface="Times New Roman" panose="02020503050405090304" pitchFamily="2" charset="0"/>
                  <a:ea typeface="宋体" pitchFamily="2" charset="-122"/>
                </a:rPr>
                <a:t>6</a:t>
              </a:r>
              <a:endParaRPr lang="en-US" altLang="zh-CN" sz="2000" b="1">
                <a:solidFill>
                  <a:srgbClr val="000000"/>
                </a:solidFill>
                <a:latin typeface="Times New Roman" panose="02020503050405090304" pitchFamily="2" charset="0"/>
                <a:ea typeface="宋体" pitchFamily="2" charset="-122"/>
              </a:endParaRPr>
            </a:p>
          </p:txBody>
        </p:sp>
        <p:sp>
          <p:nvSpPr>
            <p:cNvPr id="8223" name="Text Box 136"/>
            <p:cNvSpPr txBox="1"/>
            <p:nvPr/>
          </p:nvSpPr>
          <p:spPr>
            <a:xfrm>
              <a:off x="1991" y="1791"/>
              <a:ext cx="549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2000" b="1">
                  <a:solidFill>
                    <a:srgbClr val="000000"/>
                  </a:solidFill>
                  <a:latin typeface="Times New Roman" panose="02020503050405090304" pitchFamily="2" charset="0"/>
                  <a:ea typeface="宋体" pitchFamily="2" charset="-122"/>
                </a:rPr>
                <a:t>4</a:t>
              </a:r>
              <a:endParaRPr lang="en-US" altLang="zh-CN" sz="2000" b="1">
                <a:solidFill>
                  <a:srgbClr val="000000"/>
                </a:solidFill>
                <a:latin typeface="Times New Roman" panose="02020503050405090304" pitchFamily="2" charset="0"/>
                <a:ea typeface="宋体" pitchFamily="2" charset="-122"/>
              </a:endParaRPr>
            </a:p>
          </p:txBody>
        </p:sp>
        <p:sp>
          <p:nvSpPr>
            <p:cNvPr id="8224" name="Text Box 137"/>
            <p:cNvSpPr txBox="1"/>
            <p:nvPr/>
          </p:nvSpPr>
          <p:spPr>
            <a:xfrm>
              <a:off x="0" y="1790"/>
              <a:ext cx="54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sz="2000" b="1">
                  <a:solidFill>
                    <a:srgbClr val="000000"/>
                  </a:solidFill>
                  <a:latin typeface="Times New Roman" panose="02020503050405090304" pitchFamily="2" charset="0"/>
                  <a:ea typeface="宋体" pitchFamily="2" charset="-122"/>
                </a:rPr>
                <a:t>－</a:t>
              </a:r>
              <a:r>
                <a:rPr lang="en-US" altLang="zh-CN" sz="2000" b="1">
                  <a:solidFill>
                    <a:srgbClr val="000000"/>
                  </a:solidFill>
                  <a:latin typeface="Times New Roman" panose="02020503050405090304" pitchFamily="2" charset="0"/>
                  <a:ea typeface="宋体" pitchFamily="2" charset="-122"/>
                </a:rPr>
                <a:t>4</a:t>
              </a:r>
              <a:endParaRPr lang="en-US" altLang="zh-CN" sz="2000" b="1">
                <a:solidFill>
                  <a:srgbClr val="000000"/>
                </a:solidFill>
                <a:latin typeface="Times New Roman" panose="02020503050405090304" pitchFamily="2" charset="0"/>
                <a:ea typeface="宋体" pitchFamily="2" charset="-122"/>
              </a:endParaRPr>
            </a:p>
          </p:txBody>
        </p:sp>
        <p:sp>
          <p:nvSpPr>
            <p:cNvPr id="8225" name="Text Box 138"/>
            <p:cNvSpPr txBox="1"/>
            <p:nvPr/>
          </p:nvSpPr>
          <p:spPr>
            <a:xfrm>
              <a:off x="976" y="190"/>
              <a:ext cx="549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2000" b="1">
                  <a:solidFill>
                    <a:srgbClr val="000000"/>
                  </a:solidFill>
                  <a:latin typeface="Times New Roman" panose="02020503050405090304" pitchFamily="2" charset="0"/>
                  <a:ea typeface="宋体" pitchFamily="2" charset="-122"/>
                </a:rPr>
                <a:t>8</a:t>
              </a:r>
              <a:endParaRPr lang="en-US" altLang="zh-CN" sz="2000" b="1">
                <a:solidFill>
                  <a:srgbClr val="000000"/>
                </a:solidFill>
                <a:latin typeface="Times New Roman" panose="02020503050405090304" pitchFamily="2" charset="0"/>
                <a:ea typeface="宋体" pitchFamily="2" charset="-122"/>
              </a:endParaRPr>
            </a:p>
          </p:txBody>
        </p:sp>
      </p:grpSp>
      <p:sp>
        <p:nvSpPr>
          <p:cNvPr id="35" name="平面几何--抛物线1"/>
          <p:cNvSpPr/>
          <p:nvPr/>
        </p:nvSpPr>
        <p:spPr>
          <a:xfrm>
            <a:off x="4084638" y="1143000"/>
            <a:ext cx="1538287" cy="2565400"/>
          </a:xfrm>
          <a:custGeom>
            <a:cxnLst>
              <a:cxn ang="0">
                <a:pos x="18241" y="120694"/>
              </a:cxn>
              <a:cxn ang="0">
                <a:pos x="54722" y="351812"/>
              </a:cxn>
              <a:cxn ang="0">
                <a:pos x="91203" y="572657"/>
              </a:cxn>
              <a:cxn ang="0">
                <a:pos x="127684" y="780662"/>
              </a:cxn>
              <a:cxn ang="0">
                <a:pos x="164165" y="978396"/>
              </a:cxn>
              <a:cxn ang="0">
                <a:pos x="200646" y="1164573"/>
              </a:cxn>
              <a:cxn ang="0">
                <a:pos x="237127" y="1337911"/>
              </a:cxn>
              <a:cxn ang="0">
                <a:pos x="273608" y="1500977"/>
              </a:cxn>
              <a:cxn ang="0">
                <a:pos x="310089" y="1651203"/>
              </a:cxn>
              <a:cxn ang="0">
                <a:pos x="346571" y="1791158"/>
              </a:cxn>
              <a:cxn ang="0">
                <a:pos x="383052" y="1919556"/>
              </a:cxn>
              <a:cxn ang="0">
                <a:pos x="419533" y="2035115"/>
              </a:cxn>
              <a:cxn ang="0">
                <a:pos x="456014" y="2140401"/>
              </a:cxn>
              <a:cxn ang="0">
                <a:pos x="492495" y="2232848"/>
              </a:cxn>
              <a:cxn ang="0">
                <a:pos x="528976" y="2315023"/>
              </a:cxn>
              <a:cxn ang="0">
                <a:pos x="565457" y="2385642"/>
              </a:cxn>
              <a:cxn ang="0">
                <a:pos x="601938" y="2443422"/>
              </a:cxn>
              <a:cxn ang="0">
                <a:pos x="638420" y="2490929"/>
              </a:cxn>
              <a:cxn ang="0">
                <a:pos x="674901" y="2525596"/>
              </a:cxn>
              <a:cxn ang="0">
                <a:pos x="711382" y="2549992"/>
              </a:cxn>
              <a:cxn ang="0">
                <a:pos x="747863" y="2562832"/>
              </a:cxn>
              <a:cxn ang="0">
                <a:pos x="784344" y="2562832"/>
              </a:cxn>
              <a:cxn ang="0">
                <a:pos x="820825" y="2552560"/>
              </a:cxn>
              <a:cxn ang="0">
                <a:pos x="857306" y="2529448"/>
              </a:cxn>
              <a:cxn ang="0">
                <a:pos x="893787" y="2496065"/>
              </a:cxn>
              <a:cxn ang="0">
                <a:pos x="930268" y="2451125"/>
              </a:cxn>
              <a:cxn ang="0">
                <a:pos x="966750" y="2393346"/>
              </a:cxn>
              <a:cxn ang="0">
                <a:pos x="1003231" y="2325295"/>
              </a:cxn>
              <a:cxn ang="0">
                <a:pos x="1039712" y="2244404"/>
              </a:cxn>
              <a:cxn ang="0">
                <a:pos x="1076193" y="2153241"/>
              </a:cxn>
              <a:cxn ang="0">
                <a:pos x="1112674" y="2050522"/>
              </a:cxn>
              <a:cxn ang="0">
                <a:pos x="1149155" y="1934964"/>
              </a:cxn>
              <a:cxn ang="0">
                <a:pos x="1185636" y="1809133"/>
              </a:cxn>
              <a:cxn ang="0">
                <a:pos x="1222117" y="1670463"/>
              </a:cxn>
              <a:cxn ang="0">
                <a:pos x="1258598" y="1521521"/>
              </a:cxn>
              <a:cxn ang="0">
                <a:pos x="1295080" y="1361023"/>
              </a:cxn>
              <a:cxn ang="0">
                <a:pos x="1331561" y="1187685"/>
              </a:cxn>
              <a:cxn ang="0">
                <a:pos x="1368042" y="1004075"/>
              </a:cxn>
              <a:cxn ang="0">
                <a:pos x="1404523" y="807626"/>
              </a:cxn>
              <a:cxn ang="0">
                <a:pos x="1441004" y="600905"/>
              </a:cxn>
              <a:cxn ang="0">
                <a:pos x="1477485" y="382627"/>
              </a:cxn>
              <a:cxn ang="0">
                <a:pos x="1513966" y="151510"/>
              </a:cxn>
              <a:cxn ang="0">
                <a:pos x="1537071" y="0"/>
              </a:cxn>
            </a:cxnLst>
            <a:rect l="l" t="t" r="r" b="b"/>
            <a:pathLst>
              <a:path w="1265" h="1998">
                <a:moveTo>
                  <a:pt x="0" y="0"/>
                </a:moveTo>
                <a:cubicBezTo>
                  <a:pt x="5" y="31"/>
                  <a:pt x="10" y="63"/>
                  <a:pt x="15" y="94"/>
                </a:cubicBezTo>
                <a:cubicBezTo>
                  <a:pt x="20" y="124"/>
                  <a:pt x="25" y="155"/>
                  <a:pt x="30" y="185"/>
                </a:cubicBezTo>
                <a:cubicBezTo>
                  <a:pt x="35" y="215"/>
                  <a:pt x="40" y="245"/>
                  <a:pt x="45" y="274"/>
                </a:cubicBezTo>
                <a:cubicBezTo>
                  <a:pt x="50" y="303"/>
                  <a:pt x="55" y="332"/>
                  <a:pt x="60" y="361"/>
                </a:cubicBezTo>
                <a:cubicBezTo>
                  <a:pt x="65" y="390"/>
                  <a:pt x="70" y="418"/>
                  <a:pt x="75" y="446"/>
                </a:cubicBezTo>
                <a:cubicBezTo>
                  <a:pt x="80" y="473"/>
                  <a:pt x="85" y="501"/>
                  <a:pt x="90" y="528"/>
                </a:cubicBezTo>
                <a:cubicBezTo>
                  <a:pt x="95" y="555"/>
                  <a:pt x="100" y="582"/>
                  <a:pt x="105" y="608"/>
                </a:cubicBezTo>
                <a:cubicBezTo>
                  <a:pt x="110" y="635"/>
                  <a:pt x="115" y="661"/>
                  <a:pt x="120" y="686"/>
                </a:cubicBezTo>
                <a:cubicBezTo>
                  <a:pt x="125" y="712"/>
                  <a:pt x="130" y="737"/>
                  <a:pt x="135" y="762"/>
                </a:cubicBezTo>
                <a:cubicBezTo>
                  <a:pt x="140" y="787"/>
                  <a:pt x="145" y="811"/>
                  <a:pt x="150" y="835"/>
                </a:cubicBezTo>
                <a:cubicBezTo>
                  <a:pt x="155" y="859"/>
                  <a:pt x="160" y="883"/>
                  <a:pt x="165" y="907"/>
                </a:cubicBezTo>
                <a:cubicBezTo>
                  <a:pt x="170" y="930"/>
                  <a:pt x="175" y="953"/>
                  <a:pt x="180" y="975"/>
                </a:cubicBezTo>
                <a:cubicBezTo>
                  <a:pt x="185" y="998"/>
                  <a:pt x="190" y="1020"/>
                  <a:pt x="195" y="1042"/>
                </a:cubicBezTo>
                <a:cubicBezTo>
                  <a:pt x="200" y="1064"/>
                  <a:pt x="205" y="1085"/>
                  <a:pt x="210" y="1107"/>
                </a:cubicBezTo>
                <a:cubicBezTo>
                  <a:pt x="215" y="1128"/>
                  <a:pt x="220" y="1148"/>
                  <a:pt x="225" y="1169"/>
                </a:cubicBezTo>
                <a:cubicBezTo>
                  <a:pt x="230" y="1189"/>
                  <a:pt x="235" y="1209"/>
                  <a:pt x="240" y="1229"/>
                </a:cubicBezTo>
                <a:cubicBezTo>
                  <a:pt x="245" y="1248"/>
                  <a:pt x="250" y="1267"/>
                  <a:pt x="255" y="1286"/>
                </a:cubicBezTo>
                <a:cubicBezTo>
                  <a:pt x="260" y="1305"/>
                  <a:pt x="265" y="1324"/>
                  <a:pt x="270" y="1342"/>
                </a:cubicBezTo>
                <a:cubicBezTo>
                  <a:pt x="275" y="1360"/>
                  <a:pt x="280" y="1377"/>
                  <a:pt x="285" y="1395"/>
                </a:cubicBezTo>
                <a:cubicBezTo>
                  <a:pt x="290" y="1412"/>
                  <a:pt x="295" y="1429"/>
                  <a:pt x="300" y="1446"/>
                </a:cubicBezTo>
                <a:cubicBezTo>
                  <a:pt x="305" y="1462"/>
                  <a:pt x="310" y="1479"/>
                  <a:pt x="315" y="1495"/>
                </a:cubicBezTo>
                <a:cubicBezTo>
                  <a:pt x="320" y="1510"/>
                  <a:pt x="325" y="1526"/>
                  <a:pt x="330" y="1541"/>
                </a:cubicBezTo>
                <a:cubicBezTo>
                  <a:pt x="335" y="1556"/>
                  <a:pt x="340" y="1571"/>
                  <a:pt x="345" y="1585"/>
                </a:cubicBezTo>
                <a:cubicBezTo>
                  <a:pt x="350" y="1599"/>
                  <a:pt x="355" y="1613"/>
                  <a:pt x="360" y="1627"/>
                </a:cubicBezTo>
                <a:cubicBezTo>
                  <a:pt x="365" y="1641"/>
                  <a:pt x="370" y="1654"/>
                  <a:pt x="375" y="1667"/>
                </a:cubicBezTo>
                <a:cubicBezTo>
                  <a:pt x="380" y="1679"/>
                  <a:pt x="385" y="1692"/>
                  <a:pt x="390" y="1704"/>
                </a:cubicBezTo>
                <a:cubicBezTo>
                  <a:pt x="395" y="1716"/>
                  <a:pt x="400" y="1728"/>
                  <a:pt x="405" y="1739"/>
                </a:cubicBezTo>
                <a:cubicBezTo>
                  <a:pt x="410" y="1751"/>
                  <a:pt x="415" y="1762"/>
                  <a:pt x="420" y="1772"/>
                </a:cubicBezTo>
                <a:cubicBezTo>
                  <a:pt x="425" y="1783"/>
                  <a:pt x="430" y="1793"/>
                  <a:pt x="435" y="1803"/>
                </a:cubicBezTo>
                <a:cubicBezTo>
                  <a:pt x="440" y="1813"/>
                  <a:pt x="445" y="1822"/>
                  <a:pt x="450" y="1831"/>
                </a:cubicBezTo>
                <a:cubicBezTo>
                  <a:pt x="455" y="1840"/>
                  <a:pt x="460" y="1849"/>
                  <a:pt x="465" y="1858"/>
                </a:cubicBezTo>
                <a:cubicBezTo>
                  <a:pt x="470" y="1866"/>
                  <a:pt x="475" y="1874"/>
                  <a:pt x="480" y="1881"/>
                </a:cubicBezTo>
                <a:cubicBezTo>
                  <a:pt x="485" y="1889"/>
                  <a:pt x="490" y="1896"/>
                  <a:pt x="495" y="1903"/>
                </a:cubicBezTo>
                <a:cubicBezTo>
                  <a:pt x="500" y="1910"/>
                  <a:pt x="505" y="1916"/>
                  <a:pt x="510" y="1923"/>
                </a:cubicBezTo>
                <a:cubicBezTo>
                  <a:pt x="515" y="1929"/>
                  <a:pt x="520" y="1934"/>
                  <a:pt x="525" y="1940"/>
                </a:cubicBezTo>
                <a:cubicBezTo>
                  <a:pt x="530" y="1945"/>
                  <a:pt x="535" y="1950"/>
                  <a:pt x="540" y="1955"/>
                </a:cubicBezTo>
                <a:cubicBezTo>
                  <a:pt x="545" y="1959"/>
                  <a:pt x="550" y="1963"/>
                  <a:pt x="555" y="1967"/>
                </a:cubicBezTo>
                <a:cubicBezTo>
                  <a:pt x="560" y="1971"/>
                  <a:pt x="565" y="1975"/>
                  <a:pt x="570" y="1978"/>
                </a:cubicBezTo>
                <a:cubicBezTo>
                  <a:pt x="575" y="1981"/>
                  <a:pt x="580" y="1983"/>
                  <a:pt x="585" y="1986"/>
                </a:cubicBezTo>
                <a:cubicBezTo>
                  <a:pt x="590" y="1988"/>
                  <a:pt x="595" y="1990"/>
                  <a:pt x="600" y="1992"/>
                </a:cubicBezTo>
                <a:cubicBezTo>
                  <a:pt x="605" y="1993"/>
                  <a:pt x="610" y="1995"/>
                  <a:pt x="615" y="1996"/>
                </a:cubicBezTo>
                <a:cubicBezTo>
                  <a:pt x="620" y="1996"/>
                  <a:pt x="625" y="1997"/>
                  <a:pt x="630" y="1997"/>
                </a:cubicBezTo>
                <a:cubicBezTo>
                  <a:pt x="635" y="1997"/>
                  <a:pt x="640" y="1997"/>
                  <a:pt x="645" y="1996"/>
                </a:cubicBezTo>
                <a:cubicBezTo>
                  <a:pt x="650" y="1995"/>
                  <a:pt x="655" y="1994"/>
                  <a:pt x="660" y="1993"/>
                </a:cubicBezTo>
                <a:cubicBezTo>
                  <a:pt x="665" y="1992"/>
                  <a:pt x="670" y="1990"/>
                  <a:pt x="675" y="1988"/>
                </a:cubicBezTo>
                <a:cubicBezTo>
                  <a:pt x="680" y="1985"/>
                  <a:pt x="685" y="1983"/>
                  <a:pt x="690" y="1980"/>
                </a:cubicBezTo>
                <a:cubicBezTo>
                  <a:pt x="695" y="1977"/>
                  <a:pt x="700" y="1974"/>
                  <a:pt x="705" y="1970"/>
                </a:cubicBezTo>
                <a:cubicBezTo>
                  <a:pt x="710" y="1967"/>
                  <a:pt x="715" y="1963"/>
                  <a:pt x="720" y="1958"/>
                </a:cubicBezTo>
                <a:cubicBezTo>
                  <a:pt x="725" y="1954"/>
                  <a:pt x="730" y="1949"/>
                  <a:pt x="735" y="1944"/>
                </a:cubicBezTo>
                <a:cubicBezTo>
                  <a:pt x="740" y="1939"/>
                  <a:pt x="745" y="1933"/>
                  <a:pt x="750" y="1927"/>
                </a:cubicBezTo>
                <a:cubicBezTo>
                  <a:pt x="755" y="1921"/>
                  <a:pt x="760" y="1915"/>
                  <a:pt x="765" y="1909"/>
                </a:cubicBezTo>
                <a:cubicBezTo>
                  <a:pt x="770" y="1902"/>
                  <a:pt x="775" y="1895"/>
                  <a:pt x="780" y="1887"/>
                </a:cubicBezTo>
                <a:cubicBezTo>
                  <a:pt x="785" y="1880"/>
                  <a:pt x="790" y="1872"/>
                  <a:pt x="795" y="1864"/>
                </a:cubicBezTo>
                <a:cubicBezTo>
                  <a:pt x="800" y="1856"/>
                  <a:pt x="805" y="1847"/>
                  <a:pt x="810" y="1839"/>
                </a:cubicBezTo>
                <a:cubicBezTo>
                  <a:pt x="815" y="1830"/>
                  <a:pt x="820" y="1820"/>
                  <a:pt x="825" y="1811"/>
                </a:cubicBezTo>
                <a:cubicBezTo>
                  <a:pt x="830" y="1801"/>
                  <a:pt x="835" y="1791"/>
                  <a:pt x="840" y="1781"/>
                </a:cubicBezTo>
                <a:cubicBezTo>
                  <a:pt x="845" y="1770"/>
                  <a:pt x="850" y="1759"/>
                  <a:pt x="855" y="1748"/>
                </a:cubicBezTo>
                <a:cubicBezTo>
                  <a:pt x="860" y="1737"/>
                  <a:pt x="865" y="1726"/>
                  <a:pt x="870" y="1714"/>
                </a:cubicBezTo>
                <a:cubicBezTo>
                  <a:pt x="875" y="1702"/>
                  <a:pt x="880" y="1689"/>
                  <a:pt x="885" y="1677"/>
                </a:cubicBezTo>
                <a:cubicBezTo>
                  <a:pt x="890" y="1664"/>
                  <a:pt x="895" y="1651"/>
                  <a:pt x="900" y="1638"/>
                </a:cubicBezTo>
                <a:cubicBezTo>
                  <a:pt x="905" y="1624"/>
                  <a:pt x="910" y="1611"/>
                  <a:pt x="915" y="1597"/>
                </a:cubicBezTo>
                <a:cubicBezTo>
                  <a:pt x="920" y="1582"/>
                  <a:pt x="925" y="1568"/>
                  <a:pt x="930" y="1553"/>
                </a:cubicBezTo>
                <a:cubicBezTo>
                  <a:pt x="935" y="1538"/>
                  <a:pt x="940" y="1523"/>
                  <a:pt x="945" y="1507"/>
                </a:cubicBezTo>
                <a:cubicBezTo>
                  <a:pt x="950" y="1491"/>
                  <a:pt x="955" y="1475"/>
                  <a:pt x="960" y="1459"/>
                </a:cubicBezTo>
                <a:cubicBezTo>
                  <a:pt x="965" y="1443"/>
                  <a:pt x="970" y="1426"/>
                  <a:pt x="975" y="1409"/>
                </a:cubicBezTo>
                <a:cubicBezTo>
                  <a:pt x="980" y="1391"/>
                  <a:pt x="985" y="1374"/>
                  <a:pt x="990" y="1356"/>
                </a:cubicBezTo>
                <a:cubicBezTo>
                  <a:pt x="995" y="1338"/>
                  <a:pt x="1000" y="1320"/>
                  <a:pt x="1005" y="1301"/>
                </a:cubicBezTo>
                <a:cubicBezTo>
                  <a:pt x="1010" y="1283"/>
                  <a:pt x="1015" y="1264"/>
                  <a:pt x="1020" y="1244"/>
                </a:cubicBezTo>
                <a:cubicBezTo>
                  <a:pt x="1025" y="1225"/>
                  <a:pt x="1030" y="1205"/>
                  <a:pt x="1035" y="1185"/>
                </a:cubicBezTo>
                <a:cubicBezTo>
                  <a:pt x="1040" y="1165"/>
                  <a:pt x="1045" y="1144"/>
                  <a:pt x="1050" y="1123"/>
                </a:cubicBezTo>
                <a:cubicBezTo>
                  <a:pt x="1055" y="1102"/>
                  <a:pt x="1060" y="1081"/>
                  <a:pt x="1065" y="1060"/>
                </a:cubicBezTo>
                <a:cubicBezTo>
                  <a:pt x="1070" y="1038"/>
                  <a:pt x="1075" y="1016"/>
                  <a:pt x="1080" y="993"/>
                </a:cubicBezTo>
                <a:cubicBezTo>
                  <a:pt x="1085" y="971"/>
                  <a:pt x="1090" y="948"/>
                  <a:pt x="1095" y="925"/>
                </a:cubicBezTo>
                <a:cubicBezTo>
                  <a:pt x="1100" y="902"/>
                  <a:pt x="1105" y="878"/>
                  <a:pt x="1110" y="855"/>
                </a:cubicBezTo>
                <a:cubicBezTo>
                  <a:pt x="1115" y="831"/>
                  <a:pt x="1120" y="806"/>
                  <a:pt x="1125" y="782"/>
                </a:cubicBezTo>
                <a:cubicBezTo>
                  <a:pt x="1130" y="757"/>
                  <a:pt x="1135" y="732"/>
                  <a:pt x="1140" y="707"/>
                </a:cubicBezTo>
                <a:cubicBezTo>
                  <a:pt x="1145" y="681"/>
                  <a:pt x="1150" y="655"/>
                  <a:pt x="1155" y="629"/>
                </a:cubicBezTo>
                <a:cubicBezTo>
                  <a:pt x="1160" y="603"/>
                  <a:pt x="1165" y="577"/>
                  <a:pt x="1170" y="550"/>
                </a:cubicBezTo>
                <a:cubicBezTo>
                  <a:pt x="1175" y="523"/>
                  <a:pt x="1180" y="495"/>
                  <a:pt x="1185" y="468"/>
                </a:cubicBezTo>
                <a:cubicBezTo>
                  <a:pt x="1190" y="440"/>
                  <a:pt x="1195" y="412"/>
                  <a:pt x="1200" y="384"/>
                </a:cubicBezTo>
                <a:cubicBezTo>
                  <a:pt x="1205" y="355"/>
                  <a:pt x="1210" y="327"/>
                  <a:pt x="1215" y="298"/>
                </a:cubicBezTo>
                <a:cubicBezTo>
                  <a:pt x="1220" y="268"/>
                  <a:pt x="1225" y="239"/>
                  <a:pt x="1230" y="209"/>
                </a:cubicBezTo>
                <a:cubicBezTo>
                  <a:pt x="1235" y="179"/>
                  <a:pt x="1240" y="149"/>
                  <a:pt x="1245" y="118"/>
                </a:cubicBezTo>
                <a:cubicBezTo>
                  <a:pt x="1250" y="87"/>
                  <a:pt x="1255" y="56"/>
                  <a:pt x="1260" y="25"/>
                </a:cubicBezTo>
                <a:cubicBezTo>
                  <a:pt x="1264" y="0"/>
                  <a:pt x="1264" y="0"/>
                  <a:pt x="1264" y="0"/>
                </a:cubicBezTo>
              </a:path>
            </a:pathLst>
          </a:custGeom>
          <a:noFill/>
          <a:ln w="25400" cap="flat" cmpd="sng">
            <a:solidFill>
              <a:srgbClr val="00CC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6" name="Oval 148"/>
          <p:cNvSpPr/>
          <p:nvPr/>
        </p:nvSpPr>
        <p:spPr>
          <a:xfrm>
            <a:off x="5178425" y="3087688"/>
            <a:ext cx="73025" cy="73025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37" name="Oval 149"/>
          <p:cNvSpPr/>
          <p:nvPr/>
        </p:nvSpPr>
        <p:spPr>
          <a:xfrm>
            <a:off x="5365750" y="2311400"/>
            <a:ext cx="73025" cy="73025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38" name="Oval 150"/>
          <p:cNvSpPr/>
          <p:nvPr/>
        </p:nvSpPr>
        <p:spPr>
          <a:xfrm>
            <a:off x="5553075" y="1331913"/>
            <a:ext cx="73025" cy="73025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39" name="Oval 152"/>
          <p:cNvSpPr/>
          <p:nvPr/>
        </p:nvSpPr>
        <p:spPr>
          <a:xfrm>
            <a:off x="4445000" y="3089275"/>
            <a:ext cx="73025" cy="73025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40" name="Oval 153"/>
          <p:cNvSpPr/>
          <p:nvPr/>
        </p:nvSpPr>
        <p:spPr>
          <a:xfrm>
            <a:off x="4257675" y="2325688"/>
            <a:ext cx="73025" cy="73025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41" name="Oval 154"/>
          <p:cNvSpPr/>
          <p:nvPr/>
        </p:nvSpPr>
        <p:spPr>
          <a:xfrm>
            <a:off x="4084638" y="1331913"/>
            <a:ext cx="73025" cy="73025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42" name="Oval 156"/>
          <p:cNvSpPr/>
          <p:nvPr/>
        </p:nvSpPr>
        <p:spPr>
          <a:xfrm>
            <a:off x="4819650" y="3678238"/>
            <a:ext cx="73025" cy="73025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43" name="Oval 158"/>
          <p:cNvSpPr/>
          <p:nvPr/>
        </p:nvSpPr>
        <p:spPr>
          <a:xfrm>
            <a:off x="4646613" y="3519488"/>
            <a:ext cx="73025" cy="73025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44" name="Oval 159"/>
          <p:cNvSpPr/>
          <p:nvPr/>
        </p:nvSpPr>
        <p:spPr>
          <a:xfrm>
            <a:off x="5005388" y="3506788"/>
            <a:ext cx="73025" cy="73025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graphicFrame>
        <p:nvGraphicFramePr>
          <p:cNvPr id="45" name="对象 44"/>
          <p:cNvGraphicFramePr>
            <a:graphicFrameLocks noChangeAspect="1"/>
          </p:cNvGraphicFramePr>
          <p:nvPr/>
        </p:nvGraphicFramePr>
        <p:xfrm>
          <a:off x="5249863" y="782638"/>
          <a:ext cx="833437" cy="3746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9" r:id="rId2" imgW="508635" imgH="228600" progId="Equation.DSMT4">
                  <p:embed/>
                </p:oleObj>
              </mc:Choice>
              <mc:Fallback>
                <p:oleObj r:id="rId2" imgW="508635" imgH="228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249863" y="782638"/>
                        <a:ext cx="833437" cy="3746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37" name="平面几何--抛物线1"/>
          <p:cNvSpPr/>
          <p:nvPr/>
        </p:nvSpPr>
        <p:spPr>
          <a:xfrm>
            <a:off x="3725863" y="1157288"/>
            <a:ext cx="2262187" cy="2565400"/>
          </a:xfrm>
          <a:custGeom>
            <a:cxnLst>
              <a:cxn ang="0">
                <a:pos x="26824" y="120694"/>
              </a:cxn>
              <a:cxn ang="0">
                <a:pos x="80473" y="351812"/>
              </a:cxn>
              <a:cxn ang="0">
                <a:pos x="134122" y="572657"/>
              </a:cxn>
              <a:cxn ang="0">
                <a:pos x="187770" y="780662"/>
              </a:cxn>
              <a:cxn ang="0">
                <a:pos x="241419" y="978396"/>
              </a:cxn>
              <a:cxn ang="0">
                <a:pos x="295068" y="1164573"/>
              </a:cxn>
              <a:cxn ang="0">
                <a:pos x="348717" y="1337911"/>
              </a:cxn>
              <a:cxn ang="0">
                <a:pos x="402365" y="1500977"/>
              </a:cxn>
              <a:cxn ang="0">
                <a:pos x="456014" y="1651203"/>
              </a:cxn>
              <a:cxn ang="0">
                <a:pos x="509663" y="1791158"/>
              </a:cxn>
              <a:cxn ang="0">
                <a:pos x="563311" y="1919556"/>
              </a:cxn>
              <a:cxn ang="0">
                <a:pos x="616960" y="2035115"/>
              </a:cxn>
              <a:cxn ang="0">
                <a:pos x="670609" y="2140401"/>
              </a:cxn>
              <a:cxn ang="0">
                <a:pos x="724257" y="2232848"/>
              </a:cxn>
              <a:cxn ang="0">
                <a:pos x="777906" y="2315023"/>
              </a:cxn>
              <a:cxn ang="0">
                <a:pos x="831555" y="2385642"/>
              </a:cxn>
              <a:cxn ang="0">
                <a:pos x="885204" y="2443422"/>
              </a:cxn>
              <a:cxn ang="0">
                <a:pos x="938852" y="2490929"/>
              </a:cxn>
              <a:cxn ang="0">
                <a:pos x="992501" y="2525596"/>
              </a:cxn>
              <a:cxn ang="0">
                <a:pos x="1046150" y="2549992"/>
              </a:cxn>
              <a:cxn ang="0">
                <a:pos x="1099798" y="2562832"/>
              </a:cxn>
              <a:cxn ang="0">
                <a:pos x="1153447" y="2562832"/>
              </a:cxn>
              <a:cxn ang="0">
                <a:pos x="1207096" y="2552560"/>
              </a:cxn>
              <a:cxn ang="0">
                <a:pos x="1260745" y="2529448"/>
              </a:cxn>
              <a:cxn ang="0">
                <a:pos x="1314393" y="2496065"/>
              </a:cxn>
              <a:cxn ang="0">
                <a:pos x="1368042" y="2451125"/>
              </a:cxn>
              <a:cxn ang="0">
                <a:pos x="1421691" y="2393346"/>
              </a:cxn>
              <a:cxn ang="0">
                <a:pos x="1475339" y="2325295"/>
              </a:cxn>
              <a:cxn ang="0">
                <a:pos x="1528988" y="2244404"/>
              </a:cxn>
              <a:cxn ang="0">
                <a:pos x="1582637" y="2153241"/>
              </a:cxn>
              <a:cxn ang="0">
                <a:pos x="1636285" y="2050522"/>
              </a:cxn>
              <a:cxn ang="0">
                <a:pos x="1689934" y="1934964"/>
              </a:cxn>
              <a:cxn ang="0">
                <a:pos x="1743583" y="1809133"/>
              </a:cxn>
              <a:cxn ang="0">
                <a:pos x="1797232" y="1670463"/>
              </a:cxn>
              <a:cxn ang="0">
                <a:pos x="1850880" y="1521521"/>
              </a:cxn>
              <a:cxn ang="0">
                <a:pos x="1904529" y="1361023"/>
              </a:cxn>
              <a:cxn ang="0">
                <a:pos x="1958178" y="1187685"/>
              </a:cxn>
              <a:cxn ang="0">
                <a:pos x="2011826" y="1004075"/>
              </a:cxn>
              <a:cxn ang="0">
                <a:pos x="2065475" y="807626"/>
              </a:cxn>
              <a:cxn ang="0">
                <a:pos x="2119124" y="600905"/>
              </a:cxn>
              <a:cxn ang="0">
                <a:pos x="2172772" y="382627"/>
              </a:cxn>
              <a:cxn ang="0">
                <a:pos x="2226421" y="151510"/>
              </a:cxn>
              <a:cxn ang="0">
                <a:pos x="2260399" y="0"/>
              </a:cxn>
            </a:cxnLst>
            <a:rect l="l" t="t" r="r" b="b"/>
            <a:pathLst>
              <a:path w="1265" h="1998">
                <a:moveTo>
                  <a:pt x="0" y="0"/>
                </a:moveTo>
                <a:cubicBezTo>
                  <a:pt x="5" y="31"/>
                  <a:pt x="10" y="63"/>
                  <a:pt x="15" y="94"/>
                </a:cubicBezTo>
                <a:cubicBezTo>
                  <a:pt x="20" y="124"/>
                  <a:pt x="25" y="155"/>
                  <a:pt x="30" y="185"/>
                </a:cubicBezTo>
                <a:cubicBezTo>
                  <a:pt x="35" y="215"/>
                  <a:pt x="40" y="245"/>
                  <a:pt x="45" y="274"/>
                </a:cubicBezTo>
                <a:cubicBezTo>
                  <a:pt x="50" y="303"/>
                  <a:pt x="55" y="332"/>
                  <a:pt x="60" y="361"/>
                </a:cubicBezTo>
                <a:cubicBezTo>
                  <a:pt x="65" y="390"/>
                  <a:pt x="70" y="418"/>
                  <a:pt x="75" y="446"/>
                </a:cubicBezTo>
                <a:cubicBezTo>
                  <a:pt x="80" y="473"/>
                  <a:pt x="85" y="501"/>
                  <a:pt x="90" y="528"/>
                </a:cubicBezTo>
                <a:cubicBezTo>
                  <a:pt x="95" y="555"/>
                  <a:pt x="100" y="582"/>
                  <a:pt x="105" y="608"/>
                </a:cubicBezTo>
                <a:cubicBezTo>
                  <a:pt x="110" y="635"/>
                  <a:pt x="115" y="661"/>
                  <a:pt x="120" y="686"/>
                </a:cubicBezTo>
                <a:cubicBezTo>
                  <a:pt x="125" y="712"/>
                  <a:pt x="130" y="737"/>
                  <a:pt x="135" y="762"/>
                </a:cubicBezTo>
                <a:cubicBezTo>
                  <a:pt x="140" y="787"/>
                  <a:pt x="145" y="811"/>
                  <a:pt x="150" y="835"/>
                </a:cubicBezTo>
                <a:cubicBezTo>
                  <a:pt x="155" y="859"/>
                  <a:pt x="160" y="883"/>
                  <a:pt x="165" y="907"/>
                </a:cubicBezTo>
                <a:cubicBezTo>
                  <a:pt x="170" y="930"/>
                  <a:pt x="175" y="953"/>
                  <a:pt x="180" y="975"/>
                </a:cubicBezTo>
                <a:cubicBezTo>
                  <a:pt x="185" y="998"/>
                  <a:pt x="190" y="1020"/>
                  <a:pt x="195" y="1042"/>
                </a:cubicBezTo>
                <a:cubicBezTo>
                  <a:pt x="200" y="1064"/>
                  <a:pt x="205" y="1085"/>
                  <a:pt x="210" y="1107"/>
                </a:cubicBezTo>
                <a:cubicBezTo>
                  <a:pt x="215" y="1128"/>
                  <a:pt x="220" y="1148"/>
                  <a:pt x="225" y="1169"/>
                </a:cubicBezTo>
                <a:cubicBezTo>
                  <a:pt x="230" y="1189"/>
                  <a:pt x="235" y="1209"/>
                  <a:pt x="240" y="1229"/>
                </a:cubicBezTo>
                <a:cubicBezTo>
                  <a:pt x="245" y="1248"/>
                  <a:pt x="250" y="1267"/>
                  <a:pt x="255" y="1286"/>
                </a:cubicBezTo>
                <a:cubicBezTo>
                  <a:pt x="260" y="1305"/>
                  <a:pt x="265" y="1324"/>
                  <a:pt x="270" y="1342"/>
                </a:cubicBezTo>
                <a:cubicBezTo>
                  <a:pt x="275" y="1360"/>
                  <a:pt x="280" y="1377"/>
                  <a:pt x="285" y="1395"/>
                </a:cubicBezTo>
                <a:cubicBezTo>
                  <a:pt x="290" y="1412"/>
                  <a:pt x="295" y="1429"/>
                  <a:pt x="300" y="1446"/>
                </a:cubicBezTo>
                <a:cubicBezTo>
                  <a:pt x="305" y="1462"/>
                  <a:pt x="310" y="1479"/>
                  <a:pt x="315" y="1495"/>
                </a:cubicBezTo>
                <a:cubicBezTo>
                  <a:pt x="320" y="1510"/>
                  <a:pt x="325" y="1526"/>
                  <a:pt x="330" y="1541"/>
                </a:cubicBezTo>
                <a:cubicBezTo>
                  <a:pt x="335" y="1556"/>
                  <a:pt x="340" y="1571"/>
                  <a:pt x="345" y="1585"/>
                </a:cubicBezTo>
                <a:cubicBezTo>
                  <a:pt x="350" y="1599"/>
                  <a:pt x="355" y="1613"/>
                  <a:pt x="360" y="1627"/>
                </a:cubicBezTo>
                <a:cubicBezTo>
                  <a:pt x="365" y="1641"/>
                  <a:pt x="370" y="1654"/>
                  <a:pt x="375" y="1667"/>
                </a:cubicBezTo>
                <a:cubicBezTo>
                  <a:pt x="380" y="1679"/>
                  <a:pt x="385" y="1692"/>
                  <a:pt x="390" y="1704"/>
                </a:cubicBezTo>
                <a:cubicBezTo>
                  <a:pt x="395" y="1716"/>
                  <a:pt x="400" y="1728"/>
                  <a:pt x="405" y="1739"/>
                </a:cubicBezTo>
                <a:cubicBezTo>
                  <a:pt x="410" y="1751"/>
                  <a:pt x="415" y="1762"/>
                  <a:pt x="420" y="1772"/>
                </a:cubicBezTo>
                <a:cubicBezTo>
                  <a:pt x="425" y="1783"/>
                  <a:pt x="430" y="1793"/>
                  <a:pt x="435" y="1803"/>
                </a:cubicBezTo>
                <a:cubicBezTo>
                  <a:pt x="440" y="1813"/>
                  <a:pt x="445" y="1822"/>
                  <a:pt x="450" y="1831"/>
                </a:cubicBezTo>
                <a:cubicBezTo>
                  <a:pt x="455" y="1840"/>
                  <a:pt x="460" y="1849"/>
                  <a:pt x="465" y="1858"/>
                </a:cubicBezTo>
                <a:cubicBezTo>
                  <a:pt x="470" y="1866"/>
                  <a:pt x="475" y="1874"/>
                  <a:pt x="480" y="1881"/>
                </a:cubicBezTo>
                <a:cubicBezTo>
                  <a:pt x="485" y="1889"/>
                  <a:pt x="490" y="1896"/>
                  <a:pt x="495" y="1903"/>
                </a:cubicBezTo>
                <a:cubicBezTo>
                  <a:pt x="500" y="1910"/>
                  <a:pt x="505" y="1916"/>
                  <a:pt x="510" y="1923"/>
                </a:cubicBezTo>
                <a:cubicBezTo>
                  <a:pt x="515" y="1929"/>
                  <a:pt x="520" y="1934"/>
                  <a:pt x="525" y="1940"/>
                </a:cubicBezTo>
                <a:cubicBezTo>
                  <a:pt x="530" y="1945"/>
                  <a:pt x="535" y="1950"/>
                  <a:pt x="540" y="1955"/>
                </a:cubicBezTo>
                <a:cubicBezTo>
                  <a:pt x="545" y="1959"/>
                  <a:pt x="550" y="1963"/>
                  <a:pt x="555" y="1967"/>
                </a:cubicBezTo>
                <a:cubicBezTo>
                  <a:pt x="560" y="1971"/>
                  <a:pt x="565" y="1975"/>
                  <a:pt x="570" y="1978"/>
                </a:cubicBezTo>
                <a:cubicBezTo>
                  <a:pt x="575" y="1981"/>
                  <a:pt x="580" y="1983"/>
                  <a:pt x="585" y="1986"/>
                </a:cubicBezTo>
                <a:cubicBezTo>
                  <a:pt x="590" y="1988"/>
                  <a:pt x="595" y="1990"/>
                  <a:pt x="600" y="1992"/>
                </a:cubicBezTo>
                <a:cubicBezTo>
                  <a:pt x="605" y="1993"/>
                  <a:pt x="610" y="1995"/>
                  <a:pt x="615" y="1996"/>
                </a:cubicBezTo>
                <a:cubicBezTo>
                  <a:pt x="620" y="1996"/>
                  <a:pt x="625" y="1997"/>
                  <a:pt x="630" y="1997"/>
                </a:cubicBezTo>
                <a:cubicBezTo>
                  <a:pt x="635" y="1997"/>
                  <a:pt x="640" y="1997"/>
                  <a:pt x="645" y="1996"/>
                </a:cubicBezTo>
                <a:cubicBezTo>
                  <a:pt x="650" y="1995"/>
                  <a:pt x="655" y="1994"/>
                  <a:pt x="660" y="1993"/>
                </a:cubicBezTo>
                <a:cubicBezTo>
                  <a:pt x="665" y="1992"/>
                  <a:pt x="670" y="1990"/>
                  <a:pt x="675" y="1988"/>
                </a:cubicBezTo>
                <a:cubicBezTo>
                  <a:pt x="680" y="1985"/>
                  <a:pt x="685" y="1983"/>
                  <a:pt x="690" y="1980"/>
                </a:cubicBezTo>
                <a:cubicBezTo>
                  <a:pt x="695" y="1977"/>
                  <a:pt x="700" y="1974"/>
                  <a:pt x="705" y="1970"/>
                </a:cubicBezTo>
                <a:cubicBezTo>
                  <a:pt x="710" y="1967"/>
                  <a:pt x="715" y="1963"/>
                  <a:pt x="720" y="1958"/>
                </a:cubicBezTo>
                <a:cubicBezTo>
                  <a:pt x="725" y="1954"/>
                  <a:pt x="730" y="1949"/>
                  <a:pt x="735" y="1944"/>
                </a:cubicBezTo>
                <a:cubicBezTo>
                  <a:pt x="740" y="1939"/>
                  <a:pt x="745" y="1933"/>
                  <a:pt x="750" y="1927"/>
                </a:cubicBezTo>
                <a:cubicBezTo>
                  <a:pt x="755" y="1921"/>
                  <a:pt x="760" y="1915"/>
                  <a:pt x="765" y="1909"/>
                </a:cubicBezTo>
                <a:cubicBezTo>
                  <a:pt x="770" y="1902"/>
                  <a:pt x="775" y="1895"/>
                  <a:pt x="780" y="1887"/>
                </a:cubicBezTo>
                <a:cubicBezTo>
                  <a:pt x="785" y="1880"/>
                  <a:pt x="790" y="1872"/>
                  <a:pt x="795" y="1864"/>
                </a:cubicBezTo>
                <a:cubicBezTo>
                  <a:pt x="800" y="1856"/>
                  <a:pt x="805" y="1847"/>
                  <a:pt x="810" y="1839"/>
                </a:cubicBezTo>
                <a:cubicBezTo>
                  <a:pt x="815" y="1830"/>
                  <a:pt x="820" y="1820"/>
                  <a:pt x="825" y="1811"/>
                </a:cubicBezTo>
                <a:cubicBezTo>
                  <a:pt x="830" y="1801"/>
                  <a:pt x="835" y="1791"/>
                  <a:pt x="840" y="1781"/>
                </a:cubicBezTo>
                <a:cubicBezTo>
                  <a:pt x="845" y="1770"/>
                  <a:pt x="850" y="1759"/>
                  <a:pt x="855" y="1748"/>
                </a:cubicBezTo>
                <a:cubicBezTo>
                  <a:pt x="860" y="1737"/>
                  <a:pt x="865" y="1726"/>
                  <a:pt x="870" y="1714"/>
                </a:cubicBezTo>
                <a:cubicBezTo>
                  <a:pt x="875" y="1702"/>
                  <a:pt x="880" y="1689"/>
                  <a:pt x="885" y="1677"/>
                </a:cubicBezTo>
                <a:cubicBezTo>
                  <a:pt x="890" y="1664"/>
                  <a:pt x="895" y="1651"/>
                  <a:pt x="900" y="1638"/>
                </a:cubicBezTo>
                <a:cubicBezTo>
                  <a:pt x="905" y="1624"/>
                  <a:pt x="910" y="1611"/>
                  <a:pt x="915" y="1597"/>
                </a:cubicBezTo>
                <a:cubicBezTo>
                  <a:pt x="920" y="1582"/>
                  <a:pt x="925" y="1568"/>
                  <a:pt x="930" y="1553"/>
                </a:cubicBezTo>
                <a:cubicBezTo>
                  <a:pt x="935" y="1538"/>
                  <a:pt x="940" y="1523"/>
                  <a:pt x="945" y="1507"/>
                </a:cubicBezTo>
                <a:cubicBezTo>
                  <a:pt x="950" y="1491"/>
                  <a:pt x="955" y="1475"/>
                  <a:pt x="960" y="1459"/>
                </a:cubicBezTo>
                <a:cubicBezTo>
                  <a:pt x="965" y="1443"/>
                  <a:pt x="970" y="1426"/>
                  <a:pt x="975" y="1409"/>
                </a:cubicBezTo>
                <a:cubicBezTo>
                  <a:pt x="980" y="1391"/>
                  <a:pt x="985" y="1374"/>
                  <a:pt x="990" y="1356"/>
                </a:cubicBezTo>
                <a:cubicBezTo>
                  <a:pt x="995" y="1338"/>
                  <a:pt x="1000" y="1320"/>
                  <a:pt x="1005" y="1301"/>
                </a:cubicBezTo>
                <a:cubicBezTo>
                  <a:pt x="1010" y="1283"/>
                  <a:pt x="1015" y="1264"/>
                  <a:pt x="1020" y="1244"/>
                </a:cubicBezTo>
                <a:cubicBezTo>
                  <a:pt x="1025" y="1225"/>
                  <a:pt x="1030" y="1205"/>
                  <a:pt x="1035" y="1185"/>
                </a:cubicBezTo>
                <a:cubicBezTo>
                  <a:pt x="1040" y="1165"/>
                  <a:pt x="1045" y="1144"/>
                  <a:pt x="1050" y="1123"/>
                </a:cubicBezTo>
                <a:cubicBezTo>
                  <a:pt x="1055" y="1102"/>
                  <a:pt x="1060" y="1081"/>
                  <a:pt x="1065" y="1060"/>
                </a:cubicBezTo>
                <a:cubicBezTo>
                  <a:pt x="1070" y="1038"/>
                  <a:pt x="1075" y="1016"/>
                  <a:pt x="1080" y="993"/>
                </a:cubicBezTo>
                <a:cubicBezTo>
                  <a:pt x="1085" y="971"/>
                  <a:pt x="1090" y="948"/>
                  <a:pt x="1095" y="925"/>
                </a:cubicBezTo>
                <a:cubicBezTo>
                  <a:pt x="1100" y="902"/>
                  <a:pt x="1105" y="878"/>
                  <a:pt x="1110" y="855"/>
                </a:cubicBezTo>
                <a:cubicBezTo>
                  <a:pt x="1115" y="831"/>
                  <a:pt x="1120" y="806"/>
                  <a:pt x="1125" y="782"/>
                </a:cubicBezTo>
                <a:cubicBezTo>
                  <a:pt x="1130" y="757"/>
                  <a:pt x="1135" y="732"/>
                  <a:pt x="1140" y="707"/>
                </a:cubicBezTo>
                <a:cubicBezTo>
                  <a:pt x="1145" y="681"/>
                  <a:pt x="1150" y="655"/>
                  <a:pt x="1155" y="629"/>
                </a:cubicBezTo>
                <a:cubicBezTo>
                  <a:pt x="1160" y="603"/>
                  <a:pt x="1165" y="577"/>
                  <a:pt x="1170" y="550"/>
                </a:cubicBezTo>
                <a:cubicBezTo>
                  <a:pt x="1175" y="523"/>
                  <a:pt x="1180" y="495"/>
                  <a:pt x="1185" y="468"/>
                </a:cubicBezTo>
                <a:cubicBezTo>
                  <a:pt x="1190" y="440"/>
                  <a:pt x="1195" y="412"/>
                  <a:pt x="1200" y="384"/>
                </a:cubicBezTo>
                <a:cubicBezTo>
                  <a:pt x="1205" y="355"/>
                  <a:pt x="1210" y="327"/>
                  <a:pt x="1215" y="298"/>
                </a:cubicBezTo>
                <a:cubicBezTo>
                  <a:pt x="1220" y="268"/>
                  <a:pt x="1225" y="239"/>
                  <a:pt x="1230" y="209"/>
                </a:cubicBezTo>
                <a:cubicBezTo>
                  <a:pt x="1235" y="179"/>
                  <a:pt x="1240" y="149"/>
                  <a:pt x="1245" y="118"/>
                </a:cubicBezTo>
                <a:cubicBezTo>
                  <a:pt x="1250" y="87"/>
                  <a:pt x="1255" y="56"/>
                  <a:pt x="1260" y="25"/>
                </a:cubicBezTo>
                <a:cubicBezTo>
                  <a:pt x="1264" y="0"/>
                  <a:pt x="1264" y="0"/>
                  <a:pt x="1264" y="0"/>
                </a:cubicBezTo>
              </a:path>
            </a:pathLst>
          </a:custGeom>
          <a:noFill/>
          <a:ln w="25400" cap="flat" cmpd="sng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graphicFrame>
        <p:nvGraphicFramePr>
          <p:cNvPr id="8238" name="对象 47"/>
          <p:cNvGraphicFramePr>
            <a:graphicFrameLocks noChangeAspect="1"/>
          </p:cNvGraphicFramePr>
          <p:nvPr/>
        </p:nvGraphicFramePr>
        <p:xfrm>
          <a:off x="3376613" y="771525"/>
          <a:ext cx="708025" cy="3746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0" r:id="rId4" imgW="431800" imgH="228600" progId="Equation.DSMT4">
                  <p:embed/>
                </p:oleObj>
              </mc:Choice>
              <mc:Fallback>
                <p:oleObj r:id="rId4" imgW="431800" imgH="228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376613" y="771525"/>
                        <a:ext cx="708025" cy="3746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2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9" presetID="8" presetClass="entr" presetSubtype="16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7" name="圆角矩形 31"/>
          <p:cNvSpPr/>
          <p:nvPr/>
        </p:nvSpPr>
        <p:spPr>
          <a:xfrm>
            <a:off x="179388" y="368300"/>
            <a:ext cx="1782762" cy="469900"/>
          </a:xfrm>
          <a:prstGeom prst="roundRect">
            <a:avLst>
              <a:gd name="adj" fmla="val 16667"/>
            </a:avLst>
          </a:prstGeom>
          <a:solidFill>
            <a:srgbClr val="FFFFD9"/>
          </a:solidFill>
          <a:ln w="25400" cap="flat" cmpd="sng">
            <a:solidFill>
              <a:srgbClr val="0099FF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/>
            <a:r>
              <a:rPr lang="zh-CN" altLang="en-US" sz="2800" b="1"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观察思考</a:t>
            </a:r>
            <a:endParaRPr lang="zh-CN" altLang="en-US" sz="2800" b="1">
              <a:latin typeface="微软雅黑" panose="020b0503020204020204" charset="-122"/>
              <a:ea typeface="微软雅黑"/>
              <a:sym typeface="微软雅黑" panose="020b0503020204020204" charset="-122"/>
            </a:endParaRPr>
          </a:p>
        </p:txBody>
      </p:sp>
      <p:sp>
        <p:nvSpPr>
          <p:cNvPr id="3" name="TextBox 59"/>
          <p:cNvSpPr txBox="1"/>
          <p:nvPr/>
        </p:nvSpPr>
        <p:spPr>
          <a:xfrm>
            <a:off x="98425" y="909638"/>
            <a:ext cx="7273925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en-US" altLang="en-US" sz="2800">
                <a:solidFill>
                  <a:srgbClr val="228B8B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问题</a:t>
            </a:r>
            <a:r>
              <a:rPr lang="en-US" altLang="en-US" sz="2800" b="1">
                <a:solidFill>
                  <a:srgbClr val="228B8B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1</a:t>
            </a:r>
            <a:r>
              <a:rPr lang="en-US" altLang="en-US" sz="2800">
                <a:solidFill>
                  <a:srgbClr val="0070C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  </a:t>
            </a:r>
            <a:r>
              <a:rPr lang="en-US" altLang="en-US" sz="2800">
                <a:latin typeface="黑体" panose="02010609060101010101" pitchFamily="1" charset="-122"/>
                <a:ea typeface="黑体" panose="02010609060101010101" pitchFamily="1" charset="-122"/>
              </a:rPr>
              <a:t>二次函数 </a:t>
            </a:r>
            <a:r>
              <a:rPr lang="en-US" altLang="en-US" sz="2800" i="1">
                <a:latin typeface="Times New Roman" panose="02020503050405090304" pitchFamily="2" charset="0"/>
                <a:ea typeface="宋体" pitchFamily="2" charset="-122"/>
                <a:sym typeface="宋体" pitchFamily="2" charset="-122"/>
              </a:rPr>
              <a:t>y </a:t>
            </a:r>
            <a:r>
              <a:rPr lang="en-US" altLang="en-US" sz="2800">
                <a:latin typeface="Times New Roman" panose="02020503050405090304" pitchFamily="2" charset="0"/>
                <a:ea typeface="宋体" pitchFamily="2" charset="-122"/>
                <a:sym typeface="宋体" pitchFamily="2" charset="-122"/>
              </a:rPr>
              <a:t>= 2</a:t>
            </a:r>
            <a:r>
              <a:rPr lang="en-US" altLang="en-US" sz="2800" i="1">
                <a:latin typeface="Times New Roman" panose="02020503050405090304" pitchFamily="2" charset="0"/>
                <a:ea typeface="宋体" pitchFamily="2" charset="-122"/>
                <a:sym typeface="宋体" pitchFamily="2" charset="-122"/>
              </a:rPr>
              <a:t>x</a:t>
            </a:r>
            <a:r>
              <a:rPr lang="en-US" altLang="en-US" sz="2800" baseline="30000">
                <a:latin typeface="Times New Roman" panose="02020503050405090304" pitchFamily="2" charset="0"/>
                <a:ea typeface="宋体" pitchFamily="2" charset="-122"/>
                <a:sym typeface="宋体" pitchFamily="2" charset="-122"/>
              </a:rPr>
              <a:t>2 </a:t>
            </a:r>
            <a:r>
              <a:rPr lang="en-US" altLang="en-US" sz="2800">
                <a:latin typeface="黑体" panose="02010609060101010101" pitchFamily="1" charset="-122"/>
                <a:ea typeface="黑体" panose="02010609060101010101" pitchFamily="1" charset="-122"/>
              </a:rPr>
              <a:t>的图象是什么形状？</a:t>
            </a:r>
            <a:endParaRPr lang="en-US" altLang="en-US" sz="280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sp>
        <p:nvSpPr>
          <p:cNvPr id="4" name="矩形 8244"/>
          <p:cNvSpPr/>
          <p:nvPr/>
        </p:nvSpPr>
        <p:spPr>
          <a:xfrm>
            <a:off x="184150" y="1474788"/>
            <a:ext cx="6621463" cy="13836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二次函数</a:t>
            </a:r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 </a:t>
            </a:r>
            <a:r>
              <a:rPr lang="en-US" altLang="zh-CN" sz="2800" i="1">
                <a:solidFill>
                  <a:srgbClr val="FF0000"/>
                </a:solidFill>
                <a:latin typeface="Times New Roman" panose="02020503050405090304" pitchFamily="2" charset="0"/>
                <a:ea typeface="宋体" pitchFamily="2" charset="-122"/>
              </a:rPr>
              <a:t>y </a:t>
            </a:r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宋体" pitchFamily="2" charset="-122"/>
              </a:rPr>
              <a:t>= 2</a:t>
            </a:r>
            <a:r>
              <a:rPr lang="en-US" altLang="zh-CN" sz="2800" i="1">
                <a:solidFill>
                  <a:srgbClr val="FF0000"/>
                </a:solidFill>
                <a:latin typeface="Times New Roman" panose="02020503050405090304" pitchFamily="2" charset="0"/>
                <a:ea typeface="宋体" pitchFamily="2" charset="-122"/>
              </a:rPr>
              <a:t>x</a:t>
            </a:r>
            <a:r>
              <a:rPr lang="en-US" altLang="zh-CN" sz="2800" baseline="30000">
                <a:solidFill>
                  <a:srgbClr val="FF0000"/>
                </a:solidFill>
                <a:latin typeface="Times New Roman" panose="02020503050405090304" pitchFamily="2" charset="0"/>
                <a:ea typeface="宋体" pitchFamily="2" charset="-122"/>
              </a:rPr>
              <a:t>2 </a:t>
            </a:r>
            <a:r>
              <a:rPr lang="zh-CN" altLang="en-US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的图象是一条抛物线，</a:t>
            </a:r>
            <a:endParaRPr lang="zh-CN" altLang="en-US" sz="2800">
              <a:solidFill>
                <a:srgbClr val="FF0000"/>
              </a:solidFill>
              <a:latin typeface="Times New Roman" panose="02020503050405090304" pitchFamily="2" charset="0"/>
              <a:ea typeface="黑体" panose="02010609060101010101" pitchFamily="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并且抛物线开口向上</a:t>
            </a:r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.</a:t>
            </a:r>
            <a:endParaRPr lang="en-US" altLang="zh-CN" sz="2800">
              <a:solidFill>
                <a:srgbClr val="FF0000"/>
              </a:solidFill>
              <a:latin typeface="Times New Roman" panose="02020503050405090304" pitchFamily="2" charset="0"/>
              <a:ea typeface="黑体" panose="02010609060101010101" pitchFamily="1" charset="-122"/>
            </a:endParaRPr>
          </a:p>
        </p:txBody>
      </p:sp>
      <p:sp>
        <p:nvSpPr>
          <p:cNvPr id="5" name="TextBox 59"/>
          <p:cNvSpPr txBox="1"/>
          <p:nvPr/>
        </p:nvSpPr>
        <p:spPr>
          <a:xfrm>
            <a:off x="112713" y="3144838"/>
            <a:ext cx="5738812" cy="60769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>
                <a:solidFill>
                  <a:srgbClr val="149494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问题</a:t>
            </a:r>
            <a:r>
              <a:rPr lang="en-US" altLang="zh-CN" sz="2800" b="1">
                <a:solidFill>
                  <a:srgbClr val="149494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2</a:t>
            </a:r>
            <a:r>
              <a:rPr lang="en-US" altLang="zh-CN" sz="2800">
                <a:solidFill>
                  <a:srgbClr val="149494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 </a:t>
            </a:r>
            <a:r>
              <a:rPr lang="zh-CN" altLang="en-US" sz="2800">
                <a:latin typeface="黑体" panose="02010609060101010101" pitchFamily="1" charset="-122"/>
                <a:ea typeface="黑体" panose="02010609060101010101" pitchFamily="1" charset="-122"/>
              </a:rPr>
              <a:t>图象的对称轴是什么？</a:t>
            </a:r>
            <a:endParaRPr lang="zh-CN" altLang="en-US" sz="280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sp>
        <p:nvSpPr>
          <p:cNvPr id="6" name="文本框 3"/>
          <p:cNvSpPr txBox="1"/>
          <p:nvPr/>
        </p:nvSpPr>
        <p:spPr>
          <a:xfrm>
            <a:off x="355600" y="3787775"/>
            <a:ext cx="3363595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en-US" altLang="zh-CN" sz="2800" i="1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sym typeface="宋体" pitchFamily="2" charset="-122"/>
              </a:rPr>
              <a:t>y </a:t>
            </a:r>
            <a:r>
              <a:rPr lang="zh-CN" altLang="en-US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sym typeface="宋体" pitchFamily="2" charset="-122"/>
              </a:rPr>
              <a:t>轴就是它的对称轴</a:t>
            </a:r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sym typeface="宋体" pitchFamily="2" charset="-122"/>
              </a:rPr>
              <a:t>.</a:t>
            </a:r>
            <a:endParaRPr lang="en-US" altLang="zh-CN" sz="2800">
              <a:solidFill>
                <a:srgbClr val="FF0000"/>
              </a:solidFill>
              <a:latin typeface="Times New Roman" panose="02020503050405090304" pitchFamily="2" charset="0"/>
              <a:ea typeface="黑体" panose="02010609060101010101" pitchFamily="1" charset="-122"/>
              <a:sym typeface="宋体" pitchFamily="2" charset="-122"/>
            </a:endParaRPr>
          </a:p>
        </p:txBody>
      </p:sp>
      <p:grpSp>
        <p:nvGrpSpPr>
          <p:cNvPr id="9222" name="组合 12"/>
          <p:cNvGrpSpPr/>
          <p:nvPr/>
        </p:nvGrpSpPr>
        <p:grpSpPr>
          <a:xfrm>
            <a:off x="4981575" y="1560513"/>
            <a:ext cx="4032250" cy="3249612"/>
            <a:chExt cx="6350" cy="5118"/>
          </a:xfrm>
        </p:grpSpPr>
        <p:grpSp>
          <p:nvGrpSpPr>
            <p:cNvPr id="9223" name="Group 107"/>
            <p:cNvGrpSpPr/>
            <p:nvPr/>
          </p:nvGrpSpPr>
          <p:grpSpPr>
            <a:xfrm>
              <a:off x="0" y="0"/>
              <a:ext cx="6350" cy="5118"/>
              <a:chExt cx="2540" cy="2047"/>
            </a:xfrm>
          </p:grpSpPr>
          <p:sp>
            <p:nvSpPr>
              <p:cNvPr id="9224" name="d82Line 2"/>
              <p:cNvSpPr/>
              <p:nvPr/>
            </p:nvSpPr>
            <p:spPr>
              <a:xfrm>
                <a:off x="166" y="1846"/>
                <a:ext cx="2197" cy="0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9225" name="d82Line 3"/>
              <p:cNvSpPr/>
              <p:nvPr/>
            </p:nvSpPr>
            <p:spPr>
              <a:xfrm flipH="1" flipV="1">
                <a:off x="1233" y="0"/>
                <a:ext cx="0" cy="1985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9226" name="d82Line 4"/>
              <p:cNvSpPr/>
              <p:nvPr/>
            </p:nvSpPr>
            <p:spPr>
              <a:xfrm flipH="1" flipV="1">
                <a:off x="1463" y="1800"/>
                <a:ext cx="0" cy="46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9227" name="d82Line 5"/>
              <p:cNvSpPr/>
              <p:nvPr/>
            </p:nvSpPr>
            <p:spPr>
              <a:xfrm flipH="1" flipV="1">
                <a:off x="1691" y="1800"/>
                <a:ext cx="0" cy="46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9228" name="d82Line 6"/>
              <p:cNvSpPr/>
              <p:nvPr/>
            </p:nvSpPr>
            <p:spPr>
              <a:xfrm flipH="1" flipV="1">
                <a:off x="1921" y="1800"/>
                <a:ext cx="0" cy="46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9229" name="d82Line 7"/>
              <p:cNvSpPr/>
              <p:nvPr/>
            </p:nvSpPr>
            <p:spPr>
              <a:xfrm flipH="1" flipV="1">
                <a:off x="2151" y="1800"/>
                <a:ext cx="0" cy="46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9230" name="d82Line 10"/>
              <p:cNvSpPr/>
              <p:nvPr/>
            </p:nvSpPr>
            <p:spPr>
              <a:xfrm flipH="1" flipV="1">
                <a:off x="1003" y="1800"/>
                <a:ext cx="0" cy="46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9231" name="d82Line 11"/>
              <p:cNvSpPr/>
              <p:nvPr/>
            </p:nvSpPr>
            <p:spPr>
              <a:xfrm flipH="1" flipV="1">
                <a:off x="775" y="1800"/>
                <a:ext cx="0" cy="46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9232" name="d82Line 12"/>
              <p:cNvSpPr/>
              <p:nvPr/>
            </p:nvSpPr>
            <p:spPr>
              <a:xfrm flipH="1" flipV="1">
                <a:off x="545" y="1800"/>
                <a:ext cx="0" cy="46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9233" name="d82Line 14"/>
              <p:cNvSpPr/>
              <p:nvPr/>
            </p:nvSpPr>
            <p:spPr>
              <a:xfrm flipH="1" flipV="1">
                <a:off x="316" y="1800"/>
                <a:ext cx="0" cy="46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9234" name="d82Line 16"/>
              <p:cNvSpPr/>
              <p:nvPr/>
            </p:nvSpPr>
            <p:spPr>
              <a:xfrm>
                <a:off x="1233" y="1108"/>
                <a:ext cx="57" cy="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9235" name="d82Line 17"/>
              <p:cNvSpPr/>
              <p:nvPr/>
            </p:nvSpPr>
            <p:spPr>
              <a:xfrm>
                <a:off x="1233" y="923"/>
                <a:ext cx="57" cy="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9236" name="d82Line 18"/>
              <p:cNvSpPr/>
              <p:nvPr/>
            </p:nvSpPr>
            <p:spPr>
              <a:xfrm>
                <a:off x="1233" y="739"/>
                <a:ext cx="57" cy="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9237" name="d82Line 19"/>
              <p:cNvSpPr/>
              <p:nvPr/>
            </p:nvSpPr>
            <p:spPr>
              <a:xfrm>
                <a:off x="1233" y="554"/>
                <a:ext cx="57" cy="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9238" name="d82Line 20"/>
              <p:cNvSpPr/>
              <p:nvPr/>
            </p:nvSpPr>
            <p:spPr>
              <a:xfrm>
                <a:off x="1233" y="369"/>
                <a:ext cx="57" cy="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9239" name="d82Line 21"/>
              <p:cNvSpPr/>
              <p:nvPr/>
            </p:nvSpPr>
            <p:spPr>
              <a:xfrm>
                <a:off x="1233" y="1477"/>
                <a:ext cx="57" cy="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9240" name="d82Line 22"/>
              <p:cNvSpPr/>
              <p:nvPr/>
            </p:nvSpPr>
            <p:spPr>
              <a:xfrm>
                <a:off x="1233" y="1662"/>
                <a:ext cx="57" cy="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9241" name="d82Line 23"/>
              <p:cNvSpPr/>
              <p:nvPr/>
            </p:nvSpPr>
            <p:spPr>
              <a:xfrm>
                <a:off x="1233" y="1846"/>
                <a:ext cx="57" cy="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9242" name="d82Line 24"/>
              <p:cNvSpPr/>
              <p:nvPr/>
            </p:nvSpPr>
            <p:spPr>
              <a:xfrm>
                <a:off x="1233" y="185"/>
                <a:ext cx="57" cy="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9243" name="d82Line 25"/>
              <p:cNvSpPr/>
              <p:nvPr/>
            </p:nvSpPr>
            <p:spPr>
              <a:xfrm>
                <a:off x="1233" y="1293"/>
                <a:ext cx="57" cy="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9244" name="d82WordArt 28"/>
              <p:cNvSpPr>
                <a:spLocks noTextEdit="1"/>
              </p:cNvSpPr>
              <p:nvPr/>
            </p:nvSpPr>
            <p:spPr>
              <a:xfrm>
                <a:off x="2293" y="1911"/>
                <a:ext cx="103" cy="106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  <a:normAutofit/>
              </a:bodyPr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pPr algn="ctr"/>
                <a:r>
                  <a:rPr lang="zh-CN" altLang="en-US" sz="3600" i="1">
                    <a:ln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solidFill>
                      <a:srgbClr val="000000"/>
                    </a:solidFill>
                    <a:latin typeface="Times New Roman" panose="02020503050405090304" pitchFamily="2" charset="0"/>
                    <a:ea typeface="Times New Roman" panose="02020503050405090304" pitchFamily="2" charset="0"/>
                  </a:rPr>
                  <a:t>x</a:t>
                </a:r>
                <a:endParaRPr lang="zh-CN" altLang="en-US" sz="3600" i="1"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rgbClr val="000000"/>
                  </a:solidFill>
                  <a:latin typeface="Times New Roman" panose="02020503050405090304" pitchFamily="2" charset="0"/>
                  <a:ea typeface="Times New Roman" panose="02020503050405090304" pitchFamily="2" charset="0"/>
                </a:endParaRPr>
              </a:p>
            </p:txBody>
          </p:sp>
          <p:sp>
            <p:nvSpPr>
              <p:cNvPr id="9245" name="d82WordArt 29"/>
              <p:cNvSpPr>
                <a:spLocks noTextEdit="1"/>
              </p:cNvSpPr>
              <p:nvPr/>
            </p:nvSpPr>
            <p:spPr>
              <a:xfrm>
                <a:off x="1290" y="0"/>
                <a:ext cx="103" cy="107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  <a:normAutofit/>
              </a:bodyPr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pPr algn="ctr"/>
                <a:r>
                  <a:rPr lang="zh-CN" altLang="en-US" sz="3600" i="1">
                    <a:ln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solidFill>
                      <a:srgbClr val="000000"/>
                    </a:solidFill>
                    <a:latin typeface="Times New Roman" panose="02020503050405090304" pitchFamily="2" charset="0"/>
                    <a:ea typeface="Times New Roman" panose="02020503050405090304" pitchFamily="2" charset="0"/>
                  </a:rPr>
                  <a:t>y</a:t>
                </a:r>
                <a:endParaRPr lang="zh-CN" altLang="en-US" sz="3600" i="1"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rgbClr val="000000"/>
                  </a:solidFill>
                  <a:latin typeface="Times New Roman" panose="02020503050405090304" pitchFamily="2" charset="0"/>
                  <a:ea typeface="Times New Roman" panose="02020503050405090304" pitchFamily="2" charset="0"/>
                </a:endParaRPr>
              </a:p>
            </p:txBody>
          </p:sp>
          <p:sp>
            <p:nvSpPr>
              <p:cNvPr id="9246" name="d82WordArt 120"/>
              <p:cNvSpPr>
                <a:spLocks noTextEdit="1"/>
              </p:cNvSpPr>
              <p:nvPr/>
            </p:nvSpPr>
            <p:spPr>
              <a:xfrm>
                <a:off x="1014" y="1892"/>
                <a:ext cx="137" cy="147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  <a:normAutofit/>
              </a:bodyPr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pPr algn="ctr"/>
                <a:r>
                  <a:rPr lang="zh-CN" altLang="en-US" sz="1800" i="1">
                    <a:ln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solidFill>
                      <a:srgbClr val="000000"/>
                    </a:solidFill>
                    <a:latin typeface="Times New Roman" panose="02020503050405090304" pitchFamily="2" charset="0"/>
                    <a:ea typeface="Times New Roman" panose="02020503050405090304" pitchFamily="2" charset="0"/>
                  </a:rPr>
                  <a:t>O</a:t>
                </a:r>
                <a:endParaRPr lang="zh-CN" altLang="en-US" sz="1800" i="1"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rgbClr val="000000"/>
                  </a:solidFill>
                  <a:latin typeface="Times New Roman" panose="02020503050405090304" pitchFamily="2" charset="0"/>
                  <a:ea typeface="Times New Roman" panose="02020503050405090304" pitchFamily="2" charset="0"/>
                </a:endParaRPr>
              </a:p>
            </p:txBody>
          </p:sp>
          <p:sp>
            <p:nvSpPr>
              <p:cNvPr id="9247" name="Text Box 131"/>
              <p:cNvSpPr txBox="1"/>
              <p:nvPr/>
            </p:nvSpPr>
            <p:spPr>
              <a:xfrm>
                <a:off x="371" y="1797"/>
                <a:ext cx="686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zh-CN" sz="2000" b="1">
                    <a:solidFill>
                      <a:srgbClr val="000000"/>
                    </a:solidFill>
                    <a:latin typeface="Times New Roman" panose="02020503050405090304" pitchFamily="2" charset="0"/>
                    <a:ea typeface="宋体" pitchFamily="2" charset="-122"/>
                  </a:rPr>
                  <a:t>      </a:t>
                </a:r>
                <a:r>
                  <a:rPr lang="zh-CN" altLang="en-US" sz="2000" b="1">
                    <a:solidFill>
                      <a:srgbClr val="000000"/>
                    </a:solidFill>
                    <a:latin typeface="Times New Roman" panose="02020503050405090304" pitchFamily="2" charset="0"/>
                    <a:ea typeface="宋体" pitchFamily="2" charset="-122"/>
                  </a:rPr>
                  <a:t>－</a:t>
                </a:r>
                <a:r>
                  <a:rPr lang="en-US" altLang="zh-CN" sz="2000" b="1">
                    <a:solidFill>
                      <a:srgbClr val="000000"/>
                    </a:solidFill>
                    <a:latin typeface="Times New Roman" panose="02020503050405090304" pitchFamily="2" charset="0"/>
                    <a:ea typeface="宋体" pitchFamily="2" charset="-122"/>
                  </a:rPr>
                  <a:t>2</a:t>
                </a:r>
                <a:endParaRPr lang="en-US" altLang="zh-CN" sz="2000" b="1">
                  <a:solidFill>
                    <a:srgbClr val="000000"/>
                  </a:solidFill>
                  <a:latin typeface="Times New Roman" panose="02020503050405090304" pitchFamily="2" charset="0"/>
                  <a:ea typeface="宋体" pitchFamily="2" charset="-122"/>
                </a:endParaRPr>
              </a:p>
            </p:txBody>
          </p:sp>
          <p:sp>
            <p:nvSpPr>
              <p:cNvPr id="9248" name="Text Box 132"/>
              <p:cNvSpPr txBox="1"/>
              <p:nvPr/>
            </p:nvSpPr>
            <p:spPr>
              <a:xfrm>
                <a:off x="1539" y="1790"/>
                <a:ext cx="549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zh-CN" sz="2000" b="1">
                    <a:solidFill>
                      <a:srgbClr val="000000"/>
                    </a:solidFill>
                    <a:latin typeface="Times New Roman" panose="02020503050405090304" pitchFamily="2" charset="0"/>
                    <a:ea typeface="宋体" pitchFamily="2" charset="-122"/>
                  </a:rPr>
                  <a:t>2</a:t>
                </a:r>
                <a:endParaRPr lang="en-US" altLang="zh-CN" sz="2000" b="1">
                  <a:solidFill>
                    <a:srgbClr val="000000"/>
                  </a:solidFill>
                  <a:latin typeface="Times New Roman" panose="02020503050405090304" pitchFamily="2" charset="0"/>
                  <a:ea typeface="宋体" pitchFamily="2" charset="-122"/>
                </a:endParaRPr>
              </a:p>
            </p:txBody>
          </p:sp>
          <p:sp>
            <p:nvSpPr>
              <p:cNvPr id="9249" name="Text Box 133"/>
              <p:cNvSpPr txBox="1"/>
              <p:nvPr/>
            </p:nvSpPr>
            <p:spPr>
              <a:xfrm>
                <a:off x="974" y="1300"/>
                <a:ext cx="549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zh-CN" sz="2000" b="1">
                    <a:solidFill>
                      <a:srgbClr val="000000"/>
                    </a:solidFill>
                    <a:latin typeface="Times New Roman" panose="02020503050405090304" pitchFamily="2" charset="0"/>
                    <a:ea typeface="宋体" pitchFamily="2" charset="-122"/>
                  </a:rPr>
                  <a:t>2</a:t>
                </a:r>
                <a:endParaRPr lang="en-US" altLang="zh-CN" sz="2000" b="1">
                  <a:solidFill>
                    <a:srgbClr val="000000"/>
                  </a:solidFill>
                  <a:latin typeface="Times New Roman" panose="02020503050405090304" pitchFamily="2" charset="0"/>
                  <a:ea typeface="宋体" pitchFamily="2" charset="-122"/>
                </a:endParaRPr>
              </a:p>
            </p:txBody>
          </p:sp>
          <p:sp>
            <p:nvSpPr>
              <p:cNvPr id="9250" name="Text Box 134"/>
              <p:cNvSpPr txBox="1"/>
              <p:nvPr/>
            </p:nvSpPr>
            <p:spPr>
              <a:xfrm>
                <a:off x="962" y="948"/>
                <a:ext cx="549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zh-CN" sz="2000" b="1">
                    <a:solidFill>
                      <a:srgbClr val="000000"/>
                    </a:solidFill>
                    <a:latin typeface="Times New Roman" panose="02020503050405090304" pitchFamily="2" charset="0"/>
                    <a:ea typeface="宋体" pitchFamily="2" charset="-122"/>
                  </a:rPr>
                  <a:t>4</a:t>
                </a:r>
                <a:endParaRPr lang="en-US" altLang="zh-CN" sz="2000" b="1">
                  <a:solidFill>
                    <a:srgbClr val="000000"/>
                  </a:solidFill>
                  <a:latin typeface="Times New Roman" panose="02020503050405090304" pitchFamily="2" charset="0"/>
                  <a:ea typeface="宋体" pitchFamily="2" charset="-122"/>
                </a:endParaRPr>
              </a:p>
            </p:txBody>
          </p:sp>
          <p:sp>
            <p:nvSpPr>
              <p:cNvPr id="9251" name="Text Box 135"/>
              <p:cNvSpPr txBox="1"/>
              <p:nvPr/>
            </p:nvSpPr>
            <p:spPr>
              <a:xfrm>
                <a:off x="962" y="541"/>
                <a:ext cx="549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zh-CN" sz="2000" b="1">
                    <a:solidFill>
                      <a:srgbClr val="000000"/>
                    </a:solidFill>
                    <a:latin typeface="Times New Roman" panose="02020503050405090304" pitchFamily="2" charset="0"/>
                    <a:ea typeface="宋体" pitchFamily="2" charset="-122"/>
                  </a:rPr>
                  <a:t>6</a:t>
                </a:r>
                <a:endParaRPr lang="en-US" altLang="zh-CN" sz="2000" b="1">
                  <a:solidFill>
                    <a:srgbClr val="000000"/>
                  </a:solidFill>
                  <a:latin typeface="Times New Roman" panose="02020503050405090304" pitchFamily="2" charset="0"/>
                  <a:ea typeface="宋体" pitchFamily="2" charset="-122"/>
                </a:endParaRPr>
              </a:p>
            </p:txBody>
          </p:sp>
          <p:sp>
            <p:nvSpPr>
              <p:cNvPr id="9252" name="Text Box 136"/>
              <p:cNvSpPr txBox="1"/>
              <p:nvPr/>
            </p:nvSpPr>
            <p:spPr>
              <a:xfrm>
                <a:off x="1991" y="1791"/>
                <a:ext cx="549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zh-CN" sz="2000" b="1">
                    <a:solidFill>
                      <a:srgbClr val="000000"/>
                    </a:solidFill>
                    <a:latin typeface="Times New Roman" panose="02020503050405090304" pitchFamily="2" charset="0"/>
                    <a:ea typeface="宋体" pitchFamily="2" charset="-122"/>
                  </a:rPr>
                  <a:t>4</a:t>
                </a:r>
                <a:endParaRPr lang="en-US" altLang="zh-CN" sz="2000" b="1">
                  <a:solidFill>
                    <a:srgbClr val="000000"/>
                  </a:solidFill>
                  <a:latin typeface="Times New Roman" panose="02020503050405090304" pitchFamily="2" charset="0"/>
                  <a:ea typeface="宋体" pitchFamily="2" charset="-122"/>
                </a:endParaRPr>
              </a:p>
            </p:txBody>
          </p:sp>
          <p:sp>
            <p:nvSpPr>
              <p:cNvPr id="9253" name="Text Box 137"/>
              <p:cNvSpPr txBox="1"/>
              <p:nvPr/>
            </p:nvSpPr>
            <p:spPr>
              <a:xfrm>
                <a:off x="0" y="1790"/>
                <a:ext cx="548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zh-CN" altLang="en-US" sz="2000" b="1">
                    <a:solidFill>
                      <a:srgbClr val="000000"/>
                    </a:solidFill>
                    <a:latin typeface="Times New Roman" panose="02020503050405090304" pitchFamily="2" charset="0"/>
                    <a:ea typeface="宋体" pitchFamily="2" charset="-122"/>
                  </a:rPr>
                  <a:t>－</a:t>
                </a:r>
                <a:r>
                  <a:rPr lang="en-US" altLang="zh-CN" sz="2000" b="1">
                    <a:solidFill>
                      <a:srgbClr val="000000"/>
                    </a:solidFill>
                    <a:latin typeface="Times New Roman" panose="02020503050405090304" pitchFamily="2" charset="0"/>
                    <a:ea typeface="宋体" pitchFamily="2" charset="-122"/>
                  </a:rPr>
                  <a:t>4</a:t>
                </a:r>
                <a:endParaRPr lang="en-US" altLang="zh-CN" sz="2000" b="1">
                  <a:solidFill>
                    <a:srgbClr val="000000"/>
                  </a:solidFill>
                  <a:latin typeface="Times New Roman" panose="02020503050405090304" pitchFamily="2" charset="0"/>
                  <a:ea typeface="宋体" pitchFamily="2" charset="-122"/>
                </a:endParaRPr>
              </a:p>
            </p:txBody>
          </p:sp>
          <p:sp>
            <p:nvSpPr>
              <p:cNvPr id="9254" name="Text Box 138"/>
              <p:cNvSpPr txBox="1"/>
              <p:nvPr/>
            </p:nvSpPr>
            <p:spPr>
              <a:xfrm>
                <a:off x="976" y="190"/>
                <a:ext cx="549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zh-CN" sz="2000" b="1">
                    <a:solidFill>
                      <a:srgbClr val="000000"/>
                    </a:solidFill>
                    <a:latin typeface="Times New Roman" panose="02020503050405090304" pitchFamily="2" charset="0"/>
                    <a:ea typeface="宋体" pitchFamily="2" charset="-122"/>
                  </a:rPr>
                  <a:t>8</a:t>
                </a:r>
                <a:endParaRPr lang="en-US" altLang="zh-CN" sz="2000" b="1">
                  <a:solidFill>
                    <a:srgbClr val="000000"/>
                  </a:solidFill>
                  <a:latin typeface="Times New Roman" panose="02020503050405090304" pitchFamily="2" charset="0"/>
                  <a:ea typeface="宋体" pitchFamily="2" charset="-122"/>
                </a:endParaRPr>
              </a:p>
            </p:txBody>
          </p:sp>
        </p:grpSp>
        <p:sp>
          <p:nvSpPr>
            <p:cNvPr id="9255" name="平面几何--抛物线1"/>
            <p:cNvSpPr/>
            <p:nvPr/>
          </p:nvSpPr>
          <p:spPr>
            <a:xfrm>
              <a:off x="1868" y="585"/>
              <a:ext cx="2422" cy="4040"/>
            </a:xfrm>
            <a:custGeom>
              <a:cxnLst>
                <a:cxn ang="0">
                  <a:pos x="29" y="190"/>
                </a:cxn>
                <a:cxn ang="0">
                  <a:pos x="86" y="554"/>
                </a:cxn>
                <a:cxn ang="0">
                  <a:pos x="144" y="902"/>
                </a:cxn>
                <a:cxn ang="0">
                  <a:pos x="201" y="1229"/>
                </a:cxn>
                <a:cxn ang="0">
                  <a:pos x="258" y="1541"/>
                </a:cxn>
                <a:cxn ang="0">
                  <a:pos x="316" y="1834"/>
                </a:cxn>
                <a:cxn ang="0">
                  <a:pos x="373" y="2107"/>
                </a:cxn>
                <a:cxn ang="0">
                  <a:pos x="431" y="2364"/>
                </a:cxn>
                <a:cxn ang="0">
                  <a:pos x="488" y="2600"/>
                </a:cxn>
                <a:cxn ang="0">
                  <a:pos x="546" y="2821"/>
                </a:cxn>
                <a:cxn ang="0">
                  <a:pos x="603" y="3023"/>
                </a:cxn>
                <a:cxn ang="0">
                  <a:pos x="661" y="3205"/>
                </a:cxn>
                <a:cxn ang="0">
                  <a:pos x="718" y="3371"/>
                </a:cxn>
                <a:cxn ang="0">
                  <a:pos x="775" y="3516"/>
                </a:cxn>
                <a:cxn ang="0">
                  <a:pos x="833" y="3646"/>
                </a:cxn>
                <a:cxn ang="0">
                  <a:pos x="890" y="3757"/>
                </a:cxn>
                <a:cxn ang="0">
                  <a:pos x="948" y="3848"/>
                </a:cxn>
                <a:cxn ang="0">
                  <a:pos x="1005" y="3923"/>
                </a:cxn>
                <a:cxn ang="0">
                  <a:pos x="1063" y="3977"/>
                </a:cxn>
                <a:cxn ang="0">
                  <a:pos x="1120" y="4016"/>
                </a:cxn>
                <a:cxn ang="0">
                  <a:pos x="1177" y="4036"/>
                </a:cxn>
                <a:cxn ang="0">
                  <a:pos x="1235" y="4036"/>
                </a:cxn>
                <a:cxn ang="0">
                  <a:pos x="1292" y="4020"/>
                </a:cxn>
                <a:cxn ang="0">
                  <a:pos x="1350" y="3983"/>
                </a:cxn>
                <a:cxn ang="0">
                  <a:pos x="1407" y="3931"/>
                </a:cxn>
                <a:cxn ang="0">
                  <a:pos x="1465" y="3860"/>
                </a:cxn>
                <a:cxn ang="0">
                  <a:pos x="1522" y="3769"/>
                </a:cxn>
                <a:cxn ang="0">
                  <a:pos x="1580" y="3662"/>
                </a:cxn>
                <a:cxn ang="0">
                  <a:pos x="1637" y="3534"/>
                </a:cxn>
                <a:cxn ang="0">
                  <a:pos x="1694" y="3391"/>
                </a:cxn>
                <a:cxn ang="0">
                  <a:pos x="1752" y="3229"/>
                </a:cxn>
                <a:cxn ang="0">
                  <a:pos x="1809" y="3047"/>
                </a:cxn>
                <a:cxn ang="0">
                  <a:pos x="1867" y="2849"/>
                </a:cxn>
                <a:cxn ang="0">
                  <a:pos x="1924" y="2631"/>
                </a:cxn>
                <a:cxn ang="0">
                  <a:pos x="1982" y="2396"/>
                </a:cxn>
                <a:cxn ang="0">
                  <a:pos x="2039" y="2143"/>
                </a:cxn>
                <a:cxn ang="0">
                  <a:pos x="2097" y="1870"/>
                </a:cxn>
                <a:cxn ang="0">
                  <a:pos x="2154" y="1581"/>
                </a:cxn>
                <a:cxn ang="0">
                  <a:pos x="2211" y="1272"/>
                </a:cxn>
                <a:cxn ang="0">
                  <a:pos x="2269" y="946"/>
                </a:cxn>
                <a:cxn ang="0">
                  <a:pos x="2326" y="603"/>
                </a:cxn>
                <a:cxn ang="0">
                  <a:pos x="2384" y="239"/>
                </a:cxn>
                <a:cxn ang="0">
                  <a:pos x="2420" y="0"/>
                </a:cxn>
              </a:cxnLst>
              <a:rect l="l" t="t" r="r" b="b"/>
              <a:pathLst>
                <a:path w="1265" h="1998">
                  <a:moveTo>
                    <a:pt x="0" y="0"/>
                  </a:moveTo>
                  <a:cubicBezTo>
                    <a:pt x="5" y="31"/>
                    <a:pt x="10" y="63"/>
                    <a:pt x="15" y="94"/>
                  </a:cubicBezTo>
                  <a:cubicBezTo>
                    <a:pt x="20" y="124"/>
                    <a:pt x="25" y="155"/>
                    <a:pt x="30" y="185"/>
                  </a:cubicBezTo>
                  <a:cubicBezTo>
                    <a:pt x="35" y="215"/>
                    <a:pt x="40" y="245"/>
                    <a:pt x="45" y="274"/>
                  </a:cubicBezTo>
                  <a:cubicBezTo>
                    <a:pt x="50" y="303"/>
                    <a:pt x="55" y="332"/>
                    <a:pt x="60" y="361"/>
                  </a:cubicBezTo>
                  <a:cubicBezTo>
                    <a:pt x="65" y="390"/>
                    <a:pt x="70" y="418"/>
                    <a:pt x="75" y="446"/>
                  </a:cubicBezTo>
                  <a:cubicBezTo>
                    <a:pt x="80" y="473"/>
                    <a:pt x="85" y="501"/>
                    <a:pt x="90" y="528"/>
                  </a:cubicBezTo>
                  <a:cubicBezTo>
                    <a:pt x="95" y="555"/>
                    <a:pt x="100" y="582"/>
                    <a:pt x="105" y="608"/>
                  </a:cubicBezTo>
                  <a:cubicBezTo>
                    <a:pt x="110" y="635"/>
                    <a:pt x="115" y="661"/>
                    <a:pt x="120" y="686"/>
                  </a:cubicBezTo>
                  <a:cubicBezTo>
                    <a:pt x="125" y="712"/>
                    <a:pt x="130" y="737"/>
                    <a:pt x="135" y="762"/>
                  </a:cubicBezTo>
                  <a:cubicBezTo>
                    <a:pt x="140" y="787"/>
                    <a:pt x="145" y="811"/>
                    <a:pt x="150" y="835"/>
                  </a:cubicBezTo>
                  <a:cubicBezTo>
                    <a:pt x="155" y="859"/>
                    <a:pt x="160" y="883"/>
                    <a:pt x="165" y="907"/>
                  </a:cubicBezTo>
                  <a:cubicBezTo>
                    <a:pt x="170" y="930"/>
                    <a:pt x="175" y="953"/>
                    <a:pt x="180" y="975"/>
                  </a:cubicBezTo>
                  <a:cubicBezTo>
                    <a:pt x="185" y="998"/>
                    <a:pt x="190" y="1020"/>
                    <a:pt x="195" y="1042"/>
                  </a:cubicBezTo>
                  <a:cubicBezTo>
                    <a:pt x="200" y="1064"/>
                    <a:pt x="205" y="1085"/>
                    <a:pt x="210" y="1107"/>
                  </a:cubicBezTo>
                  <a:cubicBezTo>
                    <a:pt x="215" y="1128"/>
                    <a:pt x="220" y="1148"/>
                    <a:pt x="225" y="1169"/>
                  </a:cubicBezTo>
                  <a:cubicBezTo>
                    <a:pt x="230" y="1189"/>
                    <a:pt x="235" y="1209"/>
                    <a:pt x="240" y="1229"/>
                  </a:cubicBezTo>
                  <a:cubicBezTo>
                    <a:pt x="245" y="1248"/>
                    <a:pt x="250" y="1267"/>
                    <a:pt x="255" y="1286"/>
                  </a:cubicBezTo>
                  <a:cubicBezTo>
                    <a:pt x="260" y="1305"/>
                    <a:pt x="265" y="1324"/>
                    <a:pt x="270" y="1342"/>
                  </a:cubicBezTo>
                  <a:cubicBezTo>
                    <a:pt x="275" y="1360"/>
                    <a:pt x="280" y="1377"/>
                    <a:pt x="285" y="1395"/>
                  </a:cubicBezTo>
                  <a:cubicBezTo>
                    <a:pt x="290" y="1412"/>
                    <a:pt x="295" y="1429"/>
                    <a:pt x="300" y="1446"/>
                  </a:cubicBezTo>
                  <a:cubicBezTo>
                    <a:pt x="305" y="1462"/>
                    <a:pt x="310" y="1479"/>
                    <a:pt x="315" y="1495"/>
                  </a:cubicBezTo>
                  <a:cubicBezTo>
                    <a:pt x="320" y="1510"/>
                    <a:pt x="325" y="1526"/>
                    <a:pt x="330" y="1541"/>
                  </a:cubicBezTo>
                  <a:cubicBezTo>
                    <a:pt x="335" y="1556"/>
                    <a:pt x="340" y="1571"/>
                    <a:pt x="345" y="1585"/>
                  </a:cubicBezTo>
                  <a:cubicBezTo>
                    <a:pt x="350" y="1599"/>
                    <a:pt x="355" y="1613"/>
                    <a:pt x="360" y="1627"/>
                  </a:cubicBezTo>
                  <a:cubicBezTo>
                    <a:pt x="365" y="1641"/>
                    <a:pt x="370" y="1654"/>
                    <a:pt x="375" y="1667"/>
                  </a:cubicBezTo>
                  <a:cubicBezTo>
                    <a:pt x="380" y="1679"/>
                    <a:pt x="385" y="1692"/>
                    <a:pt x="390" y="1704"/>
                  </a:cubicBezTo>
                  <a:cubicBezTo>
                    <a:pt x="395" y="1716"/>
                    <a:pt x="400" y="1728"/>
                    <a:pt x="405" y="1739"/>
                  </a:cubicBezTo>
                  <a:cubicBezTo>
                    <a:pt x="410" y="1751"/>
                    <a:pt x="415" y="1762"/>
                    <a:pt x="420" y="1772"/>
                  </a:cubicBezTo>
                  <a:cubicBezTo>
                    <a:pt x="425" y="1783"/>
                    <a:pt x="430" y="1793"/>
                    <a:pt x="435" y="1803"/>
                  </a:cubicBezTo>
                  <a:cubicBezTo>
                    <a:pt x="440" y="1813"/>
                    <a:pt x="445" y="1822"/>
                    <a:pt x="450" y="1831"/>
                  </a:cubicBezTo>
                  <a:cubicBezTo>
                    <a:pt x="455" y="1840"/>
                    <a:pt x="460" y="1849"/>
                    <a:pt x="465" y="1858"/>
                  </a:cubicBezTo>
                  <a:cubicBezTo>
                    <a:pt x="470" y="1866"/>
                    <a:pt x="475" y="1874"/>
                    <a:pt x="480" y="1881"/>
                  </a:cubicBezTo>
                  <a:cubicBezTo>
                    <a:pt x="485" y="1889"/>
                    <a:pt x="490" y="1896"/>
                    <a:pt x="495" y="1903"/>
                  </a:cubicBezTo>
                  <a:cubicBezTo>
                    <a:pt x="500" y="1910"/>
                    <a:pt x="505" y="1916"/>
                    <a:pt x="510" y="1923"/>
                  </a:cubicBezTo>
                  <a:cubicBezTo>
                    <a:pt x="515" y="1929"/>
                    <a:pt x="520" y="1934"/>
                    <a:pt x="525" y="1940"/>
                  </a:cubicBezTo>
                  <a:cubicBezTo>
                    <a:pt x="530" y="1945"/>
                    <a:pt x="535" y="1950"/>
                    <a:pt x="540" y="1955"/>
                  </a:cubicBezTo>
                  <a:cubicBezTo>
                    <a:pt x="545" y="1959"/>
                    <a:pt x="550" y="1963"/>
                    <a:pt x="555" y="1967"/>
                  </a:cubicBezTo>
                  <a:cubicBezTo>
                    <a:pt x="560" y="1971"/>
                    <a:pt x="565" y="1975"/>
                    <a:pt x="570" y="1978"/>
                  </a:cubicBezTo>
                  <a:cubicBezTo>
                    <a:pt x="575" y="1981"/>
                    <a:pt x="580" y="1983"/>
                    <a:pt x="585" y="1986"/>
                  </a:cubicBezTo>
                  <a:cubicBezTo>
                    <a:pt x="590" y="1988"/>
                    <a:pt x="595" y="1990"/>
                    <a:pt x="600" y="1992"/>
                  </a:cubicBezTo>
                  <a:cubicBezTo>
                    <a:pt x="605" y="1993"/>
                    <a:pt x="610" y="1995"/>
                    <a:pt x="615" y="1996"/>
                  </a:cubicBezTo>
                  <a:cubicBezTo>
                    <a:pt x="620" y="1996"/>
                    <a:pt x="625" y="1997"/>
                    <a:pt x="630" y="1997"/>
                  </a:cubicBezTo>
                  <a:cubicBezTo>
                    <a:pt x="635" y="1997"/>
                    <a:pt x="640" y="1997"/>
                    <a:pt x="645" y="1996"/>
                  </a:cubicBezTo>
                  <a:cubicBezTo>
                    <a:pt x="650" y="1995"/>
                    <a:pt x="655" y="1994"/>
                    <a:pt x="660" y="1993"/>
                  </a:cubicBezTo>
                  <a:cubicBezTo>
                    <a:pt x="665" y="1992"/>
                    <a:pt x="670" y="1990"/>
                    <a:pt x="675" y="1988"/>
                  </a:cubicBezTo>
                  <a:cubicBezTo>
                    <a:pt x="680" y="1985"/>
                    <a:pt x="685" y="1983"/>
                    <a:pt x="690" y="1980"/>
                  </a:cubicBezTo>
                  <a:cubicBezTo>
                    <a:pt x="695" y="1977"/>
                    <a:pt x="700" y="1974"/>
                    <a:pt x="705" y="1970"/>
                  </a:cubicBezTo>
                  <a:cubicBezTo>
                    <a:pt x="710" y="1967"/>
                    <a:pt x="715" y="1963"/>
                    <a:pt x="720" y="1958"/>
                  </a:cubicBezTo>
                  <a:cubicBezTo>
                    <a:pt x="725" y="1954"/>
                    <a:pt x="730" y="1949"/>
                    <a:pt x="735" y="1944"/>
                  </a:cubicBezTo>
                  <a:cubicBezTo>
                    <a:pt x="740" y="1939"/>
                    <a:pt x="745" y="1933"/>
                    <a:pt x="750" y="1927"/>
                  </a:cubicBezTo>
                  <a:cubicBezTo>
                    <a:pt x="755" y="1921"/>
                    <a:pt x="760" y="1915"/>
                    <a:pt x="765" y="1909"/>
                  </a:cubicBezTo>
                  <a:cubicBezTo>
                    <a:pt x="770" y="1902"/>
                    <a:pt x="775" y="1895"/>
                    <a:pt x="780" y="1887"/>
                  </a:cubicBezTo>
                  <a:cubicBezTo>
                    <a:pt x="785" y="1880"/>
                    <a:pt x="790" y="1872"/>
                    <a:pt x="795" y="1864"/>
                  </a:cubicBezTo>
                  <a:cubicBezTo>
                    <a:pt x="800" y="1856"/>
                    <a:pt x="805" y="1847"/>
                    <a:pt x="810" y="1839"/>
                  </a:cubicBezTo>
                  <a:cubicBezTo>
                    <a:pt x="815" y="1830"/>
                    <a:pt x="820" y="1820"/>
                    <a:pt x="825" y="1811"/>
                  </a:cubicBezTo>
                  <a:cubicBezTo>
                    <a:pt x="830" y="1801"/>
                    <a:pt x="835" y="1791"/>
                    <a:pt x="840" y="1781"/>
                  </a:cubicBezTo>
                  <a:cubicBezTo>
                    <a:pt x="845" y="1770"/>
                    <a:pt x="850" y="1759"/>
                    <a:pt x="855" y="1748"/>
                  </a:cubicBezTo>
                  <a:cubicBezTo>
                    <a:pt x="860" y="1737"/>
                    <a:pt x="865" y="1726"/>
                    <a:pt x="870" y="1714"/>
                  </a:cubicBezTo>
                  <a:cubicBezTo>
                    <a:pt x="875" y="1702"/>
                    <a:pt x="880" y="1689"/>
                    <a:pt x="885" y="1677"/>
                  </a:cubicBezTo>
                  <a:cubicBezTo>
                    <a:pt x="890" y="1664"/>
                    <a:pt x="895" y="1651"/>
                    <a:pt x="900" y="1638"/>
                  </a:cubicBezTo>
                  <a:cubicBezTo>
                    <a:pt x="905" y="1624"/>
                    <a:pt x="910" y="1611"/>
                    <a:pt x="915" y="1597"/>
                  </a:cubicBezTo>
                  <a:cubicBezTo>
                    <a:pt x="920" y="1582"/>
                    <a:pt x="925" y="1568"/>
                    <a:pt x="930" y="1553"/>
                  </a:cubicBezTo>
                  <a:cubicBezTo>
                    <a:pt x="935" y="1538"/>
                    <a:pt x="940" y="1523"/>
                    <a:pt x="945" y="1507"/>
                  </a:cubicBezTo>
                  <a:cubicBezTo>
                    <a:pt x="950" y="1491"/>
                    <a:pt x="955" y="1475"/>
                    <a:pt x="960" y="1459"/>
                  </a:cubicBezTo>
                  <a:cubicBezTo>
                    <a:pt x="965" y="1443"/>
                    <a:pt x="970" y="1426"/>
                    <a:pt x="975" y="1409"/>
                  </a:cubicBezTo>
                  <a:cubicBezTo>
                    <a:pt x="980" y="1391"/>
                    <a:pt x="985" y="1374"/>
                    <a:pt x="990" y="1356"/>
                  </a:cubicBezTo>
                  <a:cubicBezTo>
                    <a:pt x="995" y="1338"/>
                    <a:pt x="1000" y="1320"/>
                    <a:pt x="1005" y="1301"/>
                  </a:cubicBezTo>
                  <a:cubicBezTo>
                    <a:pt x="1010" y="1283"/>
                    <a:pt x="1015" y="1264"/>
                    <a:pt x="1020" y="1244"/>
                  </a:cubicBezTo>
                  <a:cubicBezTo>
                    <a:pt x="1025" y="1225"/>
                    <a:pt x="1030" y="1205"/>
                    <a:pt x="1035" y="1185"/>
                  </a:cubicBezTo>
                  <a:cubicBezTo>
                    <a:pt x="1040" y="1165"/>
                    <a:pt x="1045" y="1144"/>
                    <a:pt x="1050" y="1123"/>
                  </a:cubicBezTo>
                  <a:cubicBezTo>
                    <a:pt x="1055" y="1102"/>
                    <a:pt x="1060" y="1081"/>
                    <a:pt x="1065" y="1060"/>
                  </a:cubicBezTo>
                  <a:cubicBezTo>
                    <a:pt x="1070" y="1038"/>
                    <a:pt x="1075" y="1016"/>
                    <a:pt x="1080" y="993"/>
                  </a:cubicBezTo>
                  <a:cubicBezTo>
                    <a:pt x="1085" y="971"/>
                    <a:pt x="1090" y="948"/>
                    <a:pt x="1095" y="925"/>
                  </a:cubicBezTo>
                  <a:cubicBezTo>
                    <a:pt x="1100" y="902"/>
                    <a:pt x="1105" y="878"/>
                    <a:pt x="1110" y="855"/>
                  </a:cubicBezTo>
                  <a:cubicBezTo>
                    <a:pt x="1115" y="831"/>
                    <a:pt x="1120" y="806"/>
                    <a:pt x="1125" y="782"/>
                  </a:cubicBezTo>
                  <a:cubicBezTo>
                    <a:pt x="1130" y="757"/>
                    <a:pt x="1135" y="732"/>
                    <a:pt x="1140" y="707"/>
                  </a:cubicBezTo>
                  <a:cubicBezTo>
                    <a:pt x="1145" y="681"/>
                    <a:pt x="1150" y="655"/>
                    <a:pt x="1155" y="629"/>
                  </a:cubicBezTo>
                  <a:cubicBezTo>
                    <a:pt x="1160" y="603"/>
                    <a:pt x="1165" y="577"/>
                    <a:pt x="1170" y="550"/>
                  </a:cubicBezTo>
                  <a:cubicBezTo>
                    <a:pt x="1175" y="523"/>
                    <a:pt x="1180" y="495"/>
                    <a:pt x="1185" y="468"/>
                  </a:cubicBezTo>
                  <a:cubicBezTo>
                    <a:pt x="1190" y="440"/>
                    <a:pt x="1195" y="412"/>
                    <a:pt x="1200" y="384"/>
                  </a:cubicBezTo>
                  <a:cubicBezTo>
                    <a:pt x="1205" y="355"/>
                    <a:pt x="1210" y="327"/>
                    <a:pt x="1215" y="298"/>
                  </a:cubicBezTo>
                  <a:cubicBezTo>
                    <a:pt x="1220" y="268"/>
                    <a:pt x="1225" y="239"/>
                    <a:pt x="1230" y="209"/>
                  </a:cubicBezTo>
                  <a:cubicBezTo>
                    <a:pt x="1235" y="179"/>
                    <a:pt x="1240" y="149"/>
                    <a:pt x="1245" y="118"/>
                  </a:cubicBezTo>
                  <a:cubicBezTo>
                    <a:pt x="1250" y="87"/>
                    <a:pt x="1255" y="56"/>
                    <a:pt x="1260" y="25"/>
                  </a:cubicBezTo>
                  <a:cubicBezTo>
                    <a:pt x="1264" y="0"/>
                    <a:pt x="1264" y="0"/>
                    <a:pt x="1264" y="0"/>
                  </a:cubicBezTo>
                </a:path>
              </a:pathLst>
            </a:custGeom>
            <a:noFill/>
            <a:ln w="25400" cap="flat" cmpd="sng">
              <a:solidFill>
                <a:srgbClr val="00CC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56" name="Oval 148"/>
            <p:cNvSpPr/>
            <p:nvPr/>
          </p:nvSpPr>
          <p:spPr>
            <a:xfrm>
              <a:off x="3590" y="3648"/>
              <a:ext cx="115" cy="115"/>
            </a:xfrm>
            <a:prstGeom prst="ellipse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9257" name="Oval 149"/>
            <p:cNvSpPr/>
            <p:nvPr/>
          </p:nvSpPr>
          <p:spPr>
            <a:xfrm>
              <a:off x="3885" y="2425"/>
              <a:ext cx="115" cy="115"/>
            </a:xfrm>
            <a:prstGeom prst="ellipse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9258" name="Oval 150"/>
            <p:cNvSpPr/>
            <p:nvPr/>
          </p:nvSpPr>
          <p:spPr>
            <a:xfrm>
              <a:off x="4180" y="883"/>
              <a:ext cx="115" cy="115"/>
            </a:xfrm>
            <a:prstGeom prst="ellipse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9259" name="Oval 152"/>
            <p:cNvSpPr/>
            <p:nvPr/>
          </p:nvSpPr>
          <p:spPr>
            <a:xfrm>
              <a:off x="2435" y="3650"/>
              <a:ext cx="115" cy="115"/>
            </a:xfrm>
            <a:prstGeom prst="ellipse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9260" name="Oval 153"/>
            <p:cNvSpPr/>
            <p:nvPr/>
          </p:nvSpPr>
          <p:spPr>
            <a:xfrm>
              <a:off x="2140" y="2448"/>
              <a:ext cx="115" cy="115"/>
            </a:xfrm>
            <a:prstGeom prst="ellipse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9261" name="Oval 154"/>
            <p:cNvSpPr/>
            <p:nvPr/>
          </p:nvSpPr>
          <p:spPr>
            <a:xfrm>
              <a:off x="1868" y="883"/>
              <a:ext cx="115" cy="115"/>
            </a:xfrm>
            <a:prstGeom prst="ellipse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9262" name="Oval 156"/>
            <p:cNvSpPr/>
            <p:nvPr/>
          </p:nvSpPr>
          <p:spPr>
            <a:xfrm>
              <a:off x="3025" y="4578"/>
              <a:ext cx="115" cy="115"/>
            </a:xfrm>
            <a:prstGeom prst="ellipse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9263" name="Oval 158"/>
            <p:cNvSpPr/>
            <p:nvPr/>
          </p:nvSpPr>
          <p:spPr>
            <a:xfrm>
              <a:off x="2753" y="4328"/>
              <a:ext cx="115" cy="115"/>
            </a:xfrm>
            <a:prstGeom prst="ellipse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9264" name="Oval 159"/>
            <p:cNvSpPr/>
            <p:nvPr/>
          </p:nvSpPr>
          <p:spPr>
            <a:xfrm>
              <a:off x="3318" y="4308"/>
              <a:ext cx="115" cy="115"/>
            </a:xfrm>
            <a:prstGeom prst="ellipse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>
                <a:latin typeface="Arial" pitchFamily="34" charset="0"/>
                <a:ea typeface="宋体" pitchFamily="2" charset="-122"/>
              </a:endParaRPr>
            </a:p>
          </p:txBody>
        </p:sp>
        <p:graphicFrame>
          <p:nvGraphicFramePr>
            <p:cNvPr id="9265" name="对象 49"/>
            <p:cNvGraphicFramePr>
              <a:graphicFrameLocks noChangeAspect="1"/>
            </p:cNvGraphicFramePr>
            <p:nvPr/>
          </p:nvGraphicFramePr>
          <p:xfrm>
            <a:off x="3703" y="18"/>
            <a:ext cx="1312" cy="590"/>
          </p:xfrm>
          <a:graphic>
            <a:graphicData uri="http://schemas.openxmlformats.org/presentationml/2006/ole">
              <mc:AlternateContent>
                <mc:Choice xmlns:v="urn:schemas-microsoft-com:vml" Requires="v">
                  <p:oleObj spid="_x0000_s1041" r:id="rId2" imgW="508635" imgH="228600" progId="Equation.DSMT4">
                    <p:embed/>
                  </p:oleObj>
                </mc:Choice>
                <mc:Fallback>
                  <p:oleObj r:id="rId2" imgW="508635" imgH="228600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3703" y="18"/>
                          <a:ext cx="1312" cy="59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59"/>
          <p:cNvSpPr txBox="1"/>
          <p:nvPr/>
        </p:nvSpPr>
        <p:spPr>
          <a:xfrm>
            <a:off x="292100" y="509588"/>
            <a:ext cx="51612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en-US" altLang="en-US" sz="2800">
                <a:solidFill>
                  <a:srgbClr val="228B8B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问题</a:t>
            </a:r>
            <a:r>
              <a:rPr lang="en-US" altLang="en-US" sz="2800" b="1">
                <a:solidFill>
                  <a:srgbClr val="228B8B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3</a:t>
            </a:r>
            <a:r>
              <a:rPr lang="en-US" altLang="en-US" sz="2800">
                <a:solidFill>
                  <a:srgbClr val="0070C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 </a:t>
            </a:r>
            <a:r>
              <a:rPr lang="en-US" altLang="en-US" sz="2800">
                <a:latin typeface="黑体" panose="02010609060101010101" pitchFamily="1" charset="-122"/>
                <a:ea typeface="黑体" panose="02010609060101010101" pitchFamily="1" charset="-122"/>
              </a:rPr>
              <a:t>图象的顶点坐标是什么？</a:t>
            </a:r>
            <a:endParaRPr lang="en-US" altLang="en-US" sz="280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sp>
        <p:nvSpPr>
          <p:cNvPr id="3" name="矩形 8244"/>
          <p:cNvSpPr/>
          <p:nvPr/>
        </p:nvSpPr>
        <p:spPr>
          <a:xfrm>
            <a:off x="1403350" y="760413"/>
            <a:ext cx="6621463" cy="73723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原点 </a:t>
            </a:r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(0</a:t>
            </a:r>
            <a:r>
              <a:rPr lang="zh-CN" altLang="en-US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，</a:t>
            </a:r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0).</a:t>
            </a:r>
            <a:endParaRPr lang="en-US" altLang="zh-CN" sz="2800">
              <a:solidFill>
                <a:srgbClr val="FF0000"/>
              </a:solidFill>
              <a:latin typeface="Times New Roman" panose="02020503050405090304" pitchFamily="2" charset="0"/>
              <a:ea typeface="黑体" panose="02010609060101010101" pitchFamily="1" charset="-122"/>
            </a:endParaRPr>
          </a:p>
        </p:txBody>
      </p:sp>
      <p:sp>
        <p:nvSpPr>
          <p:cNvPr id="4" name="TextBox 59"/>
          <p:cNvSpPr txBox="1"/>
          <p:nvPr/>
        </p:nvSpPr>
        <p:spPr>
          <a:xfrm>
            <a:off x="241300" y="1354138"/>
            <a:ext cx="5655310" cy="112458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en-US" sz="2800">
                <a:solidFill>
                  <a:srgbClr val="228B8B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问题</a:t>
            </a:r>
            <a:r>
              <a:rPr lang="en-US" altLang="en-US" sz="2800" b="1">
                <a:solidFill>
                  <a:srgbClr val="228B8B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4</a:t>
            </a:r>
            <a:r>
              <a:rPr lang="en-US" altLang="en-US" sz="2800">
                <a:solidFill>
                  <a:srgbClr val="0070C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 </a:t>
            </a:r>
            <a:r>
              <a:rPr lang="en-US" altLang="en-US" sz="2800">
                <a:latin typeface="黑体" panose="02010609060101010101" pitchFamily="1" charset="-122"/>
                <a:ea typeface="黑体" panose="02010609060101010101" pitchFamily="1" charset="-122"/>
              </a:rPr>
              <a:t>当 </a:t>
            </a:r>
            <a:r>
              <a:rPr lang="en-US" altLang="en-US" sz="2800" i="1">
                <a:latin typeface="Times New Roman" panose="02020503050405090304" pitchFamily="2" charset="0"/>
                <a:ea typeface="黑体" panose="02010609060101010101" pitchFamily="1" charset="-122"/>
              </a:rPr>
              <a:t>x</a:t>
            </a:r>
            <a:r>
              <a:rPr lang="en-US" altLang="en-US" sz="2800">
                <a:latin typeface="黑体" panose="02010609060101010101" pitchFamily="1" charset="-122"/>
                <a:ea typeface="黑体" panose="02010609060101010101" pitchFamily="1" charset="-122"/>
              </a:rPr>
              <a:t>取何值时，</a:t>
            </a:r>
            <a:r>
              <a:rPr lang="en-US" altLang="en-US" sz="2800" i="1">
                <a:latin typeface="Times New Roman" panose="02020503050405090304" pitchFamily="2" charset="0"/>
                <a:ea typeface="黑体" panose="02010609060101010101" pitchFamily="1" charset="-122"/>
              </a:rPr>
              <a:t>y</a:t>
            </a:r>
            <a:r>
              <a:rPr lang="en-US" altLang="en-US" sz="2800">
                <a:latin typeface="黑体" panose="02010609060101010101" pitchFamily="1" charset="-122"/>
                <a:ea typeface="黑体" panose="02010609060101010101" pitchFamily="1" charset="-122"/>
              </a:rPr>
              <a:t>的值最小？</a:t>
            </a:r>
            <a:endParaRPr lang="en-US" altLang="en-US" sz="2800">
              <a:latin typeface="黑体" panose="02010609060101010101" pitchFamily="1" charset="-122"/>
              <a:ea typeface="黑体" panose="02010609060101010101" pitchFamily="1" charset="-122"/>
            </a:endParaRPr>
          </a:p>
          <a:p>
            <a:pPr>
              <a:lnSpc>
                <a:spcPct val="120000"/>
              </a:lnSpc>
            </a:pPr>
            <a:r>
              <a:rPr lang="en-US" altLang="en-US" sz="2800">
                <a:latin typeface="黑体" panose="02010609060101010101" pitchFamily="1" charset="-122"/>
                <a:ea typeface="黑体" panose="02010609060101010101" pitchFamily="1" charset="-122"/>
              </a:rPr>
              <a:t>最小值是什么？</a:t>
            </a:r>
            <a:endParaRPr lang="en-US" altLang="en-US" sz="280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sp>
        <p:nvSpPr>
          <p:cNvPr id="5" name="矩形 8244"/>
          <p:cNvSpPr/>
          <p:nvPr/>
        </p:nvSpPr>
        <p:spPr>
          <a:xfrm>
            <a:off x="937895" y="2233295"/>
            <a:ext cx="3536315" cy="7372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当</a:t>
            </a:r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 </a:t>
            </a:r>
            <a:r>
              <a:rPr lang="en-US" altLang="en-US" sz="2800" i="1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x </a:t>
            </a:r>
            <a:r>
              <a:rPr lang="en-US" altLang="en-US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= 0 时，</a:t>
            </a:r>
            <a:r>
              <a:rPr lang="en-US" altLang="en-US" sz="2800" i="1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y</a:t>
            </a:r>
            <a:r>
              <a:rPr lang="en-US" altLang="en-US" sz="2800" baseline="-250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min</a:t>
            </a:r>
            <a:r>
              <a:rPr lang="en-US" altLang="en-US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= 0.</a:t>
            </a:r>
            <a:endParaRPr lang="en-US" altLang="en-US" sz="2800">
              <a:solidFill>
                <a:srgbClr val="FF0000"/>
              </a:solidFill>
              <a:latin typeface="Times New Roman" panose="02020503050405090304" pitchFamily="2" charset="0"/>
              <a:ea typeface="黑体" panose="02010609060101010101" pitchFamily="1" charset="-122"/>
            </a:endParaRPr>
          </a:p>
        </p:txBody>
      </p:sp>
      <p:grpSp>
        <p:nvGrpSpPr>
          <p:cNvPr id="10245" name="组合 8"/>
          <p:cNvGrpSpPr/>
          <p:nvPr/>
        </p:nvGrpSpPr>
        <p:grpSpPr>
          <a:xfrm>
            <a:off x="5397818" y="406718"/>
            <a:ext cx="3751262" cy="3322637"/>
            <a:chOff x="112" y="0"/>
            <a:chExt cx="5908" cy="5233"/>
          </a:xfrm>
        </p:grpSpPr>
        <p:grpSp>
          <p:nvGrpSpPr>
            <p:cNvPr id="10246" name="Group 107"/>
            <p:cNvGrpSpPr/>
            <p:nvPr/>
          </p:nvGrpSpPr>
          <p:grpSpPr>
            <a:xfrm>
              <a:off x="112" y="0"/>
              <a:ext cx="5907" cy="5233"/>
              <a:chOff x="45" y="0"/>
              <a:chExt cx="2363" cy="2093"/>
            </a:xfrm>
          </p:grpSpPr>
          <p:sp>
            <p:nvSpPr>
              <p:cNvPr id="10247" name="d82Line 2"/>
              <p:cNvSpPr/>
              <p:nvPr/>
            </p:nvSpPr>
            <p:spPr>
              <a:xfrm>
                <a:off x="166" y="1846"/>
                <a:ext cx="2197" cy="0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10248" name="d82Line 3"/>
              <p:cNvSpPr/>
              <p:nvPr/>
            </p:nvSpPr>
            <p:spPr>
              <a:xfrm flipH="1" flipV="1">
                <a:off x="1233" y="0"/>
                <a:ext cx="0" cy="1985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10249" name="d82Line 4"/>
              <p:cNvSpPr/>
              <p:nvPr/>
            </p:nvSpPr>
            <p:spPr>
              <a:xfrm flipH="1" flipV="1">
                <a:off x="1463" y="1800"/>
                <a:ext cx="0" cy="46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10250" name="d82Line 5"/>
              <p:cNvSpPr/>
              <p:nvPr/>
            </p:nvSpPr>
            <p:spPr>
              <a:xfrm flipH="1" flipV="1">
                <a:off x="1691" y="1800"/>
                <a:ext cx="0" cy="46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10251" name="d82Line 6"/>
              <p:cNvSpPr/>
              <p:nvPr/>
            </p:nvSpPr>
            <p:spPr>
              <a:xfrm flipH="1" flipV="1">
                <a:off x="1921" y="1800"/>
                <a:ext cx="0" cy="46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10252" name="d82Line 7"/>
              <p:cNvSpPr/>
              <p:nvPr/>
            </p:nvSpPr>
            <p:spPr>
              <a:xfrm flipH="1" flipV="1">
                <a:off x="2151" y="1800"/>
                <a:ext cx="0" cy="46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10253" name="d82Line 10"/>
              <p:cNvSpPr/>
              <p:nvPr/>
            </p:nvSpPr>
            <p:spPr>
              <a:xfrm flipH="1" flipV="1">
                <a:off x="1003" y="1800"/>
                <a:ext cx="0" cy="46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10254" name="d82Line 11"/>
              <p:cNvSpPr/>
              <p:nvPr/>
            </p:nvSpPr>
            <p:spPr>
              <a:xfrm flipH="1" flipV="1">
                <a:off x="775" y="1800"/>
                <a:ext cx="0" cy="46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10255" name="d82Line 12"/>
              <p:cNvSpPr/>
              <p:nvPr/>
            </p:nvSpPr>
            <p:spPr>
              <a:xfrm flipH="1" flipV="1">
                <a:off x="545" y="1800"/>
                <a:ext cx="0" cy="46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10256" name="d82Line 14"/>
              <p:cNvSpPr/>
              <p:nvPr/>
            </p:nvSpPr>
            <p:spPr>
              <a:xfrm flipH="1" flipV="1">
                <a:off x="316" y="1800"/>
                <a:ext cx="0" cy="46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10257" name="d82Line 16"/>
              <p:cNvSpPr/>
              <p:nvPr/>
            </p:nvSpPr>
            <p:spPr>
              <a:xfrm>
                <a:off x="1233" y="1108"/>
                <a:ext cx="57" cy="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10258" name="d82Line 17"/>
              <p:cNvSpPr/>
              <p:nvPr/>
            </p:nvSpPr>
            <p:spPr>
              <a:xfrm>
                <a:off x="1233" y="923"/>
                <a:ext cx="57" cy="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10259" name="d82Line 18"/>
              <p:cNvSpPr/>
              <p:nvPr/>
            </p:nvSpPr>
            <p:spPr>
              <a:xfrm>
                <a:off x="1233" y="739"/>
                <a:ext cx="57" cy="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10260" name="d82Line 19"/>
              <p:cNvSpPr/>
              <p:nvPr/>
            </p:nvSpPr>
            <p:spPr>
              <a:xfrm>
                <a:off x="1233" y="554"/>
                <a:ext cx="57" cy="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10261" name="d82Line 20"/>
              <p:cNvSpPr/>
              <p:nvPr/>
            </p:nvSpPr>
            <p:spPr>
              <a:xfrm>
                <a:off x="1233" y="369"/>
                <a:ext cx="57" cy="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10262" name="d82Line 21"/>
              <p:cNvSpPr/>
              <p:nvPr/>
            </p:nvSpPr>
            <p:spPr>
              <a:xfrm>
                <a:off x="1233" y="1477"/>
                <a:ext cx="57" cy="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10263" name="d82Line 22"/>
              <p:cNvSpPr/>
              <p:nvPr/>
            </p:nvSpPr>
            <p:spPr>
              <a:xfrm>
                <a:off x="1233" y="1662"/>
                <a:ext cx="57" cy="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10264" name="d82Line 23"/>
              <p:cNvSpPr/>
              <p:nvPr/>
            </p:nvSpPr>
            <p:spPr>
              <a:xfrm>
                <a:off x="1233" y="1846"/>
                <a:ext cx="57" cy="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10265" name="d82Line 24"/>
              <p:cNvSpPr/>
              <p:nvPr/>
            </p:nvSpPr>
            <p:spPr>
              <a:xfrm>
                <a:off x="1233" y="185"/>
                <a:ext cx="57" cy="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10266" name="d82Line 25"/>
              <p:cNvSpPr/>
              <p:nvPr/>
            </p:nvSpPr>
            <p:spPr>
              <a:xfrm>
                <a:off x="1233" y="1293"/>
                <a:ext cx="57" cy="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10267" name="d82WordArt 28"/>
              <p:cNvSpPr>
                <a:spLocks noTextEdit="1"/>
              </p:cNvSpPr>
              <p:nvPr/>
            </p:nvSpPr>
            <p:spPr>
              <a:xfrm>
                <a:off x="2293" y="1911"/>
                <a:ext cx="103" cy="106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  <a:normAutofit/>
              </a:bodyPr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pPr algn="ctr"/>
                <a:r>
                  <a:rPr lang="zh-CN" altLang="en-US" sz="3600" i="1">
                    <a:ln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solidFill>
                      <a:srgbClr val="000000"/>
                    </a:solidFill>
                    <a:latin typeface="Times New Roman" panose="02020503050405090304" pitchFamily="2" charset="0"/>
                    <a:ea typeface="Times New Roman" panose="02020503050405090304" pitchFamily="2" charset="0"/>
                  </a:rPr>
                  <a:t>x</a:t>
                </a:r>
                <a:endParaRPr lang="zh-CN" altLang="en-US" sz="3600" i="1"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rgbClr val="000000"/>
                  </a:solidFill>
                  <a:latin typeface="Times New Roman" panose="02020503050405090304" pitchFamily="2" charset="0"/>
                  <a:ea typeface="Times New Roman" panose="02020503050405090304" pitchFamily="2" charset="0"/>
                </a:endParaRPr>
              </a:p>
            </p:txBody>
          </p:sp>
          <p:sp>
            <p:nvSpPr>
              <p:cNvPr id="10268" name="d82WordArt 29"/>
              <p:cNvSpPr>
                <a:spLocks noTextEdit="1"/>
              </p:cNvSpPr>
              <p:nvPr/>
            </p:nvSpPr>
            <p:spPr>
              <a:xfrm>
                <a:off x="1290" y="0"/>
                <a:ext cx="103" cy="107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  <a:normAutofit/>
              </a:bodyPr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pPr algn="ctr"/>
                <a:r>
                  <a:rPr lang="zh-CN" altLang="en-US" sz="3600" i="1">
                    <a:ln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solidFill>
                      <a:srgbClr val="000000"/>
                    </a:solidFill>
                    <a:latin typeface="Times New Roman" panose="02020503050405090304" pitchFamily="2" charset="0"/>
                    <a:ea typeface="Times New Roman" panose="02020503050405090304" pitchFamily="2" charset="0"/>
                  </a:rPr>
                  <a:t>y</a:t>
                </a:r>
                <a:endParaRPr lang="zh-CN" altLang="en-US" sz="3600" i="1"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rgbClr val="000000"/>
                  </a:solidFill>
                  <a:latin typeface="Times New Roman" panose="02020503050405090304" pitchFamily="2" charset="0"/>
                  <a:ea typeface="Times New Roman" panose="02020503050405090304" pitchFamily="2" charset="0"/>
                </a:endParaRPr>
              </a:p>
            </p:txBody>
          </p:sp>
          <p:sp>
            <p:nvSpPr>
              <p:cNvPr id="10269" name="d82WordArt 120"/>
              <p:cNvSpPr>
                <a:spLocks noTextEdit="1"/>
              </p:cNvSpPr>
              <p:nvPr/>
            </p:nvSpPr>
            <p:spPr>
              <a:xfrm>
                <a:off x="1014" y="1892"/>
                <a:ext cx="137" cy="147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  <a:normAutofit/>
              </a:bodyPr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pPr algn="ctr"/>
                <a:r>
                  <a:rPr lang="zh-CN" altLang="en-US" sz="1800" i="1">
                    <a:ln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solidFill>
                      <a:srgbClr val="000000"/>
                    </a:solidFill>
                    <a:latin typeface="Times New Roman" panose="02020503050405090304" pitchFamily="2" charset="0"/>
                    <a:ea typeface="Times New Roman" panose="02020503050405090304" pitchFamily="2" charset="0"/>
                  </a:rPr>
                  <a:t>O</a:t>
                </a:r>
                <a:endParaRPr lang="zh-CN" altLang="en-US" sz="1800" i="1"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rgbClr val="000000"/>
                  </a:solidFill>
                  <a:latin typeface="Times New Roman" panose="02020503050405090304" pitchFamily="2" charset="0"/>
                  <a:ea typeface="Times New Roman" panose="02020503050405090304" pitchFamily="2" charset="0"/>
                </a:endParaRPr>
              </a:p>
            </p:txBody>
          </p:sp>
          <p:sp>
            <p:nvSpPr>
              <p:cNvPr id="10270" name="Text Box 131"/>
              <p:cNvSpPr txBox="1"/>
              <p:nvPr/>
            </p:nvSpPr>
            <p:spPr>
              <a:xfrm>
                <a:off x="289" y="1842"/>
                <a:ext cx="633" cy="25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zh-CN" sz="2000" b="1">
                    <a:solidFill>
                      <a:srgbClr val="000000"/>
                    </a:solidFill>
                    <a:latin typeface="Times New Roman" panose="02020503050405090304" pitchFamily="2" charset="0"/>
                    <a:ea typeface="宋体" pitchFamily="2" charset="-122"/>
                  </a:rPr>
                  <a:t>      </a:t>
                </a:r>
                <a:r>
                  <a:rPr lang="zh-CN" altLang="en-US" sz="2000" b="1">
                    <a:solidFill>
                      <a:srgbClr val="000000"/>
                    </a:solidFill>
                    <a:latin typeface="Times New Roman" panose="02020503050405090304" pitchFamily="2" charset="0"/>
                    <a:ea typeface="宋体" pitchFamily="2" charset="-122"/>
                  </a:rPr>
                  <a:t>－</a:t>
                </a:r>
                <a:r>
                  <a:rPr lang="en-US" altLang="zh-CN" sz="2000" b="1">
                    <a:solidFill>
                      <a:srgbClr val="000000"/>
                    </a:solidFill>
                    <a:latin typeface="Times New Roman" panose="02020503050405090304" pitchFamily="2" charset="0"/>
                    <a:ea typeface="宋体" pitchFamily="2" charset="-122"/>
                  </a:rPr>
                  <a:t>2</a:t>
                </a:r>
                <a:endParaRPr lang="en-US" altLang="zh-CN" sz="2000" b="1">
                  <a:solidFill>
                    <a:srgbClr val="000000"/>
                  </a:solidFill>
                  <a:latin typeface="Times New Roman" panose="02020503050405090304" pitchFamily="2" charset="0"/>
                  <a:ea typeface="宋体" pitchFamily="2" charset="-122"/>
                </a:endParaRPr>
              </a:p>
            </p:txBody>
          </p:sp>
          <p:sp>
            <p:nvSpPr>
              <p:cNvPr id="10271" name="Text Box 132"/>
              <p:cNvSpPr txBox="1"/>
              <p:nvPr/>
            </p:nvSpPr>
            <p:spPr>
              <a:xfrm>
                <a:off x="1584" y="1835"/>
                <a:ext cx="549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zh-CN" sz="2000" b="1">
                    <a:solidFill>
                      <a:srgbClr val="000000"/>
                    </a:solidFill>
                    <a:latin typeface="Times New Roman" panose="02020503050405090304" pitchFamily="2" charset="0"/>
                    <a:ea typeface="宋体" pitchFamily="2" charset="-122"/>
                  </a:rPr>
                  <a:t>2</a:t>
                </a:r>
                <a:endParaRPr lang="en-US" altLang="zh-CN" sz="2000" b="1">
                  <a:solidFill>
                    <a:srgbClr val="000000"/>
                  </a:solidFill>
                  <a:latin typeface="Times New Roman" panose="02020503050405090304" pitchFamily="2" charset="0"/>
                  <a:ea typeface="宋体" pitchFamily="2" charset="-122"/>
                </a:endParaRPr>
              </a:p>
            </p:txBody>
          </p:sp>
          <p:sp>
            <p:nvSpPr>
              <p:cNvPr id="10272" name="Text Box 133"/>
              <p:cNvSpPr txBox="1"/>
              <p:nvPr/>
            </p:nvSpPr>
            <p:spPr>
              <a:xfrm>
                <a:off x="974" y="1300"/>
                <a:ext cx="549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zh-CN" sz="2000" b="1">
                    <a:solidFill>
                      <a:srgbClr val="000000"/>
                    </a:solidFill>
                    <a:latin typeface="Times New Roman" panose="02020503050405090304" pitchFamily="2" charset="0"/>
                    <a:ea typeface="宋体" pitchFamily="2" charset="-122"/>
                  </a:rPr>
                  <a:t>2</a:t>
                </a:r>
                <a:endParaRPr lang="en-US" altLang="zh-CN" sz="2000" b="1">
                  <a:solidFill>
                    <a:srgbClr val="000000"/>
                  </a:solidFill>
                  <a:latin typeface="Times New Roman" panose="02020503050405090304" pitchFamily="2" charset="0"/>
                  <a:ea typeface="宋体" pitchFamily="2" charset="-122"/>
                </a:endParaRPr>
              </a:p>
            </p:txBody>
          </p:sp>
          <p:sp>
            <p:nvSpPr>
              <p:cNvPr id="10273" name="Text Box 134"/>
              <p:cNvSpPr txBox="1"/>
              <p:nvPr/>
            </p:nvSpPr>
            <p:spPr>
              <a:xfrm>
                <a:off x="962" y="948"/>
                <a:ext cx="549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zh-CN" sz="2000" b="1">
                    <a:solidFill>
                      <a:srgbClr val="000000"/>
                    </a:solidFill>
                    <a:latin typeface="Times New Roman" panose="02020503050405090304" pitchFamily="2" charset="0"/>
                    <a:ea typeface="宋体" pitchFamily="2" charset="-122"/>
                  </a:rPr>
                  <a:t>4</a:t>
                </a:r>
                <a:endParaRPr lang="en-US" altLang="zh-CN" sz="2000" b="1">
                  <a:solidFill>
                    <a:srgbClr val="000000"/>
                  </a:solidFill>
                  <a:latin typeface="Times New Roman" panose="02020503050405090304" pitchFamily="2" charset="0"/>
                  <a:ea typeface="宋体" pitchFamily="2" charset="-122"/>
                </a:endParaRPr>
              </a:p>
            </p:txBody>
          </p:sp>
          <p:sp>
            <p:nvSpPr>
              <p:cNvPr id="10274" name="Text Box 135"/>
              <p:cNvSpPr txBox="1"/>
              <p:nvPr/>
            </p:nvSpPr>
            <p:spPr>
              <a:xfrm>
                <a:off x="962" y="541"/>
                <a:ext cx="549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zh-CN" sz="2000" b="1">
                    <a:solidFill>
                      <a:srgbClr val="000000"/>
                    </a:solidFill>
                    <a:latin typeface="Times New Roman" panose="02020503050405090304" pitchFamily="2" charset="0"/>
                    <a:ea typeface="宋体" pitchFamily="2" charset="-122"/>
                  </a:rPr>
                  <a:t>6</a:t>
                </a:r>
                <a:endParaRPr lang="en-US" altLang="zh-CN" sz="2000" b="1">
                  <a:solidFill>
                    <a:srgbClr val="000000"/>
                  </a:solidFill>
                  <a:latin typeface="Times New Roman" panose="02020503050405090304" pitchFamily="2" charset="0"/>
                  <a:ea typeface="宋体" pitchFamily="2" charset="-122"/>
                </a:endParaRPr>
              </a:p>
            </p:txBody>
          </p:sp>
          <p:sp>
            <p:nvSpPr>
              <p:cNvPr id="10275" name="Text Box 136"/>
              <p:cNvSpPr txBox="1"/>
              <p:nvPr/>
            </p:nvSpPr>
            <p:spPr>
              <a:xfrm>
                <a:off x="2064" y="1835"/>
                <a:ext cx="344" cy="25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zh-CN" sz="2000" b="1">
                    <a:solidFill>
                      <a:srgbClr val="000000"/>
                    </a:solidFill>
                    <a:latin typeface="Times New Roman" panose="02020503050405090304" pitchFamily="2" charset="0"/>
                    <a:ea typeface="宋体" pitchFamily="2" charset="-122"/>
                  </a:rPr>
                  <a:t>4</a:t>
                </a:r>
                <a:endParaRPr lang="en-US" altLang="zh-CN" sz="2000" b="1">
                  <a:solidFill>
                    <a:srgbClr val="000000"/>
                  </a:solidFill>
                  <a:latin typeface="Times New Roman" panose="02020503050405090304" pitchFamily="2" charset="0"/>
                  <a:ea typeface="宋体" pitchFamily="2" charset="-122"/>
                </a:endParaRPr>
              </a:p>
            </p:txBody>
          </p:sp>
          <p:sp>
            <p:nvSpPr>
              <p:cNvPr id="10276" name="Text Box 137"/>
              <p:cNvSpPr txBox="1"/>
              <p:nvPr/>
            </p:nvSpPr>
            <p:spPr>
              <a:xfrm>
                <a:off x="45" y="1835"/>
                <a:ext cx="548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zh-CN" altLang="en-US" sz="2000" b="1">
                    <a:solidFill>
                      <a:srgbClr val="000000"/>
                    </a:solidFill>
                    <a:latin typeface="Times New Roman" panose="02020503050405090304" pitchFamily="2" charset="0"/>
                    <a:ea typeface="宋体" pitchFamily="2" charset="-122"/>
                  </a:rPr>
                  <a:t>－</a:t>
                </a:r>
                <a:r>
                  <a:rPr lang="en-US" altLang="zh-CN" sz="2000" b="1">
                    <a:solidFill>
                      <a:srgbClr val="000000"/>
                    </a:solidFill>
                    <a:latin typeface="Times New Roman" panose="02020503050405090304" pitchFamily="2" charset="0"/>
                    <a:ea typeface="宋体" pitchFamily="2" charset="-122"/>
                  </a:rPr>
                  <a:t>4</a:t>
                </a:r>
                <a:endParaRPr lang="en-US" altLang="zh-CN" sz="2000" b="1">
                  <a:solidFill>
                    <a:srgbClr val="000000"/>
                  </a:solidFill>
                  <a:latin typeface="Times New Roman" panose="02020503050405090304" pitchFamily="2" charset="0"/>
                  <a:ea typeface="宋体" pitchFamily="2" charset="-122"/>
                </a:endParaRPr>
              </a:p>
            </p:txBody>
          </p:sp>
          <p:sp>
            <p:nvSpPr>
              <p:cNvPr id="10277" name="Text Box 138"/>
              <p:cNvSpPr txBox="1"/>
              <p:nvPr/>
            </p:nvSpPr>
            <p:spPr>
              <a:xfrm>
                <a:off x="976" y="190"/>
                <a:ext cx="549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zh-CN" sz="2000" b="1">
                    <a:solidFill>
                      <a:srgbClr val="000000"/>
                    </a:solidFill>
                    <a:latin typeface="Times New Roman" panose="02020503050405090304" pitchFamily="2" charset="0"/>
                    <a:ea typeface="宋体" pitchFamily="2" charset="-122"/>
                  </a:rPr>
                  <a:t>8</a:t>
                </a:r>
                <a:endParaRPr lang="en-US" altLang="zh-CN" sz="2000" b="1">
                  <a:solidFill>
                    <a:srgbClr val="000000"/>
                  </a:solidFill>
                  <a:latin typeface="Times New Roman" panose="02020503050405090304" pitchFamily="2" charset="0"/>
                  <a:ea typeface="宋体" pitchFamily="2" charset="-122"/>
                </a:endParaRPr>
              </a:p>
            </p:txBody>
          </p:sp>
        </p:grpSp>
        <p:sp>
          <p:nvSpPr>
            <p:cNvPr id="10278" name="平面几何--抛物线1"/>
            <p:cNvSpPr/>
            <p:nvPr/>
          </p:nvSpPr>
          <p:spPr>
            <a:xfrm>
              <a:off x="1868" y="585"/>
              <a:ext cx="2422" cy="4040"/>
            </a:xfrm>
            <a:custGeom>
              <a:cxnLst>
                <a:cxn ang="0">
                  <a:pos x="29" y="190"/>
                </a:cxn>
                <a:cxn ang="0">
                  <a:pos x="86" y="554"/>
                </a:cxn>
                <a:cxn ang="0">
                  <a:pos x="144" y="902"/>
                </a:cxn>
                <a:cxn ang="0">
                  <a:pos x="201" y="1229"/>
                </a:cxn>
                <a:cxn ang="0">
                  <a:pos x="258" y="1541"/>
                </a:cxn>
                <a:cxn ang="0">
                  <a:pos x="316" y="1834"/>
                </a:cxn>
                <a:cxn ang="0">
                  <a:pos x="373" y="2107"/>
                </a:cxn>
                <a:cxn ang="0">
                  <a:pos x="431" y="2364"/>
                </a:cxn>
                <a:cxn ang="0">
                  <a:pos x="488" y="2600"/>
                </a:cxn>
                <a:cxn ang="0">
                  <a:pos x="546" y="2821"/>
                </a:cxn>
                <a:cxn ang="0">
                  <a:pos x="603" y="3023"/>
                </a:cxn>
                <a:cxn ang="0">
                  <a:pos x="661" y="3205"/>
                </a:cxn>
                <a:cxn ang="0">
                  <a:pos x="718" y="3371"/>
                </a:cxn>
                <a:cxn ang="0">
                  <a:pos x="775" y="3516"/>
                </a:cxn>
                <a:cxn ang="0">
                  <a:pos x="833" y="3646"/>
                </a:cxn>
                <a:cxn ang="0">
                  <a:pos x="890" y="3757"/>
                </a:cxn>
                <a:cxn ang="0">
                  <a:pos x="948" y="3848"/>
                </a:cxn>
                <a:cxn ang="0">
                  <a:pos x="1005" y="3923"/>
                </a:cxn>
                <a:cxn ang="0">
                  <a:pos x="1063" y="3977"/>
                </a:cxn>
                <a:cxn ang="0">
                  <a:pos x="1120" y="4016"/>
                </a:cxn>
                <a:cxn ang="0">
                  <a:pos x="1177" y="4036"/>
                </a:cxn>
                <a:cxn ang="0">
                  <a:pos x="1235" y="4036"/>
                </a:cxn>
                <a:cxn ang="0">
                  <a:pos x="1292" y="4020"/>
                </a:cxn>
                <a:cxn ang="0">
                  <a:pos x="1350" y="3983"/>
                </a:cxn>
                <a:cxn ang="0">
                  <a:pos x="1407" y="3931"/>
                </a:cxn>
                <a:cxn ang="0">
                  <a:pos x="1465" y="3860"/>
                </a:cxn>
                <a:cxn ang="0">
                  <a:pos x="1522" y="3769"/>
                </a:cxn>
                <a:cxn ang="0">
                  <a:pos x="1580" y="3662"/>
                </a:cxn>
                <a:cxn ang="0">
                  <a:pos x="1637" y="3534"/>
                </a:cxn>
                <a:cxn ang="0">
                  <a:pos x="1694" y="3391"/>
                </a:cxn>
                <a:cxn ang="0">
                  <a:pos x="1752" y="3229"/>
                </a:cxn>
                <a:cxn ang="0">
                  <a:pos x="1809" y="3047"/>
                </a:cxn>
                <a:cxn ang="0">
                  <a:pos x="1867" y="2849"/>
                </a:cxn>
                <a:cxn ang="0">
                  <a:pos x="1924" y="2631"/>
                </a:cxn>
                <a:cxn ang="0">
                  <a:pos x="1982" y="2396"/>
                </a:cxn>
                <a:cxn ang="0">
                  <a:pos x="2039" y="2143"/>
                </a:cxn>
                <a:cxn ang="0">
                  <a:pos x="2097" y="1870"/>
                </a:cxn>
                <a:cxn ang="0">
                  <a:pos x="2154" y="1581"/>
                </a:cxn>
                <a:cxn ang="0">
                  <a:pos x="2211" y="1272"/>
                </a:cxn>
                <a:cxn ang="0">
                  <a:pos x="2269" y="946"/>
                </a:cxn>
                <a:cxn ang="0">
                  <a:pos x="2326" y="603"/>
                </a:cxn>
                <a:cxn ang="0">
                  <a:pos x="2384" y="239"/>
                </a:cxn>
                <a:cxn ang="0">
                  <a:pos x="2420" y="0"/>
                </a:cxn>
              </a:cxnLst>
              <a:rect l="l" t="t" r="r" b="b"/>
              <a:pathLst>
                <a:path w="1265" h="1998">
                  <a:moveTo>
                    <a:pt x="0" y="0"/>
                  </a:moveTo>
                  <a:cubicBezTo>
                    <a:pt x="5" y="31"/>
                    <a:pt x="10" y="63"/>
                    <a:pt x="15" y="94"/>
                  </a:cubicBezTo>
                  <a:cubicBezTo>
                    <a:pt x="20" y="124"/>
                    <a:pt x="25" y="155"/>
                    <a:pt x="30" y="185"/>
                  </a:cubicBezTo>
                  <a:cubicBezTo>
                    <a:pt x="35" y="215"/>
                    <a:pt x="40" y="245"/>
                    <a:pt x="45" y="274"/>
                  </a:cubicBezTo>
                  <a:cubicBezTo>
                    <a:pt x="50" y="303"/>
                    <a:pt x="55" y="332"/>
                    <a:pt x="60" y="361"/>
                  </a:cubicBezTo>
                  <a:cubicBezTo>
                    <a:pt x="65" y="390"/>
                    <a:pt x="70" y="418"/>
                    <a:pt x="75" y="446"/>
                  </a:cubicBezTo>
                  <a:cubicBezTo>
                    <a:pt x="80" y="473"/>
                    <a:pt x="85" y="501"/>
                    <a:pt x="90" y="528"/>
                  </a:cubicBezTo>
                  <a:cubicBezTo>
                    <a:pt x="95" y="555"/>
                    <a:pt x="100" y="582"/>
                    <a:pt x="105" y="608"/>
                  </a:cubicBezTo>
                  <a:cubicBezTo>
                    <a:pt x="110" y="635"/>
                    <a:pt x="115" y="661"/>
                    <a:pt x="120" y="686"/>
                  </a:cubicBezTo>
                  <a:cubicBezTo>
                    <a:pt x="125" y="712"/>
                    <a:pt x="130" y="737"/>
                    <a:pt x="135" y="762"/>
                  </a:cubicBezTo>
                  <a:cubicBezTo>
                    <a:pt x="140" y="787"/>
                    <a:pt x="145" y="811"/>
                    <a:pt x="150" y="835"/>
                  </a:cubicBezTo>
                  <a:cubicBezTo>
                    <a:pt x="155" y="859"/>
                    <a:pt x="160" y="883"/>
                    <a:pt x="165" y="907"/>
                  </a:cubicBezTo>
                  <a:cubicBezTo>
                    <a:pt x="170" y="930"/>
                    <a:pt x="175" y="953"/>
                    <a:pt x="180" y="975"/>
                  </a:cubicBezTo>
                  <a:cubicBezTo>
                    <a:pt x="185" y="998"/>
                    <a:pt x="190" y="1020"/>
                    <a:pt x="195" y="1042"/>
                  </a:cubicBezTo>
                  <a:cubicBezTo>
                    <a:pt x="200" y="1064"/>
                    <a:pt x="205" y="1085"/>
                    <a:pt x="210" y="1107"/>
                  </a:cubicBezTo>
                  <a:cubicBezTo>
                    <a:pt x="215" y="1128"/>
                    <a:pt x="220" y="1148"/>
                    <a:pt x="225" y="1169"/>
                  </a:cubicBezTo>
                  <a:cubicBezTo>
                    <a:pt x="230" y="1189"/>
                    <a:pt x="235" y="1209"/>
                    <a:pt x="240" y="1229"/>
                  </a:cubicBezTo>
                  <a:cubicBezTo>
                    <a:pt x="245" y="1248"/>
                    <a:pt x="250" y="1267"/>
                    <a:pt x="255" y="1286"/>
                  </a:cubicBezTo>
                  <a:cubicBezTo>
                    <a:pt x="260" y="1305"/>
                    <a:pt x="265" y="1324"/>
                    <a:pt x="270" y="1342"/>
                  </a:cubicBezTo>
                  <a:cubicBezTo>
                    <a:pt x="275" y="1360"/>
                    <a:pt x="280" y="1377"/>
                    <a:pt x="285" y="1395"/>
                  </a:cubicBezTo>
                  <a:cubicBezTo>
                    <a:pt x="290" y="1412"/>
                    <a:pt x="295" y="1429"/>
                    <a:pt x="300" y="1446"/>
                  </a:cubicBezTo>
                  <a:cubicBezTo>
                    <a:pt x="305" y="1462"/>
                    <a:pt x="310" y="1479"/>
                    <a:pt x="315" y="1495"/>
                  </a:cubicBezTo>
                  <a:cubicBezTo>
                    <a:pt x="320" y="1510"/>
                    <a:pt x="325" y="1526"/>
                    <a:pt x="330" y="1541"/>
                  </a:cubicBezTo>
                  <a:cubicBezTo>
                    <a:pt x="335" y="1556"/>
                    <a:pt x="340" y="1571"/>
                    <a:pt x="345" y="1585"/>
                  </a:cubicBezTo>
                  <a:cubicBezTo>
                    <a:pt x="350" y="1599"/>
                    <a:pt x="355" y="1613"/>
                    <a:pt x="360" y="1627"/>
                  </a:cubicBezTo>
                  <a:cubicBezTo>
                    <a:pt x="365" y="1641"/>
                    <a:pt x="370" y="1654"/>
                    <a:pt x="375" y="1667"/>
                  </a:cubicBezTo>
                  <a:cubicBezTo>
                    <a:pt x="380" y="1679"/>
                    <a:pt x="385" y="1692"/>
                    <a:pt x="390" y="1704"/>
                  </a:cubicBezTo>
                  <a:cubicBezTo>
                    <a:pt x="395" y="1716"/>
                    <a:pt x="400" y="1728"/>
                    <a:pt x="405" y="1739"/>
                  </a:cubicBezTo>
                  <a:cubicBezTo>
                    <a:pt x="410" y="1751"/>
                    <a:pt x="415" y="1762"/>
                    <a:pt x="420" y="1772"/>
                  </a:cubicBezTo>
                  <a:cubicBezTo>
                    <a:pt x="425" y="1783"/>
                    <a:pt x="430" y="1793"/>
                    <a:pt x="435" y="1803"/>
                  </a:cubicBezTo>
                  <a:cubicBezTo>
                    <a:pt x="440" y="1813"/>
                    <a:pt x="445" y="1822"/>
                    <a:pt x="450" y="1831"/>
                  </a:cubicBezTo>
                  <a:cubicBezTo>
                    <a:pt x="455" y="1840"/>
                    <a:pt x="460" y="1849"/>
                    <a:pt x="465" y="1858"/>
                  </a:cubicBezTo>
                  <a:cubicBezTo>
                    <a:pt x="470" y="1866"/>
                    <a:pt x="475" y="1874"/>
                    <a:pt x="480" y="1881"/>
                  </a:cubicBezTo>
                  <a:cubicBezTo>
                    <a:pt x="485" y="1889"/>
                    <a:pt x="490" y="1896"/>
                    <a:pt x="495" y="1903"/>
                  </a:cubicBezTo>
                  <a:cubicBezTo>
                    <a:pt x="500" y="1910"/>
                    <a:pt x="505" y="1916"/>
                    <a:pt x="510" y="1923"/>
                  </a:cubicBezTo>
                  <a:cubicBezTo>
                    <a:pt x="515" y="1929"/>
                    <a:pt x="520" y="1934"/>
                    <a:pt x="525" y="1940"/>
                  </a:cubicBezTo>
                  <a:cubicBezTo>
                    <a:pt x="530" y="1945"/>
                    <a:pt x="535" y="1950"/>
                    <a:pt x="540" y="1955"/>
                  </a:cubicBezTo>
                  <a:cubicBezTo>
                    <a:pt x="545" y="1959"/>
                    <a:pt x="550" y="1963"/>
                    <a:pt x="555" y="1967"/>
                  </a:cubicBezTo>
                  <a:cubicBezTo>
                    <a:pt x="560" y="1971"/>
                    <a:pt x="565" y="1975"/>
                    <a:pt x="570" y="1978"/>
                  </a:cubicBezTo>
                  <a:cubicBezTo>
                    <a:pt x="575" y="1981"/>
                    <a:pt x="580" y="1983"/>
                    <a:pt x="585" y="1986"/>
                  </a:cubicBezTo>
                  <a:cubicBezTo>
                    <a:pt x="590" y="1988"/>
                    <a:pt x="595" y="1990"/>
                    <a:pt x="600" y="1992"/>
                  </a:cubicBezTo>
                  <a:cubicBezTo>
                    <a:pt x="605" y="1993"/>
                    <a:pt x="610" y="1995"/>
                    <a:pt x="615" y="1996"/>
                  </a:cubicBezTo>
                  <a:cubicBezTo>
                    <a:pt x="620" y="1996"/>
                    <a:pt x="625" y="1997"/>
                    <a:pt x="630" y="1997"/>
                  </a:cubicBezTo>
                  <a:cubicBezTo>
                    <a:pt x="635" y="1997"/>
                    <a:pt x="640" y="1997"/>
                    <a:pt x="645" y="1996"/>
                  </a:cubicBezTo>
                  <a:cubicBezTo>
                    <a:pt x="650" y="1995"/>
                    <a:pt x="655" y="1994"/>
                    <a:pt x="660" y="1993"/>
                  </a:cubicBezTo>
                  <a:cubicBezTo>
                    <a:pt x="665" y="1992"/>
                    <a:pt x="670" y="1990"/>
                    <a:pt x="675" y="1988"/>
                  </a:cubicBezTo>
                  <a:cubicBezTo>
                    <a:pt x="680" y="1985"/>
                    <a:pt x="685" y="1983"/>
                    <a:pt x="690" y="1980"/>
                  </a:cubicBezTo>
                  <a:cubicBezTo>
                    <a:pt x="695" y="1977"/>
                    <a:pt x="700" y="1974"/>
                    <a:pt x="705" y="1970"/>
                  </a:cubicBezTo>
                  <a:cubicBezTo>
                    <a:pt x="710" y="1967"/>
                    <a:pt x="715" y="1963"/>
                    <a:pt x="720" y="1958"/>
                  </a:cubicBezTo>
                  <a:cubicBezTo>
                    <a:pt x="725" y="1954"/>
                    <a:pt x="730" y="1949"/>
                    <a:pt x="735" y="1944"/>
                  </a:cubicBezTo>
                  <a:cubicBezTo>
                    <a:pt x="740" y="1939"/>
                    <a:pt x="745" y="1933"/>
                    <a:pt x="750" y="1927"/>
                  </a:cubicBezTo>
                  <a:cubicBezTo>
                    <a:pt x="755" y="1921"/>
                    <a:pt x="760" y="1915"/>
                    <a:pt x="765" y="1909"/>
                  </a:cubicBezTo>
                  <a:cubicBezTo>
                    <a:pt x="770" y="1902"/>
                    <a:pt x="775" y="1895"/>
                    <a:pt x="780" y="1887"/>
                  </a:cubicBezTo>
                  <a:cubicBezTo>
                    <a:pt x="785" y="1880"/>
                    <a:pt x="790" y="1872"/>
                    <a:pt x="795" y="1864"/>
                  </a:cubicBezTo>
                  <a:cubicBezTo>
                    <a:pt x="800" y="1856"/>
                    <a:pt x="805" y="1847"/>
                    <a:pt x="810" y="1839"/>
                  </a:cubicBezTo>
                  <a:cubicBezTo>
                    <a:pt x="815" y="1830"/>
                    <a:pt x="820" y="1820"/>
                    <a:pt x="825" y="1811"/>
                  </a:cubicBezTo>
                  <a:cubicBezTo>
                    <a:pt x="830" y="1801"/>
                    <a:pt x="835" y="1791"/>
                    <a:pt x="840" y="1781"/>
                  </a:cubicBezTo>
                  <a:cubicBezTo>
                    <a:pt x="845" y="1770"/>
                    <a:pt x="850" y="1759"/>
                    <a:pt x="855" y="1748"/>
                  </a:cubicBezTo>
                  <a:cubicBezTo>
                    <a:pt x="860" y="1737"/>
                    <a:pt x="865" y="1726"/>
                    <a:pt x="870" y="1714"/>
                  </a:cubicBezTo>
                  <a:cubicBezTo>
                    <a:pt x="875" y="1702"/>
                    <a:pt x="880" y="1689"/>
                    <a:pt x="885" y="1677"/>
                  </a:cubicBezTo>
                  <a:cubicBezTo>
                    <a:pt x="890" y="1664"/>
                    <a:pt x="895" y="1651"/>
                    <a:pt x="900" y="1638"/>
                  </a:cubicBezTo>
                  <a:cubicBezTo>
                    <a:pt x="905" y="1624"/>
                    <a:pt x="910" y="1611"/>
                    <a:pt x="915" y="1597"/>
                  </a:cubicBezTo>
                  <a:cubicBezTo>
                    <a:pt x="920" y="1582"/>
                    <a:pt x="925" y="1568"/>
                    <a:pt x="930" y="1553"/>
                  </a:cubicBezTo>
                  <a:cubicBezTo>
                    <a:pt x="935" y="1538"/>
                    <a:pt x="940" y="1523"/>
                    <a:pt x="945" y="1507"/>
                  </a:cubicBezTo>
                  <a:cubicBezTo>
                    <a:pt x="950" y="1491"/>
                    <a:pt x="955" y="1475"/>
                    <a:pt x="960" y="1459"/>
                  </a:cubicBezTo>
                  <a:cubicBezTo>
                    <a:pt x="965" y="1443"/>
                    <a:pt x="970" y="1426"/>
                    <a:pt x="975" y="1409"/>
                  </a:cubicBezTo>
                  <a:cubicBezTo>
                    <a:pt x="980" y="1391"/>
                    <a:pt x="985" y="1374"/>
                    <a:pt x="990" y="1356"/>
                  </a:cubicBezTo>
                  <a:cubicBezTo>
                    <a:pt x="995" y="1338"/>
                    <a:pt x="1000" y="1320"/>
                    <a:pt x="1005" y="1301"/>
                  </a:cubicBezTo>
                  <a:cubicBezTo>
                    <a:pt x="1010" y="1283"/>
                    <a:pt x="1015" y="1264"/>
                    <a:pt x="1020" y="1244"/>
                  </a:cubicBezTo>
                  <a:cubicBezTo>
                    <a:pt x="1025" y="1225"/>
                    <a:pt x="1030" y="1205"/>
                    <a:pt x="1035" y="1185"/>
                  </a:cubicBezTo>
                  <a:cubicBezTo>
                    <a:pt x="1040" y="1165"/>
                    <a:pt x="1045" y="1144"/>
                    <a:pt x="1050" y="1123"/>
                  </a:cubicBezTo>
                  <a:cubicBezTo>
                    <a:pt x="1055" y="1102"/>
                    <a:pt x="1060" y="1081"/>
                    <a:pt x="1065" y="1060"/>
                  </a:cubicBezTo>
                  <a:cubicBezTo>
                    <a:pt x="1070" y="1038"/>
                    <a:pt x="1075" y="1016"/>
                    <a:pt x="1080" y="993"/>
                  </a:cubicBezTo>
                  <a:cubicBezTo>
                    <a:pt x="1085" y="971"/>
                    <a:pt x="1090" y="948"/>
                    <a:pt x="1095" y="925"/>
                  </a:cubicBezTo>
                  <a:cubicBezTo>
                    <a:pt x="1100" y="902"/>
                    <a:pt x="1105" y="878"/>
                    <a:pt x="1110" y="855"/>
                  </a:cubicBezTo>
                  <a:cubicBezTo>
                    <a:pt x="1115" y="831"/>
                    <a:pt x="1120" y="806"/>
                    <a:pt x="1125" y="782"/>
                  </a:cubicBezTo>
                  <a:cubicBezTo>
                    <a:pt x="1130" y="757"/>
                    <a:pt x="1135" y="732"/>
                    <a:pt x="1140" y="707"/>
                  </a:cubicBezTo>
                  <a:cubicBezTo>
                    <a:pt x="1145" y="681"/>
                    <a:pt x="1150" y="655"/>
                    <a:pt x="1155" y="629"/>
                  </a:cubicBezTo>
                  <a:cubicBezTo>
                    <a:pt x="1160" y="603"/>
                    <a:pt x="1165" y="577"/>
                    <a:pt x="1170" y="550"/>
                  </a:cubicBezTo>
                  <a:cubicBezTo>
                    <a:pt x="1175" y="523"/>
                    <a:pt x="1180" y="495"/>
                    <a:pt x="1185" y="468"/>
                  </a:cubicBezTo>
                  <a:cubicBezTo>
                    <a:pt x="1190" y="440"/>
                    <a:pt x="1195" y="412"/>
                    <a:pt x="1200" y="384"/>
                  </a:cubicBezTo>
                  <a:cubicBezTo>
                    <a:pt x="1205" y="355"/>
                    <a:pt x="1210" y="327"/>
                    <a:pt x="1215" y="298"/>
                  </a:cubicBezTo>
                  <a:cubicBezTo>
                    <a:pt x="1220" y="268"/>
                    <a:pt x="1225" y="239"/>
                    <a:pt x="1230" y="209"/>
                  </a:cubicBezTo>
                  <a:cubicBezTo>
                    <a:pt x="1235" y="179"/>
                    <a:pt x="1240" y="149"/>
                    <a:pt x="1245" y="118"/>
                  </a:cubicBezTo>
                  <a:cubicBezTo>
                    <a:pt x="1250" y="87"/>
                    <a:pt x="1255" y="56"/>
                    <a:pt x="1260" y="25"/>
                  </a:cubicBezTo>
                  <a:cubicBezTo>
                    <a:pt x="1264" y="0"/>
                    <a:pt x="1264" y="0"/>
                    <a:pt x="1264" y="0"/>
                  </a:cubicBezTo>
                </a:path>
              </a:pathLst>
            </a:custGeom>
            <a:noFill/>
            <a:ln w="25400" cap="flat" cmpd="sng">
              <a:solidFill>
                <a:srgbClr val="00CC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79" name="Oval 148"/>
            <p:cNvSpPr/>
            <p:nvPr/>
          </p:nvSpPr>
          <p:spPr>
            <a:xfrm>
              <a:off x="3590" y="3648"/>
              <a:ext cx="115" cy="115"/>
            </a:xfrm>
            <a:prstGeom prst="ellipse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10280" name="Oval 149"/>
            <p:cNvSpPr/>
            <p:nvPr/>
          </p:nvSpPr>
          <p:spPr>
            <a:xfrm>
              <a:off x="3885" y="2425"/>
              <a:ext cx="115" cy="115"/>
            </a:xfrm>
            <a:prstGeom prst="ellipse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10281" name="Oval 150"/>
            <p:cNvSpPr/>
            <p:nvPr/>
          </p:nvSpPr>
          <p:spPr>
            <a:xfrm>
              <a:off x="4180" y="883"/>
              <a:ext cx="115" cy="115"/>
            </a:xfrm>
            <a:prstGeom prst="ellipse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10282" name="Oval 152"/>
            <p:cNvSpPr/>
            <p:nvPr/>
          </p:nvSpPr>
          <p:spPr>
            <a:xfrm>
              <a:off x="2435" y="3650"/>
              <a:ext cx="115" cy="115"/>
            </a:xfrm>
            <a:prstGeom prst="ellipse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10283" name="Oval 153"/>
            <p:cNvSpPr/>
            <p:nvPr/>
          </p:nvSpPr>
          <p:spPr>
            <a:xfrm>
              <a:off x="2140" y="2448"/>
              <a:ext cx="115" cy="115"/>
            </a:xfrm>
            <a:prstGeom prst="ellipse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10284" name="Oval 154"/>
            <p:cNvSpPr/>
            <p:nvPr/>
          </p:nvSpPr>
          <p:spPr>
            <a:xfrm>
              <a:off x="1868" y="883"/>
              <a:ext cx="115" cy="115"/>
            </a:xfrm>
            <a:prstGeom prst="ellipse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10285" name="Oval 156"/>
            <p:cNvSpPr/>
            <p:nvPr/>
          </p:nvSpPr>
          <p:spPr>
            <a:xfrm>
              <a:off x="3025" y="4578"/>
              <a:ext cx="115" cy="115"/>
            </a:xfrm>
            <a:prstGeom prst="ellipse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10286" name="Oval 158"/>
            <p:cNvSpPr/>
            <p:nvPr/>
          </p:nvSpPr>
          <p:spPr>
            <a:xfrm>
              <a:off x="2753" y="4328"/>
              <a:ext cx="115" cy="115"/>
            </a:xfrm>
            <a:prstGeom prst="ellipse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10287" name="Oval 159"/>
            <p:cNvSpPr/>
            <p:nvPr/>
          </p:nvSpPr>
          <p:spPr>
            <a:xfrm>
              <a:off x="3318" y="4308"/>
              <a:ext cx="115" cy="115"/>
            </a:xfrm>
            <a:prstGeom prst="ellipse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>
                <a:latin typeface="Arial" pitchFamily="34" charset="0"/>
                <a:ea typeface="宋体" pitchFamily="2" charset="-122"/>
              </a:endParaRPr>
            </a:p>
          </p:txBody>
        </p:sp>
        <p:graphicFrame>
          <p:nvGraphicFramePr>
            <p:cNvPr id="10288" name="对象 48"/>
            <p:cNvGraphicFramePr>
              <a:graphicFrameLocks noChangeAspect="1"/>
            </p:cNvGraphicFramePr>
            <p:nvPr/>
          </p:nvGraphicFramePr>
          <p:xfrm>
            <a:off x="3703" y="18"/>
            <a:ext cx="1312" cy="590"/>
          </p:xfrm>
          <a:graphic>
            <a:graphicData uri="http://schemas.openxmlformats.org/presentationml/2006/ole">
              <mc:AlternateContent>
                <mc:Choice xmlns:v="urn:schemas-microsoft-com:vml" Requires="v">
                  <p:oleObj spid="_x0000_s1042" r:id="rId2" imgW="508635" imgH="228600" progId="Equation.DSMT4">
                    <p:embed/>
                  </p:oleObj>
                </mc:Choice>
                <mc:Fallback>
                  <p:oleObj r:id="rId2" imgW="508635" imgH="228600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3703" y="18"/>
                          <a:ext cx="1312" cy="59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1" name="TextBox 60"/>
          <p:cNvSpPr txBox="1"/>
          <p:nvPr/>
        </p:nvSpPr>
        <p:spPr>
          <a:xfrm>
            <a:off x="528320" y="3787775"/>
            <a:ext cx="5503545" cy="11245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当</a:t>
            </a:r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  <a:sym typeface="+mn-ea"/>
              </a:rPr>
              <a:t> </a:t>
            </a:r>
            <a:r>
              <a:rPr lang="en-US" altLang="zh-CN" sz="2800" i="1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x</a:t>
            </a:r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  <a:sym typeface="+mn-ea"/>
              </a:rPr>
              <a:t> </a:t>
            </a:r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&lt;</a:t>
            </a:r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  <a:sym typeface="+mn-ea"/>
              </a:rPr>
              <a:t> </a:t>
            </a:r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0</a:t>
            </a:r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  <a:sym typeface="+mn-ea"/>
              </a:rPr>
              <a:t> </a:t>
            </a:r>
            <a:r>
              <a:rPr lang="zh-CN" altLang="en-US" sz="28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时，</a:t>
            </a:r>
            <a:r>
              <a:rPr lang="en-US" altLang="zh-CN" sz="2800" i="1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y</a:t>
            </a:r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  <a:sym typeface="+mn-ea"/>
              </a:rPr>
              <a:t> </a:t>
            </a:r>
            <a:r>
              <a:rPr lang="zh-CN" altLang="en-US" sz="28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  <a:sym typeface="宋体" pitchFamily="2" charset="-122"/>
              </a:rPr>
              <a:t>随</a:t>
            </a:r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  <a:sym typeface="+mn-ea"/>
              </a:rPr>
              <a:t> </a:t>
            </a:r>
            <a:r>
              <a:rPr lang="en-US" altLang="zh-CN" sz="2800" i="1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sym typeface="宋体" pitchFamily="2" charset="-122"/>
              </a:rPr>
              <a:t>x</a:t>
            </a:r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  <a:sym typeface="+mn-ea"/>
              </a:rPr>
              <a:t> </a:t>
            </a:r>
            <a:r>
              <a:rPr lang="zh-CN" altLang="en-US" sz="28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  <a:sym typeface="宋体" pitchFamily="2" charset="-122"/>
              </a:rPr>
              <a:t>的增大而减小</a:t>
            </a:r>
            <a:r>
              <a:rPr lang="zh-CN" altLang="en-US" sz="28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；当</a:t>
            </a:r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</a:rPr>
              <a:t> </a:t>
            </a:r>
            <a:r>
              <a:rPr lang="en-US" altLang="zh-CN" sz="2800" i="1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x</a:t>
            </a:r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  <a:sym typeface="+mn-ea"/>
              </a:rPr>
              <a:t> </a:t>
            </a:r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&gt;</a:t>
            </a:r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  <a:sym typeface="+mn-ea"/>
              </a:rPr>
              <a:t> </a:t>
            </a:r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0</a:t>
            </a:r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  <a:sym typeface="+mn-ea"/>
              </a:rPr>
              <a:t> </a:t>
            </a:r>
            <a:r>
              <a:rPr lang="zh-CN" altLang="en-US" sz="28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时</a:t>
            </a:r>
            <a:r>
              <a:rPr lang="zh-CN" altLang="en-US" sz="28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  <a:sym typeface="宋体" pitchFamily="2" charset="-122"/>
              </a:rPr>
              <a:t>，</a:t>
            </a:r>
            <a:r>
              <a:rPr lang="en-US" altLang="zh-CN" sz="2800" i="1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sym typeface="宋体" pitchFamily="2" charset="-122"/>
              </a:rPr>
              <a:t>y</a:t>
            </a:r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  <a:sym typeface="+mn-ea"/>
              </a:rPr>
              <a:t> </a:t>
            </a:r>
            <a:r>
              <a:rPr lang="zh-CN" altLang="en-US" sz="28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  <a:sym typeface="宋体" pitchFamily="2" charset="-122"/>
              </a:rPr>
              <a:t>随</a:t>
            </a:r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  <a:sym typeface="+mn-ea"/>
              </a:rPr>
              <a:t> </a:t>
            </a:r>
            <a:r>
              <a:rPr lang="en-US" altLang="zh-CN" sz="2800" i="1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sym typeface="宋体" pitchFamily="2" charset="-122"/>
              </a:rPr>
              <a:t>x</a:t>
            </a:r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  <a:sym typeface="+mn-ea"/>
              </a:rPr>
              <a:t> </a:t>
            </a:r>
            <a:r>
              <a:rPr lang="zh-CN" altLang="en-US" sz="28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  <a:sym typeface="宋体" pitchFamily="2" charset="-122"/>
              </a:rPr>
              <a:t>的增大而增大</a:t>
            </a:r>
            <a:r>
              <a:rPr lang="en-US" altLang="zh-CN" sz="28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.</a:t>
            </a:r>
            <a:endParaRPr lang="en-US" altLang="zh-CN" sz="2800">
              <a:solidFill>
                <a:srgbClr val="FF0000"/>
              </a:solidFill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sp>
        <p:nvSpPr>
          <p:cNvPr id="52" name="TextBox 59"/>
          <p:cNvSpPr txBox="1"/>
          <p:nvPr/>
        </p:nvSpPr>
        <p:spPr>
          <a:xfrm>
            <a:off x="215900" y="2787650"/>
            <a:ext cx="5638800" cy="11245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en-US" sz="2800">
                <a:solidFill>
                  <a:srgbClr val="228B8B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问题</a:t>
            </a:r>
            <a:r>
              <a:rPr lang="en-US" altLang="en-US" sz="2800" b="1">
                <a:solidFill>
                  <a:srgbClr val="228B8B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5</a:t>
            </a:r>
            <a:r>
              <a:rPr lang="en-US" altLang="en-US" sz="2800">
                <a:solidFill>
                  <a:srgbClr val="0070C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 </a:t>
            </a:r>
            <a:r>
              <a:rPr lang="en-US" altLang="en-US" sz="2800">
                <a:latin typeface="黑体" panose="02010609060101010101" pitchFamily="1" charset="-122"/>
                <a:ea typeface="黑体" panose="02010609060101010101" pitchFamily="1" charset="-122"/>
              </a:rPr>
              <a:t>当</a:t>
            </a:r>
            <a:r>
              <a:rPr lang="en-US" altLang="en-US" sz="2800"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</a:rPr>
              <a:t> </a:t>
            </a:r>
            <a:r>
              <a:rPr lang="en-US" altLang="en-US" sz="2800" i="1">
                <a:latin typeface="Times New Roman" panose="02020503050405090304" pitchFamily="2" charset="0"/>
                <a:ea typeface="黑体" panose="02010609060101010101" pitchFamily="1" charset="-122"/>
              </a:rPr>
              <a:t>x </a:t>
            </a:r>
            <a:r>
              <a:rPr lang="en-US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&lt; </a:t>
            </a:r>
            <a:r>
              <a:rPr lang="en-US" altLang="en-US" sz="2800">
                <a:latin typeface="黑体" panose="02010609060101010101" pitchFamily="1" charset="-122"/>
                <a:ea typeface="黑体" panose="02010609060101010101" pitchFamily="1" charset="-122"/>
              </a:rPr>
              <a:t>0 时，随着</a:t>
            </a:r>
            <a:r>
              <a:rPr lang="en-US" altLang="en-US" sz="2800"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</a:rPr>
              <a:t> </a:t>
            </a:r>
            <a:r>
              <a:rPr lang="en-US" altLang="en-US" sz="2800" i="1">
                <a:latin typeface="Times New Roman" panose="02020503050405090304" pitchFamily="2" charset="0"/>
                <a:ea typeface="黑体" panose="02010609060101010101" pitchFamily="1" charset="-122"/>
              </a:rPr>
              <a:t>x </a:t>
            </a:r>
            <a:r>
              <a:rPr lang="en-US" altLang="en-US" sz="2800">
                <a:latin typeface="黑体" panose="02010609060101010101" pitchFamily="1" charset="-122"/>
                <a:ea typeface="黑体" panose="02010609060101010101" pitchFamily="1" charset="-122"/>
              </a:rPr>
              <a:t>值的增大，</a:t>
            </a:r>
            <a:r>
              <a:rPr lang="en-US" altLang="en-US" sz="2800" i="1">
                <a:latin typeface="Times New Roman" panose="02020503050405090304" pitchFamily="2" charset="0"/>
                <a:ea typeface="黑体" panose="02010609060101010101" pitchFamily="1" charset="-122"/>
              </a:rPr>
              <a:t>y </a:t>
            </a:r>
            <a:r>
              <a:rPr lang="en-US" altLang="en-US" sz="2800">
                <a:latin typeface="黑体" panose="02010609060101010101" pitchFamily="1" charset="-122"/>
                <a:ea typeface="黑体" panose="02010609060101010101" pitchFamily="1" charset="-122"/>
              </a:rPr>
              <a:t>值如何变化？当</a:t>
            </a:r>
            <a:r>
              <a:rPr lang="en-US" altLang="en-US" sz="2800"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</a:rPr>
              <a:t> </a:t>
            </a:r>
            <a:r>
              <a:rPr lang="en-US" altLang="en-US" sz="2800" i="1">
                <a:latin typeface="Times New Roman" panose="02020503050405090304" pitchFamily="2" charset="0"/>
                <a:ea typeface="黑体" panose="02010609060101010101" pitchFamily="1" charset="-122"/>
              </a:rPr>
              <a:t>x </a:t>
            </a:r>
            <a:r>
              <a:rPr lang="en-US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&gt; </a:t>
            </a:r>
            <a:r>
              <a:rPr lang="en-US" altLang="en-US" sz="2800">
                <a:latin typeface="黑体" panose="02010609060101010101" pitchFamily="1" charset="-122"/>
                <a:ea typeface="黑体" panose="02010609060101010101" pitchFamily="1" charset="-122"/>
              </a:rPr>
              <a:t>0</a:t>
            </a:r>
            <a:r>
              <a:rPr lang="en-US" altLang="en-US" sz="2800"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</a:rPr>
              <a:t> </a:t>
            </a:r>
            <a:r>
              <a:rPr lang="en-US" altLang="en-US" sz="2800">
                <a:latin typeface="黑体" panose="02010609060101010101" pitchFamily="1" charset="-122"/>
                <a:ea typeface="黑体" panose="02010609060101010101" pitchFamily="1" charset="-122"/>
              </a:rPr>
              <a:t>时呢？</a:t>
            </a:r>
            <a:endParaRPr lang="en-US" altLang="en-US" sz="280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5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17475" y="265113"/>
          <a:ext cx="8797925" cy="4705985"/>
        </p:xfrm>
        <a:graphic>
          <a:graphicData uri="http://schemas.openxmlformats.org/drawingml/2006/table">
            <a:tbl>
              <a:tblPr/>
              <a:tblGrid>
                <a:gridCol w="1484630"/>
                <a:gridCol w="3596640"/>
                <a:gridCol w="3716020"/>
              </a:tblGrid>
              <a:tr h="464185">
                <a:tc>
                  <a:txBody>
                    <a:bodyPr vert="horz" wrap="square"/>
                    <a:lstStyle/>
                    <a:p>
                      <a:pPr marL="0" lvl="0" indent="0" algn="ctr" eaLnBrk="1" hangingPunct="1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r>
                        <a:rPr lang="en-US" altLang="zh-CN" sz="2400" b="1" i="1">
                          <a:latin typeface="Times New Roman" panose="02020503050405090304" pitchFamily="2" charset="0"/>
                          <a:ea typeface="黑体" panose="02010609060101010101" pitchFamily="1" charset="-122"/>
                        </a:rPr>
                        <a:t>y</a:t>
                      </a:r>
                      <a:r>
                        <a:rPr lang="zh-CN" altLang="en-US" sz="2400">
                          <a:latin typeface="Times New Roman" panose="02020503050405090304" pitchFamily="2" charset="0"/>
                          <a:ea typeface="黑体" panose="02010609060101010101" pitchFamily="1" charset="-122"/>
                        </a:rPr>
                        <a:t>＝</a:t>
                      </a:r>
                      <a:r>
                        <a:rPr lang="en-US" altLang="zh-CN" sz="2400" b="1" i="1">
                          <a:latin typeface="Times New Roman" panose="02020503050405090304" pitchFamily="2" charset="0"/>
                          <a:ea typeface="黑体" panose="02010609060101010101" pitchFamily="1" charset="-122"/>
                        </a:rPr>
                        <a:t>ax</a:t>
                      </a:r>
                      <a:r>
                        <a:rPr lang="en-US" altLang="zh-CN" sz="2400" baseline="30000">
                          <a:latin typeface="Times New Roman" panose="02020503050405090304" pitchFamily="2" charset="0"/>
                          <a:ea typeface="黑体" panose="02010609060101010101" pitchFamily="1" charset="-122"/>
                        </a:rPr>
                        <a:t>2</a:t>
                      </a:r>
                      <a:endParaRPr lang="en-US" altLang="zh-CN" sz="2400" baseline="30000">
                        <a:latin typeface="Times New Roman" panose="02020503050405090304" pitchFamily="2" charset="0"/>
                        <a:ea typeface="黑体" panose="02010609060101010101" pitchFamily="1" charset="-122"/>
                      </a:endParaRPr>
                    </a:p>
                  </a:txBody>
                  <a:tcPr marL="91433" marR="91433" marT="45543" marB="45543"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eaLnBrk="1" hangingPunct="1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r>
                        <a:rPr lang="en-US" altLang="zh-CN" sz="2400" b="1" i="1">
                          <a:solidFill>
                            <a:srgbClr val="0000FF"/>
                          </a:solidFill>
                          <a:latin typeface="Times New Roman" panose="02020503050405090304" pitchFamily="2" charset="0"/>
                          <a:ea typeface="黑体" panose="02010609060101010101" pitchFamily="1" charset="-122"/>
                        </a:rPr>
                        <a:t>a </a:t>
                      </a:r>
                      <a:r>
                        <a:rPr lang="en-US" altLang="zh-CN" sz="2400">
                          <a:solidFill>
                            <a:srgbClr val="0000FF"/>
                          </a:solidFill>
                          <a:latin typeface="Times New Roman" panose="02020503050405090304" pitchFamily="2" charset="0"/>
                          <a:ea typeface="黑体" panose="02010609060101010101" pitchFamily="1" charset="-122"/>
                        </a:rPr>
                        <a:t>&gt; 0</a:t>
                      </a:r>
                      <a:endParaRPr lang="en-US" altLang="zh-CN" sz="2400">
                        <a:solidFill>
                          <a:srgbClr val="0000FF"/>
                        </a:solidFill>
                        <a:latin typeface="Times New Roman" panose="02020503050405090304" pitchFamily="2" charset="0"/>
                        <a:ea typeface="黑体" panose="02010609060101010101" pitchFamily="1" charset="-122"/>
                      </a:endParaRPr>
                    </a:p>
                  </a:txBody>
                  <a:tcPr marL="91433" marR="91433" marT="45543" marB="45543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eaLnBrk="1" hangingPunct="1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r>
                        <a:rPr lang="en-US" altLang="zh-CN" sz="2400" b="1" i="1">
                          <a:solidFill>
                            <a:srgbClr val="0000FF"/>
                          </a:solidFill>
                          <a:latin typeface="Times New Roman" panose="02020503050405090304" pitchFamily="2" charset="0"/>
                          <a:ea typeface="黑体" panose="02010609060101010101" pitchFamily="1" charset="-122"/>
                        </a:rPr>
                        <a:t>a </a:t>
                      </a:r>
                      <a:r>
                        <a:rPr lang="en-US" altLang="zh-CN" sz="2400">
                          <a:solidFill>
                            <a:srgbClr val="0000FF"/>
                          </a:solidFill>
                          <a:latin typeface="Times New Roman" panose="02020503050405090304" pitchFamily="2" charset="0"/>
                          <a:ea typeface="黑体" panose="02010609060101010101" pitchFamily="1" charset="-122"/>
                        </a:rPr>
                        <a:t>&lt; 0</a:t>
                      </a:r>
                      <a:endParaRPr lang="en-US" altLang="zh-CN" sz="2400">
                        <a:solidFill>
                          <a:srgbClr val="0000FF"/>
                        </a:solidFill>
                        <a:latin typeface="Times New Roman" panose="02020503050405090304" pitchFamily="2" charset="0"/>
                        <a:ea typeface="黑体" panose="02010609060101010101" pitchFamily="1" charset="-122"/>
                      </a:endParaRPr>
                    </a:p>
                  </a:txBody>
                  <a:tcPr marL="91433" marR="91433" marT="45543" marB="45543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78205">
                <a:tc>
                  <a:txBody>
                    <a:bodyPr vert="horz" wrap="square"/>
                    <a:lstStyle/>
                    <a:p>
                      <a:pPr marL="0" lvl="0" indent="0" algn="ctr" eaLnBrk="1" hangingPunct="1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r>
                        <a:rPr lang="zh-CN" altLang="en-US" sz="2400">
                          <a:latin typeface="Times New Roman" panose="02020503050405090304" pitchFamily="2" charset="0"/>
                          <a:ea typeface="黑体" panose="02010609060101010101" pitchFamily="1" charset="-122"/>
                        </a:rPr>
                        <a:t>图象</a:t>
                      </a:r>
                      <a:endParaRPr lang="zh-CN" altLang="en-US" sz="2400">
                        <a:latin typeface="Times New Roman" panose="02020503050405090304" pitchFamily="2" charset="0"/>
                        <a:ea typeface="黑体" panose="02010609060101010101" pitchFamily="1" charset="-122"/>
                      </a:endParaRPr>
                    </a:p>
                  </a:txBody>
                  <a:tcPr marL="91433" marR="91433" marT="45543" marB="45543"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eaLnBrk="1" hangingPunct="1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endParaRPr lang="zh-CN" altLang="en-US" sz="3200">
                        <a:solidFill>
                          <a:srgbClr val="0000FF"/>
                        </a:solidFill>
                        <a:latin typeface="Times New Roman" panose="02020503050405090304" pitchFamily="2" charset="0"/>
                        <a:ea typeface="黑体" panose="02010609060101010101" pitchFamily="1" charset="-122"/>
                      </a:endParaRPr>
                    </a:p>
                  </a:txBody>
                  <a:tcPr marL="91433" marR="91433" marT="45543" marB="45543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eaLnBrk="1" hangingPunct="1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endParaRPr lang="zh-CN" altLang="en-US" sz="3200">
                        <a:solidFill>
                          <a:srgbClr val="0000FF"/>
                        </a:solidFill>
                        <a:latin typeface="Times New Roman" panose="02020503050405090304" pitchFamily="2" charset="0"/>
                        <a:ea typeface="黑体" panose="02010609060101010101" pitchFamily="1" charset="-122"/>
                      </a:endParaRPr>
                    </a:p>
                  </a:txBody>
                  <a:tcPr marL="91433" marR="91433" marT="45543" marB="45543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4370">
                <a:tc>
                  <a:txBody>
                    <a:bodyPr vert="horz" wrap="square"/>
                    <a:lstStyle/>
                    <a:p>
                      <a:pPr marL="0" lvl="0" indent="0" algn="ctr" eaLnBrk="1" hangingPunct="1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endParaRPr lang="zh-CN" altLang="en-US" sz="2400">
                        <a:solidFill>
                          <a:srgbClr val="0000FF"/>
                        </a:solidFill>
                        <a:latin typeface="Times New Roman" panose="02020503050405090304" pitchFamily="2" charset="0"/>
                        <a:ea typeface="黑体" panose="02010609060101010101" pitchFamily="1" charset="-122"/>
                      </a:endParaRPr>
                    </a:p>
                  </a:txBody>
                  <a:tcPr marL="91433" marR="91433" marT="45543" marB="45543"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 vert="horz" wrap="square"/>
                    <a:lstStyle/>
                    <a:p>
                      <a:pPr marL="0" lvl="0" indent="0" eaLnBrk="1" hangingPunct="1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endParaRPr lang="zh-CN" altLang="en-US" sz="3200">
                        <a:solidFill>
                          <a:srgbClr val="0000FF"/>
                        </a:solidFill>
                        <a:latin typeface="Times New Roman" panose="02020503050405090304" pitchFamily="2" charset="0"/>
                        <a:ea typeface="黑体" panose="02010609060101010101" pitchFamily="1" charset="-122"/>
                      </a:endParaRPr>
                    </a:p>
                  </a:txBody>
                  <a:tcPr marL="91433" marR="91433" marT="45543" marB="45543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588645">
                <a:tc rowSpan="4">
                  <a:txBody>
                    <a:bodyPr vert="horz" wrap="square"/>
                    <a:lstStyle/>
                    <a:p>
                      <a:pPr marL="0" lvl="0" indent="0" algn="ctr" eaLnBrk="1" hangingPunct="1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endParaRPr lang="zh-CN" altLang="en-US" sz="2400">
                        <a:solidFill>
                          <a:srgbClr val="0000FF"/>
                        </a:solidFill>
                        <a:latin typeface="Times New Roman" panose="02020503050405090304" pitchFamily="2" charset="0"/>
                        <a:ea typeface="黑体" panose="02010609060101010101" pitchFamily="1" charset="-122"/>
                      </a:endParaRPr>
                    </a:p>
                  </a:txBody>
                  <a:tcPr marL="91433" marR="91433" marT="45543" marB="45543"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 vert="horz" wrap="square"/>
                    <a:lstStyle/>
                    <a:p>
                      <a:pPr marL="0" lvl="0" indent="0" algn="ctr" eaLnBrk="1" hangingPunct="1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endParaRPr lang="zh-CN" altLang="en-US" sz="3200">
                        <a:solidFill>
                          <a:srgbClr val="0000FF"/>
                        </a:solidFill>
                        <a:latin typeface="Times New Roman" panose="02020503050405090304" pitchFamily="2" charset="0"/>
                        <a:ea typeface="黑体" panose="02010609060101010101" pitchFamily="1" charset="-122"/>
                      </a:endParaRPr>
                    </a:p>
                  </a:txBody>
                  <a:tcPr marL="91433" marR="91433" marT="45543" marB="45543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588010">
                <a:tc vMerge="1">
                  <a:txBody>
                    <a:bodyPr vert="horz" wrap="square"/>
                    <a:lstStyle/>
                    <a:p/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eaLnBrk="1" hangingPunct="1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endParaRPr lang="zh-CN" altLang="en-US" sz="3200">
                        <a:solidFill>
                          <a:srgbClr val="0000FF"/>
                        </a:solidFill>
                        <a:latin typeface="Times New Roman" panose="02020503050405090304" pitchFamily="2" charset="0"/>
                        <a:ea typeface="黑体" panose="02010609060101010101" pitchFamily="1" charset="-122"/>
                      </a:endParaRPr>
                    </a:p>
                  </a:txBody>
                  <a:tcPr marL="91433" marR="91433" marT="45543" marB="45543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 vert="horz" wrap="square"/>
                    <a:lstStyle/>
                    <a:p>
                      <a:pPr marL="0" lvl="0" indent="0" eaLnBrk="1" hangingPunct="1">
                        <a:spcBef>
                          <a:spcPct val="0"/>
                        </a:spcBef>
                        <a:buFont typeface="Arial" pitchFamily="34" charset="0"/>
                        <a:buNone/>
                      </a:pPr>
                      <a:endParaRPr lang="zh-CN" altLang="en-US">
                        <a:latin typeface="Times New Roman" panose="02020503050405090304" pitchFamily="2" charset="0"/>
                        <a:ea typeface="黑体" panose="02010609060101010101" pitchFamily="1" charset="-122"/>
                      </a:endParaRPr>
                    </a:p>
                  </a:txBody>
                  <a:tcPr marL="91433" marR="91433" marT="45543" marB="45543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vMerge="1">
                  <a:txBody>
                    <a:bodyPr vert="horz" wrap="square"/>
                    <a:lstStyle/>
                    <a:p/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 vert="horz" wrap="square"/>
                    <a:lstStyle/>
                    <a:p>
                      <a:pPr marL="0" lvl="0" indent="0" algn="ctr" eaLnBrk="1" hangingPunct="1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endParaRPr lang="zh-CN" altLang="en-US" sz="3200">
                        <a:solidFill>
                          <a:srgbClr val="0000FF"/>
                        </a:solidFill>
                        <a:latin typeface="Times New Roman" panose="02020503050405090304" pitchFamily="2" charset="0"/>
                        <a:ea typeface="黑体" panose="02010609060101010101" pitchFamily="1" charset="-122"/>
                      </a:endParaRPr>
                    </a:p>
                  </a:txBody>
                  <a:tcPr marL="91433" marR="91433" marT="45543" marB="45543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588010">
                <a:tc vMerge="1">
                  <a:txBody>
                    <a:bodyPr vert="horz" wrap="square"/>
                    <a:lstStyle/>
                    <a:p/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eaLnBrk="1" hangingPunct="1">
                        <a:spcBef>
                          <a:spcPct val="0"/>
                        </a:spcBef>
                        <a:buFont typeface="Arial" pitchFamily="34" charset="0"/>
                        <a:buNone/>
                      </a:pPr>
                      <a:endParaRPr lang="zh-CN" altLang="en-US">
                        <a:latin typeface="Times New Roman" panose="02020503050405090304" pitchFamily="2" charset="0"/>
                        <a:ea typeface="黑体" panose="02010609060101010101" pitchFamily="1" charset="-122"/>
                      </a:endParaRPr>
                    </a:p>
                  </a:txBody>
                  <a:tcPr marL="91433" marR="91433" marT="45543" marB="45543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24560">
                <a:tc>
                  <a:txBody>
                    <a:bodyPr vert="horz" wrap="square"/>
                    <a:lstStyle/>
                    <a:p>
                      <a:pPr marL="0" lvl="0" indent="0" algn="ctr" eaLnBrk="1" hangingPunct="1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endParaRPr lang="en-US" altLang="zh-CN" sz="2400">
                        <a:solidFill>
                          <a:srgbClr val="0000FF"/>
                        </a:solidFill>
                        <a:latin typeface="Times New Roman" panose="02020503050405090304" pitchFamily="2" charset="0"/>
                        <a:ea typeface="黑体" panose="02010609060101010101" pitchFamily="1" charset="-122"/>
                      </a:endParaRPr>
                    </a:p>
                    <a:p>
                      <a:pPr marL="0" lvl="0" indent="0" algn="ctr" eaLnBrk="1" hangingPunct="1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endParaRPr lang="en-US" altLang="zh-CN" sz="2400">
                        <a:solidFill>
                          <a:srgbClr val="0000FF"/>
                        </a:solidFill>
                        <a:latin typeface="Times New Roman" panose="02020503050405090304" pitchFamily="2" charset="0"/>
                        <a:ea typeface="黑体" panose="02010609060101010101" pitchFamily="1" charset="-122"/>
                      </a:endParaRPr>
                    </a:p>
                  </a:txBody>
                  <a:tcPr marL="91433" marR="91433" marT="45543" marB="45543"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eaLnBrk="1" hangingPunct="1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endParaRPr lang="zh-CN" altLang="en-US" sz="3200">
                        <a:solidFill>
                          <a:srgbClr val="0000FF"/>
                        </a:solidFill>
                        <a:latin typeface="Times New Roman" panose="02020503050405090304" pitchFamily="2" charset="0"/>
                        <a:ea typeface="黑体" panose="02010609060101010101" pitchFamily="1" charset="-122"/>
                      </a:endParaRPr>
                    </a:p>
                  </a:txBody>
                  <a:tcPr marL="91433" marR="91433" marT="45543" marB="45543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eaLnBrk="1" hangingPunct="1">
                        <a:spcBef>
                          <a:spcPct val="0"/>
                        </a:spcBef>
                        <a:buFont typeface="Arial" pitchFamily="34" charset="0"/>
                        <a:buNone/>
                      </a:pPr>
                      <a:endParaRPr lang="zh-CN" altLang="en-US">
                        <a:latin typeface="Times New Roman" panose="02020503050405090304" pitchFamily="2" charset="0"/>
                        <a:ea typeface="黑体" panose="02010609060101010101" pitchFamily="1" charset="-122"/>
                      </a:endParaRPr>
                    </a:p>
                  </a:txBody>
                  <a:tcPr marL="91433" marR="91433" marT="45543" marB="45543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297" name="Rectangle 37"/>
          <p:cNvSpPr/>
          <p:nvPr/>
        </p:nvSpPr>
        <p:spPr>
          <a:xfrm>
            <a:off x="293688" y="1565275"/>
            <a:ext cx="1300162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2400">
                <a:latin typeface="Times New Roman" panose="02020503050405090304" pitchFamily="2" charset="0"/>
                <a:ea typeface="黑体" panose="02010609060101010101" pitchFamily="1" charset="-122"/>
              </a:rPr>
              <a:t>位置开</a:t>
            </a:r>
            <a:endParaRPr lang="zh-CN" altLang="en-US" sz="2400">
              <a:latin typeface="Times New Roman" panose="02020503050405090304" pitchFamily="2" charset="0"/>
              <a:ea typeface="黑体" panose="02010609060101010101" pitchFamily="1" charset="-122"/>
            </a:endParaRPr>
          </a:p>
          <a:p>
            <a:r>
              <a:rPr lang="zh-CN" altLang="en-US" sz="2400">
                <a:latin typeface="Times New Roman" panose="02020503050405090304" pitchFamily="2" charset="0"/>
                <a:ea typeface="黑体" panose="02010609060101010101" pitchFamily="1" charset="-122"/>
              </a:rPr>
              <a:t>口方向</a:t>
            </a:r>
            <a:endParaRPr lang="zh-CN" altLang="en-US" sz="2400">
              <a:latin typeface="Times New Roman" panose="02020503050405090304" pitchFamily="2" charset="0"/>
              <a:ea typeface="黑体" panose="02010609060101010101" pitchFamily="1" charset="-122"/>
            </a:endParaRPr>
          </a:p>
        </p:txBody>
      </p:sp>
      <p:sp>
        <p:nvSpPr>
          <p:cNvPr id="11298" name="Rectangle 38"/>
          <p:cNvSpPr/>
          <p:nvPr/>
        </p:nvSpPr>
        <p:spPr>
          <a:xfrm>
            <a:off x="250825" y="2428875"/>
            <a:ext cx="109728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2400">
                <a:latin typeface="Times New Roman" panose="02020503050405090304" pitchFamily="2" charset="0"/>
                <a:ea typeface="黑体" panose="02010609060101010101" pitchFamily="1" charset="-122"/>
              </a:rPr>
              <a:t>对称性</a:t>
            </a:r>
            <a:endParaRPr lang="zh-CN" altLang="en-US" sz="2400">
              <a:latin typeface="Times New Roman" panose="02020503050405090304" pitchFamily="2" charset="0"/>
              <a:ea typeface="黑体" panose="02010609060101010101" pitchFamily="1" charset="-122"/>
            </a:endParaRPr>
          </a:p>
        </p:txBody>
      </p:sp>
      <p:sp>
        <p:nvSpPr>
          <p:cNvPr id="11299" name="Rectangle 39"/>
          <p:cNvSpPr/>
          <p:nvPr/>
        </p:nvSpPr>
        <p:spPr>
          <a:xfrm>
            <a:off x="107950" y="3219450"/>
            <a:ext cx="1590675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2400">
                <a:latin typeface="Times New Roman" panose="02020503050405090304" pitchFamily="2" charset="0"/>
                <a:ea typeface="黑体" panose="02010609060101010101" pitchFamily="1" charset="-122"/>
              </a:rPr>
              <a:t>顶点最值</a:t>
            </a:r>
            <a:endParaRPr lang="zh-CN" altLang="en-US" sz="2400">
              <a:latin typeface="Times New Roman" panose="02020503050405090304" pitchFamily="2" charset="0"/>
              <a:ea typeface="黑体" panose="02010609060101010101" pitchFamily="1" charset="-122"/>
            </a:endParaRPr>
          </a:p>
        </p:txBody>
      </p:sp>
      <p:sp>
        <p:nvSpPr>
          <p:cNvPr id="11300" name="Rectangle 40"/>
          <p:cNvSpPr/>
          <p:nvPr/>
        </p:nvSpPr>
        <p:spPr>
          <a:xfrm>
            <a:off x="395288" y="4392613"/>
            <a:ext cx="109728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2400">
                <a:latin typeface="Times New Roman" panose="02020503050405090304" pitchFamily="2" charset="0"/>
                <a:ea typeface="黑体" panose="02010609060101010101" pitchFamily="1" charset="-122"/>
              </a:rPr>
              <a:t>增减性</a:t>
            </a:r>
            <a:endParaRPr lang="zh-CN" altLang="en-US" sz="2400">
              <a:latin typeface="Times New Roman" panose="02020503050405090304" pitchFamily="2" charset="0"/>
              <a:ea typeface="黑体" panose="02010609060101010101" pitchFamily="1" charset="-122"/>
            </a:endParaRPr>
          </a:p>
        </p:txBody>
      </p:sp>
      <p:sp>
        <p:nvSpPr>
          <p:cNvPr id="7" name="Rectangle 41"/>
          <p:cNvSpPr/>
          <p:nvPr/>
        </p:nvSpPr>
        <p:spPr>
          <a:xfrm>
            <a:off x="1905000" y="1765300"/>
            <a:ext cx="323088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24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开口向上，在</a:t>
            </a:r>
            <a:r>
              <a:rPr lang="en-US" altLang="zh-CN" sz="24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 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x </a:t>
            </a:r>
            <a:r>
              <a:rPr lang="zh-CN" altLang="en-US" sz="24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轴上方</a:t>
            </a:r>
            <a:endParaRPr lang="zh-CN" altLang="en-US" sz="2400">
              <a:solidFill>
                <a:srgbClr val="FF0000"/>
              </a:solidFill>
              <a:latin typeface="Times New Roman" panose="02020503050405090304" pitchFamily="2" charset="0"/>
              <a:ea typeface="黑体" panose="02010609060101010101" pitchFamily="1" charset="-122"/>
            </a:endParaRPr>
          </a:p>
        </p:txBody>
      </p:sp>
      <p:sp>
        <p:nvSpPr>
          <p:cNvPr id="8" name="Rectangle 42"/>
          <p:cNvSpPr/>
          <p:nvPr/>
        </p:nvSpPr>
        <p:spPr>
          <a:xfrm>
            <a:off x="5507990" y="1749425"/>
            <a:ext cx="323088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24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开口向下，在</a:t>
            </a:r>
            <a:r>
              <a:rPr lang="en-US" altLang="zh-CN" sz="24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 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x </a:t>
            </a:r>
            <a:r>
              <a:rPr lang="zh-CN" altLang="en-US" sz="24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轴下方</a:t>
            </a:r>
            <a:endParaRPr lang="zh-CN" altLang="en-US" sz="2400">
              <a:solidFill>
                <a:srgbClr val="FF0000"/>
              </a:solidFill>
              <a:latin typeface="Times New Roman" panose="02020503050405090304" pitchFamily="2" charset="0"/>
              <a:ea typeface="黑体" panose="02010609060101010101" pitchFamily="1" charset="-122"/>
            </a:endParaRPr>
          </a:p>
        </p:txBody>
      </p:sp>
      <p:sp>
        <p:nvSpPr>
          <p:cNvPr id="9" name="Rectangle 44"/>
          <p:cNvSpPr/>
          <p:nvPr/>
        </p:nvSpPr>
        <p:spPr>
          <a:xfrm>
            <a:off x="2771775" y="2411413"/>
            <a:ext cx="5423535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24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关于</a:t>
            </a:r>
            <a:r>
              <a:rPr lang="en-US" altLang="zh-CN" sz="24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 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y </a:t>
            </a:r>
            <a:r>
              <a:rPr lang="zh-CN" altLang="en-US" sz="24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轴对称，对称轴方程是直线</a:t>
            </a:r>
            <a:r>
              <a:rPr lang="en-US" altLang="zh-CN" sz="24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 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x</a:t>
            </a:r>
            <a:r>
              <a:rPr lang="zh-CN" altLang="en-US" sz="24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＝</a:t>
            </a:r>
            <a:r>
              <a:rPr lang="en-US" altLang="zh-CN" sz="24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0</a:t>
            </a:r>
            <a:endParaRPr lang="en-US" altLang="zh-CN" sz="2400">
              <a:solidFill>
                <a:srgbClr val="FF0000"/>
              </a:solidFill>
              <a:latin typeface="Times New Roman" panose="02020503050405090304" pitchFamily="2" charset="0"/>
              <a:ea typeface="黑体" panose="02010609060101010101" pitchFamily="1" charset="-122"/>
            </a:endParaRPr>
          </a:p>
        </p:txBody>
      </p:sp>
      <p:sp>
        <p:nvSpPr>
          <p:cNvPr id="10" name="Rectangle 46"/>
          <p:cNvSpPr/>
          <p:nvPr/>
        </p:nvSpPr>
        <p:spPr>
          <a:xfrm>
            <a:off x="1982788" y="3508375"/>
            <a:ext cx="2933065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24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当</a:t>
            </a:r>
            <a:r>
              <a:rPr lang="en-US" altLang="zh-CN" sz="24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 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x </a:t>
            </a:r>
            <a:r>
              <a:rPr lang="en-US" altLang="zh-CN" sz="24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= 0 </a:t>
            </a:r>
            <a:r>
              <a:rPr lang="zh-CN" altLang="en-US" sz="24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时，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y</a:t>
            </a:r>
            <a:r>
              <a:rPr lang="zh-CN" altLang="en-US" sz="2400" baseline="-180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最小值</a:t>
            </a:r>
            <a:r>
              <a:rPr lang="en-US" altLang="zh-CN" sz="24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=0</a:t>
            </a:r>
            <a:endParaRPr lang="en-US" altLang="zh-CN" sz="2400">
              <a:solidFill>
                <a:srgbClr val="FF0000"/>
              </a:solidFill>
              <a:latin typeface="Times New Roman" panose="02020503050405090304" pitchFamily="2" charset="0"/>
              <a:ea typeface="黑体" panose="02010609060101010101" pitchFamily="1" charset="-122"/>
            </a:endParaRPr>
          </a:p>
        </p:txBody>
      </p:sp>
      <p:sp>
        <p:nvSpPr>
          <p:cNvPr id="11" name="Rectangle 47"/>
          <p:cNvSpPr/>
          <p:nvPr/>
        </p:nvSpPr>
        <p:spPr>
          <a:xfrm>
            <a:off x="5581650" y="3508375"/>
            <a:ext cx="2933065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24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当</a:t>
            </a:r>
            <a:r>
              <a:rPr lang="en-US" altLang="zh-CN" sz="24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 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x </a:t>
            </a:r>
            <a:r>
              <a:rPr lang="en-US" altLang="zh-CN" sz="24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= 0 </a:t>
            </a:r>
            <a:r>
              <a:rPr lang="zh-CN" altLang="en-US" sz="24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时，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y</a:t>
            </a:r>
            <a:r>
              <a:rPr lang="zh-CN" altLang="en-US" sz="2400" baseline="-180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最大值</a:t>
            </a:r>
            <a:r>
              <a:rPr lang="en-US" altLang="zh-CN" sz="24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=0</a:t>
            </a:r>
            <a:endParaRPr lang="en-US" altLang="zh-CN" sz="2400">
              <a:solidFill>
                <a:srgbClr val="FF0000"/>
              </a:solidFill>
              <a:latin typeface="Times New Roman" panose="02020503050405090304" pitchFamily="2" charset="0"/>
              <a:ea typeface="黑体" panose="02010609060101010101" pitchFamily="1" charset="-122"/>
            </a:endParaRPr>
          </a:p>
        </p:txBody>
      </p:sp>
      <p:sp>
        <p:nvSpPr>
          <p:cNvPr id="12" name="Rectangle 48"/>
          <p:cNvSpPr/>
          <p:nvPr/>
        </p:nvSpPr>
        <p:spPr>
          <a:xfrm>
            <a:off x="1193800" y="4157663"/>
            <a:ext cx="4572000" cy="75501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zh-CN" altLang="en-US" sz="24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在对称轴左侧递减</a:t>
            </a:r>
            <a:endParaRPr lang="zh-CN" altLang="en-US" sz="2400">
              <a:solidFill>
                <a:srgbClr val="FF0000"/>
              </a:solidFill>
              <a:latin typeface="Times New Roman" panose="02020503050405090304" pitchFamily="2" charset="0"/>
              <a:ea typeface="黑体" panose="02010609060101010101" pitchFamily="1" charset="-122"/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zh-CN" altLang="en-US" sz="24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在对称轴右侧递增</a:t>
            </a:r>
            <a:endParaRPr lang="zh-CN" altLang="en-US" sz="2400">
              <a:solidFill>
                <a:srgbClr val="FF0000"/>
              </a:solidFill>
              <a:latin typeface="Times New Roman" panose="02020503050405090304" pitchFamily="2" charset="0"/>
              <a:ea typeface="黑体" panose="02010609060101010101" pitchFamily="1" charset="-122"/>
            </a:endParaRPr>
          </a:p>
        </p:txBody>
      </p:sp>
      <p:sp>
        <p:nvSpPr>
          <p:cNvPr id="13" name="Rectangle 49"/>
          <p:cNvSpPr/>
          <p:nvPr/>
        </p:nvSpPr>
        <p:spPr>
          <a:xfrm>
            <a:off x="4500563" y="4073525"/>
            <a:ext cx="4572000" cy="82931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zh-CN" altLang="en-US" sz="24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在对称轴左侧递增</a:t>
            </a:r>
            <a:endParaRPr lang="zh-CN" altLang="en-US" sz="2400">
              <a:solidFill>
                <a:srgbClr val="FF0000"/>
              </a:solidFill>
              <a:latin typeface="Times New Roman" panose="02020503050405090304" pitchFamily="2" charset="0"/>
              <a:ea typeface="黑体" panose="02010609060101010101" pitchFamily="1" charset="-122"/>
            </a:endParaRPr>
          </a:p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zh-CN" altLang="en-US" sz="24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在对称轴右侧递减</a:t>
            </a:r>
            <a:endParaRPr lang="zh-CN" altLang="en-US" sz="2400">
              <a:solidFill>
                <a:srgbClr val="FF0000"/>
              </a:solidFill>
              <a:latin typeface="Times New Roman" panose="02020503050405090304" pitchFamily="2" charset="0"/>
              <a:ea typeface="黑体" panose="02010609060101010101" pitchFamily="1" charset="-122"/>
            </a:endParaRPr>
          </a:p>
        </p:txBody>
      </p:sp>
      <p:sp>
        <p:nvSpPr>
          <p:cNvPr id="14" name="圆角矩形 31"/>
          <p:cNvSpPr/>
          <p:nvPr/>
        </p:nvSpPr>
        <p:spPr>
          <a:xfrm>
            <a:off x="7515225" y="50800"/>
            <a:ext cx="1520825" cy="441325"/>
          </a:xfrm>
          <a:prstGeom prst="roundRect">
            <a:avLst>
              <a:gd name="adj" fmla="val 16667"/>
            </a:avLst>
          </a:prstGeom>
          <a:solidFill>
            <a:srgbClr val="FFFFD9"/>
          </a:solidFill>
          <a:ln w="25400" cap="flat" cmpd="sng">
            <a:solidFill>
              <a:srgbClr val="0099FF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/>
            <a:r>
              <a:rPr lang="zh-CN" altLang="en-US" sz="2400" b="1">
                <a:latin typeface="微软雅黑" panose="020b0503020204020204" charset="-122"/>
                <a:ea typeface="微软雅黑"/>
              </a:rPr>
              <a:t>要点归纳</a:t>
            </a:r>
            <a:endParaRPr lang="zh-CN" altLang="en-US" sz="2400" b="1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15" name="组合 7"/>
          <p:cNvGrpSpPr/>
          <p:nvPr/>
        </p:nvGrpSpPr>
        <p:grpSpPr>
          <a:xfrm>
            <a:off x="2833688" y="552450"/>
            <a:ext cx="1355725" cy="1179513"/>
            <a:chExt cx="2135" cy="1858"/>
          </a:xfrm>
        </p:grpSpPr>
        <p:grpSp>
          <p:nvGrpSpPr>
            <p:cNvPr id="11310" name="Group 50"/>
            <p:cNvGrpSpPr/>
            <p:nvPr/>
          </p:nvGrpSpPr>
          <p:grpSpPr>
            <a:xfrm>
              <a:off x="0" y="227"/>
              <a:ext cx="1699" cy="1471"/>
              <a:chExt cx="779" cy="816"/>
            </a:xfrm>
          </p:grpSpPr>
          <p:sp>
            <p:nvSpPr>
              <p:cNvPr id="11311" name="Line 51"/>
              <p:cNvSpPr/>
              <p:nvPr/>
            </p:nvSpPr>
            <p:spPr>
              <a:xfrm rot="-10800000" flipV="1">
                <a:off x="371" y="0"/>
                <a:ext cx="1" cy="816"/>
              </a:xfrm>
              <a:prstGeom prst="line">
                <a:avLst/>
              </a:prstGeom>
              <a:ln w="28575" cap="flat" cmpd="sng">
                <a:solidFill>
                  <a:srgbClr val="000080"/>
                </a:solidFill>
                <a:prstDash val="solid"/>
                <a:round/>
                <a:headEnd type="triangl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11312" name="Line 52"/>
              <p:cNvSpPr/>
              <p:nvPr/>
            </p:nvSpPr>
            <p:spPr>
              <a:xfrm>
                <a:off x="0" y="680"/>
                <a:ext cx="779" cy="0"/>
              </a:xfrm>
              <a:prstGeom prst="line">
                <a:avLst/>
              </a:prstGeom>
              <a:ln w="28575" cap="flat" cmpd="sng">
                <a:solidFill>
                  <a:srgbClr val="000066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11313" name="Freeform 53"/>
              <p:cNvSpPr/>
              <p:nvPr/>
            </p:nvSpPr>
            <p:spPr>
              <a:xfrm>
                <a:off x="80" y="127"/>
                <a:ext cx="576" cy="541"/>
              </a:xfrm>
              <a:custGeom>
                <a:cxnLst>
                  <a:cxn ang="0">
                    <a:pos x="4" y="26"/>
                  </a:cxn>
                  <a:cxn ang="0">
                    <a:pos x="15" y="56"/>
                  </a:cxn>
                  <a:cxn ang="0">
                    <a:pos x="22" y="86"/>
                  </a:cxn>
                  <a:cxn ang="0">
                    <a:pos x="33" y="115"/>
                  </a:cxn>
                  <a:cxn ang="0">
                    <a:pos x="41" y="144"/>
                  </a:cxn>
                  <a:cxn ang="0">
                    <a:pos x="48" y="171"/>
                  </a:cxn>
                  <a:cxn ang="0">
                    <a:pos x="59" y="196"/>
                  </a:cxn>
                  <a:cxn ang="0">
                    <a:pos x="67" y="222"/>
                  </a:cxn>
                  <a:cxn ang="0">
                    <a:pos x="74" y="246"/>
                  </a:cxn>
                  <a:cxn ang="0">
                    <a:pos x="85" y="270"/>
                  </a:cxn>
                  <a:cxn ang="0">
                    <a:pos x="93" y="292"/>
                  </a:cxn>
                  <a:cxn ang="0">
                    <a:pos x="104" y="313"/>
                  </a:cxn>
                  <a:cxn ang="0">
                    <a:pos x="111" y="334"/>
                  </a:cxn>
                  <a:cxn ang="0">
                    <a:pos x="115" y="353"/>
                  </a:cxn>
                  <a:cxn ang="0">
                    <a:pos x="126" y="372"/>
                  </a:cxn>
                  <a:cxn ang="0">
                    <a:pos x="134" y="389"/>
                  </a:cxn>
                  <a:cxn ang="0">
                    <a:pos x="141" y="405"/>
                  </a:cxn>
                  <a:cxn ang="0">
                    <a:pos x="152" y="421"/>
                  </a:cxn>
                  <a:cxn ang="0">
                    <a:pos x="160" y="436"/>
                  </a:cxn>
                  <a:cxn ang="0">
                    <a:pos x="167" y="450"/>
                  </a:cxn>
                  <a:cxn ang="0">
                    <a:pos x="178" y="463"/>
                  </a:cxn>
                  <a:cxn ang="0">
                    <a:pos x="186" y="474"/>
                  </a:cxn>
                  <a:cxn ang="0">
                    <a:pos x="193" y="485"/>
                  </a:cxn>
                  <a:cxn ang="0">
                    <a:pos x="204" y="495"/>
                  </a:cxn>
                  <a:cxn ang="0">
                    <a:pos x="212" y="504"/>
                  </a:cxn>
                  <a:cxn ang="0">
                    <a:pos x="223" y="512"/>
                  </a:cxn>
                  <a:cxn ang="0">
                    <a:pos x="230" y="519"/>
                  </a:cxn>
                  <a:cxn ang="0">
                    <a:pos x="238" y="525"/>
                  </a:cxn>
                  <a:cxn ang="0">
                    <a:pos x="253" y="533"/>
                  </a:cxn>
                  <a:cxn ang="0">
                    <a:pos x="271" y="538"/>
                  </a:cxn>
                  <a:cxn ang="0">
                    <a:pos x="286" y="541"/>
                  </a:cxn>
                  <a:cxn ang="0">
                    <a:pos x="308" y="538"/>
                  </a:cxn>
                  <a:cxn ang="0">
                    <a:pos x="323" y="531"/>
                  </a:cxn>
                  <a:cxn ang="0">
                    <a:pos x="331" y="527"/>
                  </a:cxn>
                  <a:cxn ang="0">
                    <a:pos x="346" y="520"/>
                  </a:cxn>
                  <a:cxn ang="0">
                    <a:pos x="353" y="512"/>
                  </a:cxn>
                  <a:cxn ang="0">
                    <a:pos x="364" y="504"/>
                  </a:cxn>
                  <a:cxn ang="0">
                    <a:pos x="372" y="495"/>
                  </a:cxn>
                  <a:cxn ang="0">
                    <a:pos x="379" y="485"/>
                  </a:cxn>
                  <a:cxn ang="0">
                    <a:pos x="390" y="476"/>
                  </a:cxn>
                  <a:cxn ang="0">
                    <a:pos x="398" y="463"/>
                  </a:cxn>
                  <a:cxn ang="0">
                    <a:pos x="405" y="450"/>
                  </a:cxn>
                  <a:cxn ang="0">
                    <a:pos x="416" y="437"/>
                  </a:cxn>
                  <a:cxn ang="0">
                    <a:pos x="424" y="423"/>
                  </a:cxn>
                  <a:cxn ang="0">
                    <a:pos x="435" y="407"/>
                  </a:cxn>
                  <a:cxn ang="0">
                    <a:pos x="439" y="391"/>
                  </a:cxn>
                  <a:cxn ang="0">
                    <a:pos x="446" y="374"/>
                  </a:cxn>
                  <a:cxn ang="0">
                    <a:pos x="453" y="354"/>
                  </a:cxn>
                  <a:cxn ang="0">
                    <a:pos x="465" y="335"/>
                  </a:cxn>
                  <a:cxn ang="0">
                    <a:pos x="472" y="314"/>
                  </a:cxn>
                  <a:cxn ang="0">
                    <a:pos x="483" y="294"/>
                  </a:cxn>
                  <a:cxn ang="0">
                    <a:pos x="491" y="271"/>
                  </a:cxn>
                  <a:cxn ang="0">
                    <a:pos x="498" y="247"/>
                  </a:cxn>
                  <a:cxn ang="0">
                    <a:pos x="509" y="224"/>
                  </a:cxn>
                  <a:cxn ang="0">
                    <a:pos x="517" y="200"/>
                  </a:cxn>
                  <a:cxn ang="0">
                    <a:pos x="524" y="173"/>
                  </a:cxn>
                  <a:cxn ang="0">
                    <a:pos x="535" y="145"/>
                  </a:cxn>
                  <a:cxn ang="0">
                    <a:pos x="543" y="118"/>
                  </a:cxn>
                  <a:cxn ang="0">
                    <a:pos x="554" y="90"/>
                  </a:cxn>
                  <a:cxn ang="0">
                    <a:pos x="561" y="59"/>
                  </a:cxn>
                  <a:cxn ang="0">
                    <a:pos x="569" y="29"/>
                  </a:cxn>
                </a:cxnLst>
                <a:rect l="l" t="t" r="r" b="b"/>
                <a:pathLst>
                  <a:path w="155" h="541">
                    <a:moveTo>
                      <a:pt x="0" y="0"/>
                    </a:moveTo>
                    <a:lnTo>
                      <a:pt x="0" y="7"/>
                    </a:lnTo>
                    <a:lnTo>
                      <a:pt x="0" y="13"/>
                    </a:lnTo>
                    <a:lnTo>
                      <a:pt x="1" y="19"/>
                    </a:lnTo>
                    <a:lnTo>
                      <a:pt x="1" y="26"/>
                    </a:lnTo>
                    <a:lnTo>
                      <a:pt x="3" y="32"/>
                    </a:lnTo>
                    <a:lnTo>
                      <a:pt x="3" y="39"/>
                    </a:lnTo>
                    <a:lnTo>
                      <a:pt x="3" y="45"/>
                    </a:lnTo>
                    <a:lnTo>
                      <a:pt x="4" y="50"/>
                    </a:lnTo>
                    <a:lnTo>
                      <a:pt x="4" y="56"/>
                    </a:lnTo>
                    <a:lnTo>
                      <a:pt x="5" y="62"/>
                    </a:lnTo>
                    <a:lnTo>
                      <a:pt x="5" y="69"/>
                    </a:lnTo>
                    <a:lnTo>
                      <a:pt x="5" y="75"/>
                    </a:lnTo>
                    <a:lnTo>
                      <a:pt x="6" y="80"/>
                    </a:lnTo>
                    <a:lnTo>
                      <a:pt x="6" y="86"/>
                    </a:lnTo>
                    <a:lnTo>
                      <a:pt x="6" y="93"/>
                    </a:lnTo>
                    <a:lnTo>
                      <a:pt x="7" y="98"/>
                    </a:lnTo>
                    <a:lnTo>
                      <a:pt x="7" y="104"/>
                    </a:lnTo>
                    <a:lnTo>
                      <a:pt x="9" y="110"/>
                    </a:lnTo>
                    <a:lnTo>
                      <a:pt x="9" y="115"/>
                    </a:lnTo>
                    <a:lnTo>
                      <a:pt x="9" y="121"/>
                    </a:lnTo>
                    <a:lnTo>
                      <a:pt x="10" y="126"/>
                    </a:lnTo>
                    <a:lnTo>
                      <a:pt x="10" y="133"/>
                    </a:lnTo>
                    <a:lnTo>
                      <a:pt x="11" y="137"/>
                    </a:lnTo>
                    <a:lnTo>
                      <a:pt x="11" y="144"/>
                    </a:lnTo>
                    <a:lnTo>
                      <a:pt x="11" y="149"/>
                    </a:lnTo>
                    <a:lnTo>
                      <a:pt x="12" y="155"/>
                    </a:lnTo>
                    <a:lnTo>
                      <a:pt x="12" y="160"/>
                    </a:lnTo>
                    <a:lnTo>
                      <a:pt x="13" y="165"/>
                    </a:lnTo>
                    <a:lnTo>
                      <a:pt x="13" y="171"/>
                    </a:lnTo>
                    <a:lnTo>
                      <a:pt x="13" y="176"/>
                    </a:lnTo>
                    <a:lnTo>
                      <a:pt x="15" y="180"/>
                    </a:lnTo>
                    <a:lnTo>
                      <a:pt x="15" y="187"/>
                    </a:lnTo>
                    <a:lnTo>
                      <a:pt x="15" y="192"/>
                    </a:lnTo>
                    <a:lnTo>
                      <a:pt x="16" y="196"/>
                    </a:lnTo>
                    <a:lnTo>
                      <a:pt x="16" y="201"/>
                    </a:lnTo>
                    <a:lnTo>
                      <a:pt x="17" y="208"/>
                    </a:lnTo>
                    <a:lnTo>
                      <a:pt x="17" y="212"/>
                    </a:lnTo>
                    <a:lnTo>
                      <a:pt x="17" y="217"/>
                    </a:lnTo>
                    <a:lnTo>
                      <a:pt x="18" y="222"/>
                    </a:lnTo>
                    <a:lnTo>
                      <a:pt x="18" y="227"/>
                    </a:lnTo>
                    <a:lnTo>
                      <a:pt x="19" y="232"/>
                    </a:lnTo>
                    <a:lnTo>
                      <a:pt x="19" y="236"/>
                    </a:lnTo>
                    <a:lnTo>
                      <a:pt x="19" y="241"/>
                    </a:lnTo>
                    <a:lnTo>
                      <a:pt x="20" y="246"/>
                    </a:lnTo>
                    <a:lnTo>
                      <a:pt x="20" y="251"/>
                    </a:lnTo>
                    <a:lnTo>
                      <a:pt x="22" y="255"/>
                    </a:lnTo>
                    <a:lnTo>
                      <a:pt x="22" y="260"/>
                    </a:lnTo>
                    <a:lnTo>
                      <a:pt x="22" y="265"/>
                    </a:lnTo>
                    <a:lnTo>
                      <a:pt x="23" y="270"/>
                    </a:lnTo>
                    <a:lnTo>
                      <a:pt x="23" y="275"/>
                    </a:lnTo>
                    <a:lnTo>
                      <a:pt x="23" y="278"/>
                    </a:lnTo>
                    <a:lnTo>
                      <a:pt x="24" y="283"/>
                    </a:lnTo>
                    <a:lnTo>
                      <a:pt x="24" y="287"/>
                    </a:lnTo>
                    <a:lnTo>
                      <a:pt x="25" y="292"/>
                    </a:lnTo>
                    <a:lnTo>
                      <a:pt x="25" y="295"/>
                    </a:lnTo>
                    <a:lnTo>
                      <a:pt x="25" y="300"/>
                    </a:lnTo>
                    <a:lnTo>
                      <a:pt x="26" y="305"/>
                    </a:lnTo>
                    <a:lnTo>
                      <a:pt x="26" y="308"/>
                    </a:lnTo>
                    <a:lnTo>
                      <a:pt x="28" y="313"/>
                    </a:lnTo>
                    <a:lnTo>
                      <a:pt x="28" y="318"/>
                    </a:lnTo>
                    <a:lnTo>
                      <a:pt x="28" y="321"/>
                    </a:lnTo>
                    <a:lnTo>
                      <a:pt x="29" y="326"/>
                    </a:lnTo>
                    <a:lnTo>
                      <a:pt x="29" y="329"/>
                    </a:lnTo>
                    <a:lnTo>
                      <a:pt x="30" y="334"/>
                    </a:lnTo>
                    <a:lnTo>
                      <a:pt x="30" y="337"/>
                    </a:lnTo>
                    <a:lnTo>
                      <a:pt x="30" y="342"/>
                    </a:lnTo>
                    <a:lnTo>
                      <a:pt x="31" y="345"/>
                    </a:lnTo>
                    <a:lnTo>
                      <a:pt x="31" y="350"/>
                    </a:lnTo>
                    <a:lnTo>
                      <a:pt x="31" y="353"/>
                    </a:lnTo>
                    <a:lnTo>
                      <a:pt x="32" y="356"/>
                    </a:lnTo>
                    <a:lnTo>
                      <a:pt x="32" y="361"/>
                    </a:lnTo>
                    <a:lnTo>
                      <a:pt x="34" y="364"/>
                    </a:lnTo>
                    <a:lnTo>
                      <a:pt x="34" y="367"/>
                    </a:lnTo>
                    <a:lnTo>
                      <a:pt x="34" y="372"/>
                    </a:lnTo>
                    <a:lnTo>
                      <a:pt x="35" y="375"/>
                    </a:lnTo>
                    <a:lnTo>
                      <a:pt x="35" y="378"/>
                    </a:lnTo>
                    <a:lnTo>
                      <a:pt x="36" y="381"/>
                    </a:lnTo>
                    <a:lnTo>
                      <a:pt x="36" y="385"/>
                    </a:lnTo>
                    <a:lnTo>
                      <a:pt x="36" y="389"/>
                    </a:lnTo>
                    <a:lnTo>
                      <a:pt x="37" y="393"/>
                    </a:lnTo>
                    <a:lnTo>
                      <a:pt x="37" y="396"/>
                    </a:lnTo>
                    <a:lnTo>
                      <a:pt x="38" y="399"/>
                    </a:lnTo>
                    <a:lnTo>
                      <a:pt x="38" y="402"/>
                    </a:lnTo>
                    <a:lnTo>
                      <a:pt x="38" y="405"/>
                    </a:lnTo>
                    <a:lnTo>
                      <a:pt x="39" y="409"/>
                    </a:lnTo>
                    <a:lnTo>
                      <a:pt x="39" y="412"/>
                    </a:lnTo>
                    <a:lnTo>
                      <a:pt x="39" y="415"/>
                    </a:lnTo>
                    <a:lnTo>
                      <a:pt x="41" y="418"/>
                    </a:lnTo>
                    <a:lnTo>
                      <a:pt x="41" y="421"/>
                    </a:lnTo>
                    <a:lnTo>
                      <a:pt x="42" y="425"/>
                    </a:lnTo>
                    <a:lnTo>
                      <a:pt x="42" y="428"/>
                    </a:lnTo>
                    <a:lnTo>
                      <a:pt x="42" y="429"/>
                    </a:lnTo>
                    <a:lnTo>
                      <a:pt x="43" y="433"/>
                    </a:lnTo>
                    <a:lnTo>
                      <a:pt x="43" y="436"/>
                    </a:lnTo>
                    <a:lnTo>
                      <a:pt x="44" y="439"/>
                    </a:lnTo>
                    <a:lnTo>
                      <a:pt x="44" y="442"/>
                    </a:lnTo>
                    <a:lnTo>
                      <a:pt x="44" y="444"/>
                    </a:lnTo>
                    <a:lnTo>
                      <a:pt x="45" y="447"/>
                    </a:lnTo>
                    <a:lnTo>
                      <a:pt x="45" y="450"/>
                    </a:lnTo>
                    <a:lnTo>
                      <a:pt x="45" y="452"/>
                    </a:lnTo>
                    <a:lnTo>
                      <a:pt x="47" y="455"/>
                    </a:lnTo>
                    <a:lnTo>
                      <a:pt x="47" y="456"/>
                    </a:lnTo>
                    <a:lnTo>
                      <a:pt x="48" y="460"/>
                    </a:lnTo>
                    <a:lnTo>
                      <a:pt x="48" y="463"/>
                    </a:lnTo>
                    <a:lnTo>
                      <a:pt x="48" y="464"/>
                    </a:lnTo>
                    <a:lnTo>
                      <a:pt x="49" y="468"/>
                    </a:lnTo>
                    <a:lnTo>
                      <a:pt x="49" y="469"/>
                    </a:lnTo>
                    <a:lnTo>
                      <a:pt x="50" y="472"/>
                    </a:lnTo>
                    <a:lnTo>
                      <a:pt x="50" y="474"/>
                    </a:lnTo>
                    <a:lnTo>
                      <a:pt x="50" y="476"/>
                    </a:lnTo>
                    <a:lnTo>
                      <a:pt x="51" y="479"/>
                    </a:lnTo>
                    <a:lnTo>
                      <a:pt x="51" y="480"/>
                    </a:lnTo>
                    <a:lnTo>
                      <a:pt x="52" y="482"/>
                    </a:lnTo>
                    <a:lnTo>
                      <a:pt x="52" y="485"/>
                    </a:lnTo>
                    <a:lnTo>
                      <a:pt x="52" y="487"/>
                    </a:lnTo>
                    <a:lnTo>
                      <a:pt x="54" y="488"/>
                    </a:lnTo>
                    <a:lnTo>
                      <a:pt x="54" y="492"/>
                    </a:lnTo>
                    <a:lnTo>
                      <a:pt x="54" y="493"/>
                    </a:lnTo>
                    <a:lnTo>
                      <a:pt x="55" y="495"/>
                    </a:lnTo>
                    <a:lnTo>
                      <a:pt x="55" y="496"/>
                    </a:lnTo>
                    <a:lnTo>
                      <a:pt x="56" y="498"/>
                    </a:lnTo>
                    <a:lnTo>
                      <a:pt x="56" y="500"/>
                    </a:lnTo>
                    <a:lnTo>
                      <a:pt x="56" y="503"/>
                    </a:lnTo>
                    <a:lnTo>
                      <a:pt x="57" y="504"/>
                    </a:lnTo>
                    <a:lnTo>
                      <a:pt x="57" y="506"/>
                    </a:lnTo>
                    <a:lnTo>
                      <a:pt x="58" y="508"/>
                    </a:lnTo>
                    <a:lnTo>
                      <a:pt x="58" y="509"/>
                    </a:lnTo>
                    <a:lnTo>
                      <a:pt x="58" y="511"/>
                    </a:lnTo>
                    <a:lnTo>
                      <a:pt x="60" y="512"/>
                    </a:lnTo>
                    <a:lnTo>
                      <a:pt x="60" y="514"/>
                    </a:lnTo>
                    <a:lnTo>
                      <a:pt x="61" y="514"/>
                    </a:lnTo>
                    <a:lnTo>
                      <a:pt x="61" y="515"/>
                    </a:lnTo>
                    <a:lnTo>
                      <a:pt x="61" y="517"/>
                    </a:lnTo>
                    <a:lnTo>
                      <a:pt x="62" y="519"/>
                    </a:lnTo>
                    <a:lnTo>
                      <a:pt x="62" y="520"/>
                    </a:lnTo>
                    <a:lnTo>
                      <a:pt x="62" y="522"/>
                    </a:lnTo>
                    <a:lnTo>
                      <a:pt x="63" y="522"/>
                    </a:lnTo>
                    <a:lnTo>
                      <a:pt x="63" y="523"/>
                    </a:lnTo>
                    <a:lnTo>
                      <a:pt x="64" y="525"/>
                    </a:lnTo>
                    <a:lnTo>
                      <a:pt x="64" y="527"/>
                    </a:lnTo>
                    <a:lnTo>
                      <a:pt x="66" y="528"/>
                    </a:lnTo>
                    <a:lnTo>
                      <a:pt x="67" y="530"/>
                    </a:lnTo>
                    <a:lnTo>
                      <a:pt x="67" y="531"/>
                    </a:lnTo>
                    <a:lnTo>
                      <a:pt x="68" y="533"/>
                    </a:lnTo>
                    <a:lnTo>
                      <a:pt x="69" y="535"/>
                    </a:lnTo>
                    <a:lnTo>
                      <a:pt x="70" y="536"/>
                    </a:lnTo>
                    <a:lnTo>
                      <a:pt x="70" y="538"/>
                    </a:lnTo>
                    <a:lnTo>
                      <a:pt x="71" y="538"/>
                    </a:lnTo>
                    <a:lnTo>
                      <a:pt x="73" y="538"/>
                    </a:lnTo>
                    <a:lnTo>
                      <a:pt x="73" y="539"/>
                    </a:lnTo>
                    <a:lnTo>
                      <a:pt x="74" y="539"/>
                    </a:lnTo>
                    <a:lnTo>
                      <a:pt x="75" y="541"/>
                    </a:lnTo>
                    <a:lnTo>
                      <a:pt x="76" y="541"/>
                    </a:lnTo>
                    <a:lnTo>
                      <a:pt x="77" y="541"/>
                    </a:lnTo>
                    <a:lnTo>
                      <a:pt x="79" y="541"/>
                    </a:lnTo>
                    <a:lnTo>
                      <a:pt x="80" y="541"/>
                    </a:lnTo>
                    <a:lnTo>
                      <a:pt x="81" y="539"/>
                    </a:lnTo>
                    <a:lnTo>
                      <a:pt x="82" y="539"/>
                    </a:lnTo>
                    <a:lnTo>
                      <a:pt x="83" y="538"/>
                    </a:lnTo>
                    <a:lnTo>
                      <a:pt x="85" y="536"/>
                    </a:lnTo>
                    <a:lnTo>
                      <a:pt x="86" y="536"/>
                    </a:lnTo>
                    <a:lnTo>
                      <a:pt x="86" y="535"/>
                    </a:lnTo>
                    <a:lnTo>
                      <a:pt x="87" y="533"/>
                    </a:lnTo>
                    <a:lnTo>
                      <a:pt x="87" y="531"/>
                    </a:lnTo>
                    <a:lnTo>
                      <a:pt x="88" y="531"/>
                    </a:lnTo>
                    <a:lnTo>
                      <a:pt x="88" y="530"/>
                    </a:lnTo>
                    <a:lnTo>
                      <a:pt x="89" y="530"/>
                    </a:lnTo>
                    <a:lnTo>
                      <a:pt x="89" y="528"/>
                    </a:lnTo>
                    <a:lnTo>
                      <a:pt x="89" y="527"/>
                    </a:lnTo>
                    <a:lnTo>
                      <a:pt x="90" y="527"/>
                    </a:lnTo>
                    <a:lnTo>
                      <a:pt x="90" y="525"/>
                    </a:lnTo>
                    <a:lnTo>
                      <a:pt x="92" y="523"/>
                    </a:lnTo>
                    <a:lnTo>
                      <a:pt x="92" y="522"/>
                    </a:lnTo>
                    <a:lnTo>
                      <a:pt x="93" y="520"/>
                    </a:lnTo>
                    <a:lnTo>
                      <a:pt x="93" y="519"/>
                    </a:lnTo>
                    <a:lnTo>
                      <a:pt x="94" y="517"/>
                    </a:lnTo>
                    <a:lnTo>
                      <a:pt x="94" y="515"/>
                    </a:lnTo>
                    <a:lnTo>
                      <a:pt x="95" y="514"/>
                    </a:lnTo>
                    <a:lnTo>
                      <a:pt x="95" y="512"/>
                    </a:lnTo>
                    <a:lnTo>
                      <a:pt x="95" y="511"/>
                    </a:lnTo>
                    <a:lnTo>
                      <a:pt x="96" y="509"/>
                    </a:lnTo>
                    <a:lnTo>
                      <a:pt x="96" y="508"/>
                    </a:lnTo>
                    <a:lnTo>
                      <a:pt x="98" y="506"/>
                    </a:lnTo>
                    <a:lnTo>
                      <a:pt x="98" y="504"/>
                    </a:lnTo>
                    <a:lnTo>
                      <a:pt x="98" y="503"/>
                    </a:lnTo>
                    <a:lnTo>
                      <a:pt x="99" y="501"/>
                    </a:lnTo>
                    <a:lnTo>
                      <a:pt x="99" y="500"/>
                    </a:lnTo>
                    <a:lnTo>
                      <a:pt x="100" y="498"/>
                    </a:lnTo>
                    <a:lnTo>
                      <a:pt x="100" y="495"/>
                    </a:lnTo>
                    <a:lnTo>
                      <a:pt x="100" y="493"/>
                    </a:lnTo>
                    <a:lnTo>
                      <a:pt x="101" y="492"/>
                    </a:lnTo>
                    <a:lnTo>
                      <a:pt x="101" y="490"/>
                    </a:lnTo>
                    <a:lnTo>
                      <a:pt x="102" y="488"/>
                    </a:lnTo>
                    <a:lnTo>
                      <a:pt x="102" y="485"/>
                    </a:lnTo>
                    <a:lnTo>
                      <a:pt x="102" y="484"/>
                    </a:lnTo>
                    <a:lnTo>
                      <a:pt x="104" y="482"/>
                    </a:lnTo>
                    <a:lnTo>
                      <a:pt x="104" y="479"/>
                    </a:lnTo>
                    <a:lnTo>
                      <a:pt x="104" y="477"/>
                    </a:lnTo>
                    <a:lnTo>
                      <a:pt x="105" y="476"/>
                    </a:lnTo>
                    <a:lnTo>
                      <a:pt x="105" y="472"/>
                    </a:lnTo>
                    <a:lnTo>
                      <a:pt x="106" y="471"/>
                    </a:lnTo>
                    <a:lnTo>
                      <a:pt x="106" y="468"/>
                    </a:lnTo>
                    <a:lnTo>
                      <a:pt x="106" y="466"/>
                    </a:lnTo>
                    <a:lnTo>
                      <a:pt x="107" y="463"/>
                    </a:lnTo>
                    <a:lnTo>
                      <a:pt x="107" y="461"/>
                    </a:lnTo>
                    <a:lnTo>
                      <a:pt x="108" y="458"/>
                    </a:lnTo>
                    <a:lnTo>
                      <a:pt x="108" y="456"/>
                    </a:lnTo>
                    <a:lnTo>
                      <a:pt x="108" y="453"/>
                    </a:lnTo>
                    <a:lnTo>
                      <a:pt x="109" y="450"/>
                    </a:lnTo>
                    <a:lnTo>
                      <a:pt x="109" y="448"/>
                    </a:lnTo>
                    <a:lnTo>
                      <a:pt x="111" y="445"/>
                    </a:lnTo>
                    <a:lnTo>
                      <a:pt x="111" y="442"/>
                    </a:lnTo>
                    <a:lnTo>
                      <a:pt x="111" y="441"/>
                    </a:lnTo>
                    <a:lnTo>
                      <a:pt x="112" y="437"/>
                    </a:lnTo>
                    <a:lnTo>
                      <a:pt x="112" y="434"/>
                    </a:lnTo>
                    <a:lnTo>
                      <a:pt x="112" y="431"/>
                    </a:lnTo>
                    <a:lnTo>
                      <a:pt x="113" y="428"/>
                    </a:lnTo>
                    <a:lnTo>
                      <a:pt x="113" y="425"/>
                    </a:lnTo>
                    <a:lnTo>
                      <a:pt x="114" y="423"/>
                    </a:lnTo>
                    <a:lnTo>
                      <a:pt x="114" y="420"/>
                    </a:lnTo>
                    <a:lnTo>
                      <a:pt x="114" y="417"/>
                    </a:lnTo>
                    <a:lnTo>
                      <a:pt x="115" y="413"/>
                    </a:lnTo>
                    <a:lnTo>
                      <a:pt x="115" y="410"/>
                    </a:lnTo>
                    <a:lnTo>
                      <a:pt x="117" y="407"/>
                    </a:lnTo>
                    <a:lnTo>
                      <a:pt x="117" y="404"/>
                    </a:lnTo>
                    <a:lnTo>
                      <a:pt x="117" y="401"/>
                    </a:lnTo>
                    <a:lnTo>
                      <a:pt x="118" y="397"/>
                    </a:lnTo>
                    <a:lnTo>
                      <a:pt x="118" y="394"/>
                    </a:lnTo>
                    <a:lnTo>
                      <a:pt x="118" y="391"/>
                    </a:lnTo>
                    <a:lnTo>
                      <a:pt x="119" y="386"/>
                    </a:lnTo>
                    <a:lnTo>
                      <a:pt x="119" y="383"/>
                    </a:lnTo>
                    <a:lnTo>
                      <a:pt x="120" y="380"/>
                    </a:lnTo>
                    <a:lnTo>
                      <a:pt x="120" y="377"/>
                    </a:lnTo>
                    <a:lnTo>
                      <a:pt x="120" y="374"/>
                    </a:lnTo>
                    <a:lnTo>
                      <a:pt x="121" y="369"/>
                    </a:lnTo>
                    <a:lnTo>
                      <a:pt x="121" y="366"/>
                    </a:lnTo>
                    <a:lnTo>
                      <a:pt x="122" y="362"/>
                    </a:lnTo>
                    <a:lnTo>
                      <a:pt x="122" y="358"/>
                    </a:lnTo>
                    <a:lnTo>
                      <a:pt x="122" y="354"/>
                    </a:lnTo>
                    <a:lnTo>
                      <a:pt x="124" y="351"/>
                    </a:lnTo>
                    <a:lnTo>
                      <a:pt x="124" y="346"/>
                    </a:lnTo>
                    <a:lnTo>
                      <a:pt x="125" y="343"/>
                    </a:lnTo>
                    <a:lnTo>
                      <a:pt x="125" y="338"/>
                    </a:lnTo>
                    <a:lnTo>
                      <a:pt x="125" y="335"/>
                    </a:lnTo>
                    <a:lnTo>
                      <a:pt x="126" y="330"/>
                    </a:lnTo>
                    <a:lnTo>
                      <a:pt x="126" y="327"/>
                    </a:lnTo>
                    <a:lnTo>
                      <a:pt x="126" y="322"/>
                    </a:lnTo>
                    <a:lnTo>
                      <a:pt x="127" y="319"/>
                    </a:lnTo>
                    <a:lnTo>
                      <a:pt x="127" y="314"/>
                    </a:lnTo>
                    <a:lnTo>
                      <a:pt x="128" y="311"/>
                    </a:lnTo>
                    <a:lnTo>
                      <a:pt x="128" y="307"/>
                    </a:lnTo>
                    <a:lnTo>
                      <a:pt x="128" y="302"/>
                    </a:lnTo>
                    <a:lnTo>
                      <a:pt x="130" y="299"/>
                    </a:lnTo>
                    <a:lnTo>
                      <a:pt x="130" y="294"/>
                    </a:lnTo>
                    <a:lnTo>
                      <a:pt x="131" y="289"/>
                    </a:lnTo>
                    <a:lnTo>
                      <a:pt x="131" y="284"/>
                    </a:lnTo>
                    <a:lnTo>
                      <a:pt x="131" y="281"/>
                    </a:lnTo>
                    <a:lnTo>
                      <a:pt x="132" y="276"/>
                    </a:lnTo>
                    <a:lnTo>
                      <a:pt x="132" y="271"/>
                    </a:lnTo>
                    <a:lnTo>
                      <a:pt x="133" y="267"/>
                    </a:lnTo>
                    <a:lnTo>
                      <a:pt x="133" y="262"/>
                    </a:lnTo>
                    <a:lnTo>
                      <a:pt x="133" y="257"/>
                    </a:lnTo>
                    <a:lnTo>
                      <a:pt x="134" y="252"/>
                    </a:lnTo>
                    <a:lnTo>
                      <a:pt x="134" y="247"/>
                    </a:lnTo>
                    <a:lnTo>
                      <a:pt x="134" y="243"/>
                    </a:lnTo>
                    <a:lnTo>
                      <a:pt x="136" y="238"/>
                    </a:lnTo>
                    <a:lnTo>
                      <a:pt x="136" y="233"/>
                    </a:lnTo>
                    <a:lnTo>
                      <a:pt x="137" y="228"/>
                    </a:lnTo>
                    <a:lnTo>
                      <a:pt x="137" y="224"/>
                    </a:lnTo>
                    <a:lnTo>
                      <a:pt x="137" y="219"/>
                    </a:lnTo>
                    <a:lnTo>
                      <a:pt x="138" y="214"/>
                    </a:lnTo>
                    <a:lnTo>
                      <a:pt x="138" y="209"/>
                    </a:lnTo>
                    <a:lnTo>
                      <a:pt x="139" y="204"/>
                    </a:lnTo>
                    <a:lnTo>
                      <a:pt x="139" y="200"/>
                    </a:lnTo>
                    <a:lnTo>
                      <a:pt x="139" y="193"/>
                    </a:lnTo>
                    <a:lnTo>
                      <a:pt x="140" y="188"/>
                    </a:lnTo>
                    <a:lnTo>
                      <a:pt x="140" y="184"/>
                    </a:lnTo>
                    <a:lnTo>
                      <a:pt x="141" y="177"/>
                    </a:lnTo>
                    <a:lnTo>
                      <a:pt x="141" y="173"/>
                    </a:lnTo>
                    <a:lnTo>
                      <a:pt x="141" y="168"/>
                    </a:lnTo>
                    <a:lnTo>
                      <a:pt x="143" y="161"/>
                    </a:lnTo>
                    <a:lnTo>
                      <a:pt x="143" y="157"/>
                    </a:lnTo>
                    <a:lnTo>
                      <a:pt x="143" y="152"/>
                    </a:lnTo>
                    <a:lnTo>
                      <a:pt x="144" y="145"/>
                    </a:lnTo>
                    <a:lnTo>
                      <a:pt x="144" y="141"/>
                    </a:lnTo>
                    <a:lnTo>
                      <a:pt x="145" y="134"/>
                    </a:lnTo>
                    <a:lnTo>
                      <a:pt x="145" y="129"/>
                    </a:lnTo>
                    <a:lnTo>
                      <a:pt x="145" y="123"/>
                    </a:lnTo>
                    <a:lnTo>
                      <a:pt x="146" y="118"/>
                    </a:lnTo>
                    <a:lnTo>
                      <a:pt x="146" y="112"/>
                    </a:lnTo>
                    <a:lnTo>
                      <a:pt x="147" y="107"/>
                    </a:lnTo>
                    <a:lnTo>
                      <a:pt x="147" y="101"/>
                    </a:lnTo>
                    <a:lnTo>
                      <a:pt x="147" y="94"/>
                    </a:lnTo>
                    <a:lnTo>
                      <a:pt x="149" y="90"/>
                    </a:lnTo>
                    <a:lnTo>
                      <a:pt x="149" y="83"/>
                    </a:lnTo>
                    <a:lnTo>
                      <a:pt x="150" y="77"/>
                    </a:lnTo>
                    <a:lnTo>
                      <a:pt x="150" y="70"/>
                    </a:lnTo>
                    <a:lnTo>
                      <a:pt x="150" y="66"/>
                    </a:lnTo>
                    <a:lnTo>
                      <a:pt x="151" y="59"/>
                    </a:lnTo>
                    <a:lnTo>
                      <a:pt x="151" y="53"/>
                    </a:lnTo>
                    <a:lnTo>
                      <a:pt x="151" y="46"/>
                    </a:lnTo>
                    <a:lnTo>
                      <a:pt x="152" y="40"/>
                    </a:lnTo>
                    <a:lnTo>
                      <a:pt x="152" y="34"/>
                    </a:lnTo>
                    <a:lnTo>
                      <a:pt x="153" y="29"/>
                    </a:lnTo>
                    <a:lnTo>
                      <a:pt x="153" y="23"/>
                    </a:lnTo>
                    <a:lnTo>
                      <a:pt x="153" y="16"/>
                    </a:lnTo>
                    <a:lnTo>
                      <a:pt x="155" y="10"/>
                    </a:lnTo>
                    <a:lnTo>
                      <a:pt x="155" y="3"/>
                    </a:lnTo>
                  </a:path>
                </a:pathLst>
              </a:custGeom>
              <a:noFill/>
              <a:ln w="38100" cap="flat" cmpd="sng">
                <a:solidFill>
                  <a:srgbClr val="FF5050"/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11314" name="TextBox 54"/>
            <p:cNvSpPr txBox="1"/>
            <p:nvPr/>
          </p:nvSpPr>
          <p:spPr>
            <a:xfrm>
              <a:off x="809" y="-1"/>
              <a:ext cx="507" cy="7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r>
                <a:rPr lang="en-US" altLang="zh-CN" sz="2400" b="1" i="1">
                  <a:latin typeface="Times New Roman" panose="02020503050405090304" pitchFamily="2" charset="0"/>
                  <a:ea typeface="宋体" pitchFamily="2" charset="-122"/>
                </a:rPr>
                <a:t>y</a:t>
              </a:r>
              <a:endParaRPr lang="zh-CN" altLang="en-US" sz="2400" b="1" i="1">
                <a:latin typeface="Times New Roman" panose="02020503050405090304" pitchFamily="2" charset="0"/>
                <a:ea typeface="Times New Roman" panose="02020503050405090304" pitchFamily="2" charset="0"/>
              </a:endParaRPr>
            </a:p>
          </p:txBody>
        </p:sp>
        <p:sp>
          <p:nvSpPr>
            <p:cNvPr id="11315" name="TextBox 55"/>
            <p:cNvSpPr txBox="1"/>
            <p:nvPr/>
          </p:nvSpPr>
          <p:spPr>
            <a:xfrm>
              <a:off x="356" y="792"/>
              <a:ext cx="642" cy="7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r>
                <a:rPr lang="en-US" altLang="zh-CN" sz="2400" b="1" i="1">
                  <a:latin typeface="Times New Roman" panose="02020503050405090304" pitchFamily="2" charset="0"/>
                  <a:ea typeface="宋体" pitchFamily="2" charset="-122"/>
                </a:rPr>
                <a:t>O</a:t>
              </a:r>
              <a:endParaRPr lang="zh-CN" altLang="en-US" sz="2400" b="1" i="1">
                <a:latin typeface="Times New Roman" panose="02020503050405090304" pitchFamily="2" charset="0"/>
                <a:ea typeface="Times New Roman" panose="02020503050405090304" pitchFamily="2" charset="0"/>
              </a:endParaRPr>
            </a:p>
          </p:txBody>
        </p:sp>
        <p:sp>
          <p:nvSpPr>
            <p:cNvPr id="11316" name="TextBox 53"/>
            <p:cNvSpPr txBox="1"/>
            <p:nvPr/>
          </p:nvSpPr>
          <p:spPr>
            <a:xfrm>
              <a:off x="1603" y="1134"/>
              <a:ext cx="532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r>
                <a:rPr lang="en-US" altLang="zh-CN" sz="2400" b="1" i="1">
                  <a:latin typeface="Times New Roman" panose="02020503050405090304" pitchFamily="2" charset="0"/>
                  <a:ea typeface="宋体" pitchFamily="2" charset="-122"/>
                </a:rPr>
                <a:t>x</a:t>
              </a:r>
              <a:endParaRPr lang="zh-CN" altLang="en-US" sz="2400" b="1" i="1">
                <a:latin typeface="Times New Roman" panose="02020503050405090304" pitchFamily="2" charset="0"/>
                <a:ea typeface="Times New Roman" panose="02020503050405090304" pitchFamily="2" charset="0"/>
              </a:endParaRPr>
            </a:p>
          </p:txBody>
        </p:sp>
      </p:grpSp>
      <p:grpSp>
        <p:nvGrpSpPr>
          <p:cNvPr id="23" name="组合 17"/>
          <p:cNvGrpSpPr/>
          <p:nvPr/>
        </p:nvGrpSpPr>
        <p:grpSpPr>
          <a:xfrm>
            <a:off x="6516688" y="550863"/>
            <a:ext cx="1314450" cy="1038225"/>
            <a:chOff x="0" y="-1"/>
            <a:chExt cx="2071" cy="1635"/>
          </a:xfrm>
        </p:grpSpPr>
        <p:grpSp>
          <p:nvGrpSpPr>
            <p:cNvPr id="11318" name="Group 54"/>
            <p:cNvGrpSpPr/>
            <p:nvPr/>
          </p:nvGrpSpPr>
          <p:grpSpPr>
            <a:xfrm>
              <a:off x="0" y="286"/>
              <a:ext cx="1573" cy="1348"/>
              <a:chExt cx="787" cy="696"/>
            </a:xfrm>
          </p:grpSpPr>
          <p:sp>
            <p:nvSpPr>
              <p:cNvPr id="11319" name="Line 55"/>
              <p:cNvSpPr/>
              <p:nvPr/>
            </p:nvSpPr>
            <p:spPr>
              <a:xfrm>
                <a:off x="0" y="136"/>
                <a:ext cx="787" cy="1"/>
              </a:xfrm>
              <a:prstGeom prst="line">
                <a:avLst/>
              </a:prstGeom>
              <a:ln w="28575" cap="flat" cmpd="sng">
                <a:solidFill>
                  <a:srgbClr val="000066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11320" name="Line 56"/>
              <p:cNvSpPr/>
              <p:nvPr/>
            </p:nvSpPr>
            <p:spPr>
              <a:xfrm rot="-10800000" flipV="1">
                <a:off x="378" y="0"/>
                <a:ext cx="1" cy="696"/>
              </a:xfrm>
              <a:prstGeom prst="line">
                <a:avLst/>
              </a:prstGeom>
              <a:ln w="28575" cap="flat" cmpd="sng">
                <a:solidFill>
                  <a:srgbClr val="000080"/>
                </a:solidFill>
                <a:prstDash val="solid"/>
                <a:round/>
                <a:headEnd type="triangl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/>
            </p:txBody>
          </p:sp>
          <p:sp>
            <p:nvSpPr>
              <p:cNvPr id="11321" name="Freeform 57"/>
              <p:cNvSpPr/>
              <p:nvPr/>
            </p:nvSpPr>
            <p:spPr>
              <a:xfrm rot="10800000">
                <a:off x="89" y="145"/>
                <a:ext cx="576" cy="541"/>
              </a:xfrm>
              <a:custGeom>
                <a:cxnLst>
                  <a:cxn ang="0">
                    <a:pos x="4" y="26"/>
                  </a:cxn>
                  <a:cxn ang="0">
                    <a:pos x="15" y="56"/>
                  </a:cxn>
                  <a:cxn ang="0">
                    <a:pos x="22" y="86"/>
                  </a:cxn>
                  <a:cxn ang="0">
                    <a:pos x="33" y="115"/>
                  </a:cxn>
                  <a:cxn ang="0">
                    <a:pos x="41" y="144"/>
                  </a:cxn>
                  <a:cxn ang="0">
                    <a:pos x="48" y="171"/>
                  </a:cxn>
                  <a:cxn ang="0">
                    <a:pos x="59" y="196"/>
                  </a:cxn>
                  <a:cxn ang="0">
                    <a:pos x="67" y="222"/>
                  </a:cxn>
                  <a:cxn ang="0">
                    <a:pos x="74" y="246"/>
                  </a:cxn>
                  <a:cxn ang="0">
                    <a:pos x="85" y="270"/>
                  </a:cxn>
                  <a:cxn ang="0">
                    <a:pos x="93" y="292"/>
                  </a:cxn>
                  <a:cxn ang="0">
                    <a:pos x="104" y="313"/>
                  </a:cxn>
                  <a:cxn ang="0">
                    <a:pos x="111" y="334"/>
                  </a:cxn>
                  <a:cxn ang="0">
                    <a:pos x="115" y="353"/>
                  </a:cxn>
                  <a:cxn ang="0">
                    <a:pos x="126" y="372"/>
                  </a:cxn>
                  <a:cxn ang="0">
                    <a:pos x="134" y="389"/>
                  </a:cxn>
                  <a:cxn ang="0">
                    <a:pos x="141" y="405"/>
                  </a:cxn>
                  <a:cxn ang="0">
                    <a:pos x="152" y="421"/>
                  </a:cxn>
                  <a:cxn ang="0">
                    <a:pos x="160" y="436"/>
                  </a:cxn>
                  <a:cxn ang="0">
                    <a:pos x="167" y="450"/>
                  </a:cxn>
                  <a:cxn ang="0">
                    <a:pos x="178" y="463"/>
                  </a:cxn>
                  <a:cxn ang="0">
                    <a:pos x="186" y="474"/>
                  </a:cxn>
                  <a:cxn ang="0">
                    <a:pos x="193" y="485"/>
                  </a:cxn>
                  <a:cxn ang="0">
                    <a:pos x="204" y="495"/>
                  </a:cxn>
                  <a:cxn ang="0">
                    <a:pos x="212" y="504"/>
                  </a:cxn>
                  <a:cxn ang="0">
                    <a:pos x="223" y="512"/>
                  </a:cxn>
                  <a:cxn ang="0">
                    <a:pos x="230" y="519"/>
                  </a:cxn>
                  <a:cxn ang="0">
                    <a:pos x="238" y="525"/>
                  </a:cxn>
                  <a:cxn ang="0">
                    <a:pos x="253" y="533"/>
                  </a:cxn>
                  <a:cxn ang="0">
                    <a:pos x="271" y="538"/>
                  </a:cxn>
                  <a:cxn ang="0">
                    <a:pos x="286" y="541"/>
                  </a:cxn>
                  <a:cxn ang="0">
                    <a:pos x="308" y="538"/>
                  </a:cxn>
                  <a:cxn ang="0">
                    <a:pos x="323" y="531"/>
                  </a:cxn>
                  <a:cxn ang="0">
                    <a:pos x="331" y="527"/>
                  </a:cxn>
                  <a:cxn ang="0">
                    <a:pos x="346" y="520"/>
                  </a:cxn>
                  <a:cxn ang="0">
                    <a:pos x="353" y="512"/>
                  </a:cxn>
                  <a:cxn ang="0">
                    <a:pos x="364" y="504"/>
                  </a:cxn>
                  <a:cxn ang="0">
                    <a:pos x="372" y="495"/>
                  </a:cxn>
                  <a:cxn ang="0">
                    <a:pos x="379" y="485"/>
                  </a:cxn>
                  <a:cxn ang="0">
                    <a:pos x="390" y="476"/>
                  </a:cxn>
                  <a:cxn ang="0">
                    <a:pos x="398" y="463"/>
                  </a:cxn>
                  <a:cxn ang="0">
                    <a:pos x="405" y="450"/>
                  </a:cxn>
                  <a:cxn ang="0">
                    <a:pos x="416" y="437"/>
                  </a:cxn>
                  <a:cxn ang="0">
                    <a:pos x="424" y="423"/>
                  </a:cxn>
                  <a:cxn ang="0">
                    <a:pos x="435" y="407"/>
                  </a:cxn>
                  <a:cxn ang="0">
                    <a:pos x="439" y="391"/>
                  </a:cxn>
                  <a:cxn ang="0">
                    <a:pos x="446" y="374"/>
                  </a:cxn>
                  <a:cxn ang="0">
                    <a:pos x="453" y="354"/>
                  </a:cxn>
                  <a:cxn ang="0">
                    <a:pos x="465" y="335"/>
                  </a:cxn>
                  <a:cxn ang="0">
                    <a:pos x="472" y="314"/>
                  </a:cxn>
                  <a:cxn ang="0">
                    <a:pos x="483" y="294"/>
                  </a:cxn>
                  <a:cxn ang="0">
                    <a:pos x="491" y="271"/>
                  </a:cxn>
                  <a:cxn ang="0">
                    <a:pos x="498" y="247"/>
                  </a:cxn>
                  <a:cxn ang="0">
                    <a:pos x="509" y="224"/>
                  </a:cxn>
                  <a:cxn ang="0">
                    <a:pos x="517" y="200"/>
                  </a:cxn>
                  <a:cxn ang="0">
                    <a:pos x="524" y="173"/>
                  </a:cxn>
                  <a:cxn ang="0">
                    <a:pos x="535" y="145"/>
                  </a:cxn>
                  <a:cxn ang="0">
                    <a:pos x="543" y="118"/>
                  </a:cxn>
                  <a:cxn ang="0">
                    <a:pos x="554" y="90"/>
                  </a:cxn>
                  <a:cxn ang="0">
                    <a:pos x="561" y="59"/>
                  </a:cxn>
                  <a:cxn ang="0">
                    <a:pos x="569" y="29"/>
                  </a:cxn>
                </a:cxnLst>
                <a:rect l="l" t="t" r="r" b="b"/>
                <a:pathLst>
                  <a:path w="155" h="541">
                    <a:moveTo>
                      <a:pt x="0" y="0"/>
                    </a:moveTo>
                    <a:lnTo>
                      <a:pt x="0" y="7"/>
                    </a:lnTo>
                    <a:lnTo>
                      <a:pt x="0" y="13"/>
                    </a:lnTo>
                    <a:lnTo>
                      <a:pt x="1" y="19"/>
                    </a:lnTo>
                    <a:lnTo>
                      <a:pt x="1" y="26"/>
                    </a:lnTo>
                    <a:lnTo>
                      <a:pt x="3" y="32"/>
                    </a:lnTo>
                    <a:lnTo>
                      <a:pt x="3" y="39"/>
                    </a:lnTo>
                    <a:lnTo>
                      <a:pt x="3" y="45"/>
                    </a:lnTo>
                    <a:lnTo>
                      <a:pt x="4" y="50"/>
                    </a:lnTo>
                    <a:lnTo>
                      <a:pt x="4" y="56"/>
                    </a:lnTo>
                    <a:lnTo>
                      <a:pt x="5" y="62"/>
                    </a:lnTo>
                    <a:lnTo>
                      <a:pt x="5" y="69"/>
                    </a:lnTo>
                    <a:lnTo>
                      <a:pt x="5" y="75"/>
                    </a:lnTo>
                    <a:lnTo>
                      <a:pt x="6" y="80"/>
                    </a:lnTo>
                    <a:lnTo>
                      <a:pt x="6" y="86"/>
                    </a:lnTo>
                    <a:lnTo>
                      <a:pt x="6" y="93"/>
                    </a:lnTo>
                    <a:lnTo>
                      <a:pt x="7" y="98"/>
                    </a:lnTo>
                    <a:lnTo>
                      <a:pt x="7" y="104"/>
                    </a:lnTo>
                    <a:lnTo>
                      <a:pt x="9" y="110"/>
                    </a:lnTo>
                    <a:lnTo>
                      <a:pt x="9" y="115"/>
                    </a:lnTo>
                    <a:lnTo>
                      <a:pt x="9" y="121"/>
                    </a:lnTo>
                    <a:lnTo>
                      <a:pt x="10" y="126"/>
                    </a:lnTo>
                    <a:lnTo>
                      <a:pt x="10" y="133"/>
                    </a:lnTo>
                    <a:lnTo>
                      <a:pt x="11" y="137"/>
                    </a:lnTo>
                    <a:lnTo>
                      <a:pt x="11" y="144"/>
                    </a:lnTo>
                    <a:lnTo>
                      <a:pt x="11" y="149"/>
                    </a:lnTo>
                    <a:lnTo>
                      <a:pt x="12" y="155"/>
                    </a:lnTo>
                    <a:lnTo>
                      <a:pt x="12" y="160"/>
                    </a:lnTo>
                    <a:lnTo>
                      <a:pt x="13" y="165"/>
                    </a:lnTo>
                    <a:lnTo>
                      <a:pt x="13" y="171"/>
                    </a:lnTo>
                    <a:lnTo>
                      <a:pt x="13" y="176"/>
                    </a:lnTo>
                    <a:lnTo>
                      <a:pt x="15" y="180"/>
                    </a:lnTo>
                    <a:lnTo>
                      <a:pt x="15" y="187"/>
                    </a:lnTo>
                    <a:lnTo>
                      <a:pt x="15" y="192"/>
                    </a:lnTo>
                    <a:lnTo>
                      <a:pt x="16" y="196"/>
                    </a:lnTo>
                    <a:lnTo>
                      <a:pt x="16" y="201"/>
                    </a:lnTo>
                    <a:lnTo>
                      <a:pt x="17" y="208"/>
                    </a:lnTo>
                    <a:lnTo>
                      <a:pt x="17" y="212"/>
                    </a:lnTo>
                    <a:lnTo>
                      <a:pt x="17" y="217"/>
                    </a:lnTo>
                    <a:lnTo>
                      <a:pt x="18" y="222"/>
                    </a:lnTo>
                    <a:lnTo>
                      <a:pt x="18" y="227"/>
                    </a:lnTo>
                    <a:lnTo>
                      <a:pt x="19" y="232"/>
                    </a:lnTo>
                    <a:lnTo>
                      <a:pt x="19" y="236"/>
                    </a:lnTo>
                    <a:lnTo>
                      <a:pt x="19" y="241"/>
                    </a:lnTo>
                    <a:lnTo>
                      <a:pt x="20" y="246"/>
                    </a:lnTo>
                    <a:lnTo>
                      <a:pt x="20" y="251"/>
                    </a:lnTo>
                    <a:lnTo>
                      <a:pt x="22" y="255"/>
                    </a:lnTo>
                    <a:lnTo>
                      <a:pt x="22" y="260"/>
                    </a:lnTo>
                    <a:lnTo>
                      <a:pt x="22" y="265"/>
                    </a:lnTo>
                    <a:lnTo>
                      <a:pt x="23" y="270"/>
                    </a:lnTo>
                    <a:lnTo>
                      <a:pt x="23" y="275"/>
                    </a:lnTo>
                    <a:lnTo>
                      <a:pt x="23" y="278"/>
                    </a:lnTo>
                    <a:lnTo>
                      <a:pt x="24" y="283"/>
                    </a:lnTo>
                    <a:lnTo>
                      <a:pt x="24" y="287"/>
                    </a:lnTo>
                    <a:lnTo>
                      <a:pt x="25" y="292"/>
                    </a:lnTo>
                    <a:lnTo>
                      <a:pt x="25" y="295"/>
                    </a:lnTo>
                    <a:lnTo>
                      <a:pt x="25" y="300"/>
                    </a:lnTo>
                    <a:lnTo>
                      <a:pt x="26" y="305"/>
                    </a:lnTo>
                    <a:lnTo>
                      <a:pt x="26" y="308"/>
                    </a:lnTo>
                    <a:lnTo>
                      <a:pt x="28" y="313"/>
                    </a:lnTo>
                    <a:lnTo>
                      <a:pt x="28" y="318"/>
                    </a:lnTo>
                    <a:lnTo>
                      <a:pt x="28" y="321"/>
                    </a:lnTo>
                    <a:lnTo>
                      <a:pt x="29" y="326"/>
                    </a:lnTo>
                    <a:lnTo>
                      <a:pt x="29" y="329"/>
                    </a:lnTo>
                    <a:lnTo>
                      <a:pt x="30" y="334"/>
                    </a:lnTo>
                    <a:lnTo>
                      <a:pt x="30" y="337"/>
                    </a:lnTo>
                    <a:lnTo>
                      <a:pt x="30" y="342"/>
                    </a:lnTo>
                    <a:lnTo>
                      <a:pt x="31" y="345"/>
                    </a:lnTo>
                    <a:lnTo>
                      <a:pt x="31" y="350"/>
                    </a:lnTo>
                    <a:lnTo>
                      <a:pt x="31" y="353"/>
                    </a:lnTo>
                    <a:lnTo>
                      <a:pt x="32" y="356"/>
                    </a:lnTo>
                    <a:lnTo>
                      <a:pt x="32" y="361"/>
                    </a:lnTo>
                    <a:lnTo>
                      <a:pt x="34" y="364"/>
                    </a:lnTo>
                    <a:lnTo>
                      <a:pt x="34" y="367"/>
                    </a:lnTo>
                    <a:lnTo>
                      <a:pt x="34" y="372"/>
                    </a:lnTo>
                    <a:lnTo>
                      <a:pt x="35" y="375"/>
                    </a:lnTo>
                    <a:lnTo>
                      <a:pt x="35" y="378"/>
                    </a:lnTo>
                    <a:lnTo>
                      <a:pt x="36" y="381"/>
                    </a:lnTo>
                    <a:lnTo>
                      <a:pt x="36" y="385"/>
                    </a:lnTo>
                    <a:lnTo>
                      <a:pt x="36" y="389"/>
                    </a:lnTo>
                    <a:lnTo>
                      <a:pt x="37" y="393"/>
                    </a:lnTo>
                    <a:lnTo>
                      <a:pt x="37" y="396"/>
                    </a:lnTo>
                    <a:lnTo>
                      <a:pt x="38" y="399"/>
                    </a:lnTo>
                    <a:lnTo>
                      <a:pt x="38" y="402"/>
                    </a:lnTo>
                    <a:lnTo>
                      <a:pt x="38" y="405"/>
                    </a:lnTo>
                    <a:lnTo>
                      <a:pt x="39" y="409"/>
                    </a:lnTo>
                    <a:lnTo>
                      <a:pt x="39" y="412"/>
                    </a:lnTo>
                    <a:lnTo>
                      <a:pt x="39" y="415"/>
                    </a:lnTo>
                    <a:lnTo>
                      <a:pt x="41" y="418"/>
                    </a:lnTo>
                    <a:lnTo>
                      <a:pt x="41" y="421"/>
                    </a:lnTo>
                    <a:lnTo>
                      <a:pt x="42" y="425"/>
                    </a:lnTo>
                    <a:lnTo>
                      <a:pt x="42" y="428"/>
                    </a:lnTo>
                    <a:lnTo>
                      <a:pt x="42" y="429"/>
                    </a:lnTo>
                    <a:lnTo>
                      <a:pt x="43" y="433"/>
                    </a:lnTo>
                    <a:lnTo>
                      <a:pt x="43" y="436"/>
                    </a:lnTo>
                    <a:lnTo>
                      <a:pt x="44" y="439"/>
                    </a:lnTo>
                    <a:lnTo>
                      <a:pt x="44" y="442"/>
                    </a:lnTo>
                    <a:lnTo>
                      <a:pt x="44" y="444"/>
                    </a:lnTo>
                    <a:lnTo>
                      <a:pt x="45" y="447"/>
                    </a:lnTo>
                    <a:lnTo>
                      <a:pt x="45" y="450"/>
                    </a:lnTo>
                    <a:lnTo>
                      <a:pt x="45" y="452"/>
                    </a:lnTo>
                    <a:lnTo>
                      <a:pt x="47" y="455"/>
                    </a:lnTo>
                    <a:lnTo>
                      <a:pt x="47" y="456"/>
                    </a:lnTo>
                    <a:lnTo>
                      <a:pt x="48" y="460"/>
                    </a:lnTo>
                    <a:lnTo>
                      <a:pt x="48" y="463"/>
                    </a:lnTo>
                    <a:lnTo>
                      <a:pt x="48" y="464"/>
                    </a:lnTo>
                    <a:lnTo>
                      <a:pt x="49" y="468"/>
                    </a:lnTo>
                    <a:lnTo>
                      <a:pt x="49" y="469"/>
                    </a:lnTo>
                    <a:lnTo>
                      <a:pt x="50" y="472"/>
                    </a:lnTo>
                    <a:lnTo>
                      <a:pt x="50" y="474"/>
                    </a:lnTo>
                    <a:lnTo>
                      <a:pt x="50" y="476"/>
                    </a:lnTo>
                    <a:lnTo>
                      <a:pt x="51" y="479"/>
                    </a:lnTo>
                    <a:lnTo>
                      <a:pt x="51" y="480"/>
                    </a:lnTo>
                    <a:lnTo>
                      <a:pt x="52" y="482"/>
                    </a:lnTo>
                    <a:lnTo>
                      <a:pt x="52" y="485"/>
                    </a:lnTo>
                    <a:lnTo>
                      <a:pt x="52" y="487"/>
                    </a:lnTo>
                    <a:lnTo>
                      <a:pt x="54" y="488"/>
                    </a:lnTo>
                    <a:lnTo>
                      <a:pt x="54" y="492"/>
                    </a:lnTo>
                    <a:lnTo>
                      <a:pt x="54" y="493"/>
                    </a:lnTo>
                    <a:lnTo>
                      <a:pt x="55" y="495"/>
                    </a:lnTo>
                    <a:lnTo>
                      <a:pt x="55" y="496"/>
                    </a:lnTo>
                    <a:lnTo>
                      <a:pt x="56" y="498"/>
                    </a:lnTo>
                    <a:lnTo>
                      <a:pt x="56" y="500"/>
                    </a:lnTo>
                    <a:lnTo>
                      <a:pt x="56" y="503"/>
                    </a:lnTo>
                    <a:lnTo>
                      <a:pt x="57" y="504"/>
                    </a:lnTo>
                    <a:lnTo>
                      <a:pt x="57" y="506"/>
                    </a:lnTo>
                    <a:lnTo>
                      <a:pt x="58" y="508"/>
                    </a:lnTo>
                    <a:lnTo>
                      <a:pt x="58" y="509"/>
                    </a:lnTo>
                    <a:lnTo>
                      <a:pt x="58" y="511"/>
                    </a:lnTo>
                    <a:lnTo>
                      <a:pt x="60" y="512"/>
                    </a:lnTo>
                    <a:lnTo>
                      <a:pt x="60" y="514"/>
                    </a:lnTo>
                    <a:lnTo>
                      <a:pt x="61" y="514"/>
                    </a:lnTo>
                    <a:lnTo>
                      <a:pt x="61" y="515"/>
                    </a:lnTo>
                    <a:lnTo>
                      <a:pt x="61" y="517"/>
                    </a:lnTo>
                    <a:lnTo>
                      <a:pt x="62" y="519"/>
                    </a:lnTo>
                    <a:lnTo>
                      <a:pt x="62" y="520"/>
                    </a:lnTo>
                    <a:lnTo>
                      <a:pt x="62" y="522"/>
                    </a:lnTo>
                    <a:lnTo>
                      <a:pt x="63" y="522"/>
                    </a:lnTo>
                    <a:lnTo>
                      <a:pt x="63" y="523"/>
                    </a:lnTo>
                    <a:lnTo>
                      <a:pt x="64" y="525"/>
                    </a:lnTo>
                    <a:lnTo>
                      <a:pt x="64" y="527"/>
                    </a:lnTo>
                    <a:lnTo>
                      <a:pt x="66" y="528"/>
                    </a:lnTo>
                    <a:lnTo>
                      <a:pt x="67" y="530"/>
                    </a:lnTo>
                    <a:lnTo>
                      <a:pt x="67" y="531"/>
                    </a:lnTo>
                    <a:lnTo>
                      <a:pt x="68" y="533"/>
                    </a:lnTo>
                    <a:lnTo>
                      <a:pt x="69" y="535"/>
                    </a:lnTo>
                    <a:lnTo>
                      <a:pt x="70" y="536"/>
                    </a:lnTo>
                    <a:lnTo>
                      <a:pt x="70" y="538"/>
                    </a:lnTo>
                    <a:lnTo>
                      <a:pt x="71" y="538"/>
                    </a:lnTo>
                    <a:lnTo>
                      <a:pt x="73" y="538"/>
                    </a:lnTo>
                    <a:lnTo>
                      <a:pt x="73" y="539"/>
                    </a:lnTo>
                    <a:lnTo>
                      <a:pt x="74" y="539"/>
                    </a:lnTo>
                    <a:lnTo>
                      <a:pt x="75" y="541"/>
                    </a:lnTo>
                    <a:lnTo>
                      <a:pt x="76" y="541"/>
                    </a:lnTo>
                    <a:lnTo>
                      <a:pt x="77" y="541"/>
                    </a:lnTo>
                    <a:lnTo>
                      <a:pt x="79" y="541"/>
                    </a:lnTo>
                    <a:lnTo>
                      <a:pt x="80" y="541"/>
                    </a:lnTo>
                    <a:lnTo>
                      <a:pt x="81" y="539"/>
                    </a:lnTo>
                    <a:lnTo>
                      <a:pt x="82" y="539"/>
                    </a:lnTo>
                    <a:lnTo>
                      <a:pt x="83" y="538"/>
                    </a:lnTo>
                    <a:lnTo>
                      <a:pt x="85" y="536"/>
                    </a:lnTo>
                    <a:lnTo>
                      <a:pt x="86" y="536"/>
                    </a:lnTo>
                    <a:lnTo>
                      <a:pt x="86" y="535"/>
                    </a:lnTo>
                    <a:lnTo>
                      <a:pt x="87" y="533"/>
                    </a:lnTo>
                    <a:lnTo>
                      <a:pt x="87" y="531"/>
                    </a:lnTo>
                    <a:lnTo>
                      <a:pt x="88" y="531"/>
                    </a:lnTo>
                    <a:lnTo>
                      <a:pt x="88" y="530"/>
                    </a:lnTo>
                    <a:lnTo>
                      <a:pt x="89" y="530"/>
                    </a:lnTo>
                    <a:lnTo>
                      <a:pt x="89" y="528"/>
                    </a:lnTo>
                    <a:lnTo>
                      <a:pt x="89" y="527"/>
                    </a:lnTo>
                    <a:lnTo>
                      <a:pt x="90" y="527"/>
                    </a:lnTo>
                    <a:lnTo>
                      <a:pt x="90" y="525"/>
                    </a:lnTo>
                    <a:lnTo>
                      <a:pt x="92" y="523"/>
                    </a:lnTo>
                    <a:lnTo>
                      <a:pt x="92" y="522"/>
                    </a:lnTo>
                    <a:lnTo>
                      <a:pt x="93" y="520"/>
                    </a:lnTo>
                    <a:lnTo>
                      <a:pt x="93" y="519"/>
                    </a:lnTo>
                    <a:lnTo>
                      <a:pt x="94" y="517"/>
                    </a:lnTo>
                    <a:lnTo>
                      <a:pt x="94" y="515"/>
                    </a:lnTo>
                    <a:lnTo>
                      <a:pt x="95" y="514"/>
                    </a:lnTo>
                    <a:lnTo>
                      <a:pt x="95" y="512"/>
                    </a:lnTo>
                    <a:lnTo>
                      <a:pt x="95" y="511"/>
                    </a:lnTo>
                    <a:lnTo>
                      <a:pt x="96" y="509"/>
                    </a:lnTo>
                    <a:lnTo>
                      <a:pt x="96" y="508"/>
                    </a:lnTo>
                    <a:lnTo>
                      <a:pt x="98" y="506"/>
                    </a:lnTo>
                    <a:lnTo>
                      <a:pt x="98" y="504"/>
                    </a:lnTo>
                    <a:lnTo>
                      <a:pt x="98" y="503"/>
                    </a:lnTo>
                    <a:lnTo>
                      <a:pt x="99" y="501"/>
                    </a:lnTo>
                    <a:lnTo>
                      <a:pt x="99" y="500"/>
                    </a:lnTo>
                    <a:lnTo>
                      <a:pt x="100" y="498"/>
                    </a:lnTo>
                    <a:lnTo>
                      <a:pt x="100" y="495"/>
                    </a:lnTo>
                    <a:lnTo>
                      <a:pt x="100" y="493"/>
                    </a:lnTo>
                    <a:lnTo>
                      <a:pt x="101" y="492"/>
                    </a:lnTo>
                    <a:lnTo>
                      <a:pt x="101" y="490"/>
                    </a:lnTo>
                    <a:lnTo>
                      <a:pt x="102" y="488"/>
                    </a:lnTo>
                    <a:lnTo>
                      <a:pt x="102" y="485"/>
                    </a:lnTo>
                    <a:lnTo>
                      <a:pt x="102" y="484"/>
                    </a:lnTo>
                    <a:lnTo>
                      <a:pt x="104" y="482"/>
                    </a:lnTo>
                    <a:lnTo>
                      <a:pt x="104" y="479"/>
                    </a:lnTo>
                    <a:lnTo>
                      <a:pt x="104" y="477"/>
                    </a:lnTo>
                    <a:lnTo>
                      <a:pt x="105" y="476"/>
                    </a:lnTo>
                    <a:lnTo>
                      <a:pt x="105" y="472"/>
                    </a:lnTo>
                    <a:lnTo>
                      <a:pt x="106" y="471"/>
                    </a:lnTo>
                    <a:lnTo>
                      <a:pt x="106" y="468"/>
                    </a:lnTo>
                    <a:lnTo>
                      <a:pt x="106" y="466"/>
                    </a:lnTo>
                    <a:lnTo>
                      <a:pt x="107" y="463"/>
                    </a:lnTo>
                    <a:lnTo>
                      <a:pt x="107" y="461"/>
                    </a:lnTo>
                    <a:lnTo>
                      <a:pt x="108" y="458"/>
                    </a:lnTo>
                    <a:lnTo>
                      <a:pt x="108" y="456"/>
                    </a:lnTo>
                    <a:lnTo>
                      <a:pt x="108" y="453"/>
                    </a:lnTo>
                    <a:lnTo>
                      <a:pt x="109" y="450"/>
                    </a:lnTo>
                    <a:lnTo>
                      <a:pt x="109" y="448"/>
                    </a:lnTo>
                    <a:lnTo>
                      <a:pt x="111" y="445"/>
                    </a:lnTo>
                    <a:lnTo>
                      <a:pt x="111" y="442"/>
                    </a:lnTo>
                    <a:lnTo>
                      <a:pt x="111" y="441"/>
                    </a:lnTo>
                    <a:lnTo>
                      <a:pt x="112" y="437"/>
                    </a:lnTo>
                    <a:lnTo>
                      <a:pt x="112" y="434"/>
                    </a:lnTo>
                    <a:lnTo>
                      <a:pt x="112" y="431"/>
                    </a:lnTo>
                    <a:lnTo>
                      <a:pt x="113" y="428"/>
                    </a:lnTo>
                    <a:lnTo>
                      <a:pt x="113" y="425"/>
                    </a:lnTo>
                    <a:lnTo>
                      <a:pt x="114" y="423"/>
                    </a:lnTo>
                    <a:lnTo>
                      <a:pt x="114" y="420"/>
                    </a:lnTo>
                    <a:lnTo>
                      <a:pt x="114" y="417"/>
                    </a:lnTo>
                    <a:lnTo>
                      <a:pt x="115" y="413"/>
                    </a:lnTo>
                    <a:lnTo>
                      <a:pt x="115" y="410"/>
                    </a:lnTo>
                    <a:lnTo>
                      <a:pt x="117" y="407"/>
                    </a:lnTo>
                    <a:lnTo>
                      <a:pt x="117" y="404"/>
                    </a:lnTo>
                    <a:lnTo>
                      <a:pt x="117" y="401"/>
                    </a:lnTo>
                    <a:lnTo>
                      <a:pt x="118" y="397"/>
                    </a:lnTo>
                    <a:lnTo>
                      <a:pt x="118" y="394"/>
                    </a:lnTo>
                    <a:lnTo>
                      <a:pt x="118" y="391"/>
                    </a:lnTo>
                    <a:lnTo>
                      <a:pt x="119" y="386"/>
                    </a:lnTo>
                    <a:lnTo>
                      <a:pt x="119" y="383"/>
                    </a:lnTo>
                    <a:lnTo>
                      <a:pt x="120" y="380"/>
                    </a:lnTo>
                    <a:lnTo>
                      <a:pt x="120" y="377"/>
                    </a:lnTo>
                    <a:lnTo>
                      <a:pt x="120" y="374"/>
                    </a:lnTo>
                    <a:lnTo>
                      <a:pt x="121" y="369"/>
                    </a:lnTo>
                    <a:lnTo>
                      <a:pt x="121" y="366"/>
                    </a:lnTo>
                    <a:lnTo>
                      <a:pt x="122" y="362"/>
                    </a:lnTo>
                    <a:lnTo>
                      <a:pt x="122" y="358"/>
                    </a:lnTo>
                    <a:lnTo>
                      <a:pt x="122" y="354"/>
                    </a:lnTo>
                    <a:lnTo>
                      <a:pt x="124" y="351"/>
                    </a:lnTo>
                    <a:lnTo>
                      <a:pt x="124" y="346"/>
                    </a:lnTo>
                    <a:lnTo>
                      <a:pt x="125" y="343"/>
                    </a:lnTo>
                    <a:lnTo>
                      <a:pt x="125" y="338"/>
                    </a:lnTo>
                    <a:lnTo>
                      <a:pt x="125" y="335"/>
                    </a:lnTo>
                    <a:lnTo>
                      <a:pt x="126" y="330"/>
                    </a:lnTo>
                    <a:lnTo>
                      <a:pt x="126" y="327"/>
                    </a:lnTo>
                    <a:lnTo>
                      <a:pt x="126" y="322"/>
                    </a:lnTo>
                    <a:lnTo>
                      <a:pt x="127" y="319"/>
                    </a:lnTo>
                    <a:lnTo>
                      <a:pt x="127" y="314"/>
                    </a:lnTo>
                    <a:lnTo>
                      <a:pt x="128" y="311"/>
                    </a:lnTo>
                    <a:lnTo>
                      <a:pt x="128" y="307"/>
                    </a:lnTo>
                    <a:lnTo>
                      <a:pt x="128" y="302"/>
                    </a:lnTo>
                    <a:lnTo>
                      <a:pt x="130" y="299"/>
                    </a:lnTo>
                    <a:lnTo>
                      <a:pt x="130" y="294"/>
                    </a:lnTo>
                    <a:lnTo>
                      <a:pt x="131" y="289"/>
                    </a:lnTo>
                    <a:lnTo>
                      <a:pt x="131" y="284"/>
                    </a:lnTo>
                    <a:lnTo>
                      <a:pt x="131" y="281"/>
                    </a:lnTo>
                    <a:lnTo>
                      <a:pt x="132" y="276"/>
                    </a:lnTo>
                    <a:lnTo>
                      <a:pt x="132" y="271"/>
                    </a:lnTo>
                    <a:lnTo>
                      <a:pt x="133" y="267"/>
                    </a:lnTo>
                    <a:lnTo>
                      <a:pt x="133" y="262"/>
                    </a:lnTo>
                    <a:lnTo>
                      <a:pt x="133" y="257"/>
                    </a:lnTo>
                    <a:lnTo>
                      <a:pt x="134" y="252"/>
                    </a:lnTo>
                    <a:lnTo>
                      <a:pt x="134" y="247"/>
                    </a:lnTo>
                    <a:lnTo>
                      <a:pt x="134" y="243"/>
                    </a:lnTo>
                    <a:lnTo>
                      <a:pt x="136" y="238"/>
                    </a:lnTo>
                    <a:lnTo>
                      <a:pt x="136" y="233"/>
                    </a:lnTo>
                    <a:lnTo>
                      <a:pt x="137" y="228"/>
                    </a:lnTo>
                    <a:lnTo>
                      <a:pt x="137" y="224"/>
                    </a:lnTo>
                    <a:lnTo>
                      <a:pt x="137" y="219"/>
                    </a:lnTo>
                    <a:lnTo>
                      <a:pt x="138" y="214"/>
                    </a:lnTo>
                    <a:lnTo>
                      <a:pt x="138" y="209"/>
                    </a:lnTo>
                    <a:lnTo>
                      <a:pt x="139" y="204"/>
                    </a:lnTo>
                    <a:lnTo>
                      <a:pt x="139" y="200"/>
                    </a:lnTo>
                    <a:lnTo>
                      <a:pt x="139" y="193"/>
                    </a:lnTo>
                    <a:lnTo>
                      <a:pt x="140" y="188"/>
                    </a:lnTo>
                    <a:lnTo>
                      <a:pt x="140" y="184"/>
                    </a:lnTo>
                    <a:lnTo>
                      <a:pt x="141" y="177"/>
                    </a:lnTo>
                    <a:lnTo>
                      <a:pt x="141" y="173"/>
                    </a:lnTo>
                    <a:lnTo>
                      <a:pt x="141" y="168"/>
                    </a:lnTo>
                    <a:lnTo>
                      <a:pt x="143" y="161"/>
                    </a:lnTo>
                    <a:lnTo>
                      <a:pt x="143" y="157"/>
                    </a:lnTo>
                    <a:lnTo>
                      <a:pt x="143" y="152"/>
                    </a:lnTo>
                    <a:lnTo>
                      <a:pt x="144" y="145"/>
                    </a:lnTo>
                    <a:lnTo>
                      <a:pt x="144" y="141"/>
                    </a:lnTo>
                    <a:lnTo>
                      <a:pt x="145" y="134"/>
                    </a:lnTo>
                    <a:lnTo>
                      <a:pt x="145" y="129"/>
                    </a:lnTo>
                    <a:lnTo>
                      <a:pt x="145" y="123"/>
                    </a:lnTo>
                    <a:lnTo>
                      <a:pt x="146" y="118"/>
                    </a:lnTo>
                    <a:lnTo>
                      <a:pt x="146" y="112"/>
                    </a:lnTo>
                    <a:lnTo>
                      <a:pt x="147" y="107"/>
                    </a:lnTo>
                    <a:lnTo>
                      <a:pt x="147" y="101"/>
                    </a:lnTo>
                    <a:lnTo>
                      <a:pt x="147" y="94"/>
                    </a:lnTo>
                    <a:lnTo>
                      <a:pt x="149" y="90"/>
                    </a:lnTo>
                    <a:lnTo>
                      <a:pt x="149" y="83"/>
                    </a:lnTo>
                    <a:lnTo>
                      <a:pt x="150" y="77"/>
                    </a:lnTo>
                    <a:lnTo>
                      <a:pt x="150" y="70"/>
                    </a:lnTo>
                    <a:lnTo>
                      <a:pt x="150" y="66"/>
                    </a:lnTo>
                    <a:lnTo>
                      <a:pt x="151" y="59"/>
                    </a:lnTo>
                    <a:lnTo>
                      <a:pt x="151" y="53"/>
                    </a:lnTo>
                    <a:lnTo>
                      <a:pt x="151" y="46"/>
                    </a:lnTo>
                    <a:lnTo>
                      <a:pt x="152" y="40"/>
                    </a:lnTo>
                    <a:lnTo>
                      <a:pt x="152" y="34"/>
                    </a:lnTo>
                    <a:lnTo>
                      <a:pt x="153" y="29"/>
                    </a:lnTo>
                    <a:lnTo>
                      <a:pt x="153" y="23"/>
                    </a:lnTo>
                    <a:lnTo>
                      <a:pt x="153" y="16"/>
                    </a:lnTo>
                    <a:lnTo>
                      <a:pt x="155" y="10"/>
                    </a:lnTo>
                    <a:lnTo>
                      <a:pt x="155" y="3"/>
                    </a:lnTo>
                  </a:path>
                </a:pathLst>
              </a:custGeom>
              <a:noFill/>
              <a:ln w="38100" cap="flat" cmpd="sng">
                <a:solidFill>
                  <a:srgbClr val="FF5050"/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11322" name="TextBox 54"/>
            <p:cNvSpPr txBox="1"/>
            <p:nvPr/>
          </p:nvSpPr>
          <p:spPr>
            <a:xfrm>
              <a:off x="745" y="-1"/>
              <a:ext cx="507" cy="72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r>
                <a:rPr lang="en-US" altLang="zh-CN" sz="2400" b="1" i="1">
                  <a:latin typeface="Times New Roman" panose="02020503050405090304" pitchFamily="2" charset="0"/>
                  <a:ea typeface="宋体" pitchFamily="2" charset="-122"/>
                </a:rPr>
                <a:t>y</a:t>
              </a:r>
              <a:endParaRPr lang="zh-CN" altLang="en-US" sz="2400" b="1" i="1">
                <a:latin typeface="Times New Roman" panose="02020503050405090304" pitchFamily="2" charset="0"/>
                <a:ea typeface="Times New Roman" panose="02020503050405090304" pitchFamily="2" charset="0"/>
              </a:endParaRPr>
            </a:p>
          </p:txBody>
        </p:sp>
        <p:sp>
          <p:nvSpPr>
            <p:cNvPr id="11323" name="TextBox 55"/>
            <p:cNvSpPr txBox="1"/>
            <p:nvPr/>
          </p:nvSpPr>
          <p:spPr>
            <a:xfrm>
              <a:off x="292" y="566"/>
              <a:ext cx="642" cy="7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r>
                <a:rPr lang="en-US" altLang="zh-CN" sz="2400" b="1" i="1">
                  <a:latin typeface="Times New Roman" panose="02020503050405090304" pitchFamily="2" charset="0"/>
                  <a:ea typeface="宋体" pitchFamily="2" charset="-122"/>
                </a:rPr>
                <a:t>O</a:t>
              </a:r>
              <a:endParaRPr lang="zh-CN" altLang="en-US" sz="2400" b="1" i="1">
                <a:latin typeface="Times New Roman" panose="02020503050405090304" pitchFamily="2" charset="0"/>
                <a:ea typeface="Times New Roman" panose="02020503050405090304" pitchFamily="2" charset="0"/>
              </a:endParaRPr>
            </a:p>
          </p:txBody>
        </p:sp>
        <p:sp>
          <p:nvSpPr>
            <p:cNvPr id="11324" name="TextBox 53"/>
            <p:cNvSpPr txBox="1"/>
            <p:nvPr/>
          </p:nvSpPr>
          <p:spPr>
            <a:xfrm>
              <a:off x="1539" y="113"/>
              <a:ext cx="532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r>
                <a:rPr lang="en-US" altLang="zh-CN" sz="2400" b="1" i="1">
                  <a:latin typeface="Times New Roman" panose="02020503050405090304" pitchFamily="2" charset="0"/>
                  <a:ea typeface="宋体" pitchFamily="2" charset="-122"/>
                </a:rPr>
                <a:t>x</a:t>
              </a:r>
              <a:endParaRPr lang="zh-CN" altLang="en-US" sz="2400" b="1" i="1">
                <a:latin typeface="Times New Roman" panose="02020503050405090304" pitchFamily="2" charset="0"/>
                <a:ea typeface="Times New Roman" panose="02020503050405090304" pitchFamily="2" charset="0"/>
              </a:endParaRPr>
            </a:p>
          </p:txBody>
        </p:sp>
      </p:grpSp>
      <p:cxnSp>
        <p:nvCxnSpPr>
          <p:cNvPr id="11325" name="直接连接符 1"/>
          <p:cNvCxnSpPr/>
          <p:nvPr/>
        </p:nvCxnSpPr>
        <p:spPr>
          <a:xfrm flipH="1" flipV="1">
            <a:off x="117475" y="2870200"/>
            <a:ext cx="1512888" cy="6350"/>
          </a:xfrm>
          <a:prstGeom prst="line">
            <a:avLst/>
          </a:prstGeom>
          <a:ln w="2159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326" name="矩形 4"/>
          <p:cNvSpPr/>
          <p:nvPr/>
        </p:nvSpPr>
        <p:spPr>
          <a:xfrm>
            <a:off x="5057775" y="2886075"/>
            <a:ext cx="260350" cy="549275"/>
          </a:xfrm>
          <a:prstGeom prst="rect">
            <a:avLst/>
          </a:prstGeom>
          <a:solidFill>
            <a:srgbClr val="FFFFFA"/>
          </a:solidFill>
          <a:ln w="9525">
            <a:noFill/>
          </a:ln>
        </p:spPr>
        <p:txBody>
          <a:bodyPr anchor="t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en-US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34" name="Rectangle 45"/>
          <p:cNvSpPr/>
          <p:nvPr/>
        </p:nvSpPr>
        <p:spPr>
          <a:xfrm>
            <a:off x="2916238" y="2933700"/>
            <a:ext cx="330708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24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顶点坐标是原点（</a:t>
            </a:r>
            <a:r>
              <a:rPr lang="en-US" altLang="zh-CN" sz="24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0,0</a:t>
            </a:r>
            <a:r>
              <a:rPr lang="zh-CN" altLang="en-US" sz="24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）</a:t>
            </a:r>
            <a:endParaRPr lang="zh-CN" altLang="en-US" sz="2400">
              <a:solidFill>
                <a:srgbClr val="FF0000"/>
              </a:solidFill>
              <a:latin typeface="Times New Roman" panose="02020503050405090304" pitchFamily="2" charset="0"/>
              <a:ea typeface="黑体" panose="02010609060101010101" pitchFamily="1" charset="-122"/>
            </a:endParaRPr>
          </a:p>
        </p:txBody>
      </p:sp>
      <p:cxnSp>
        <p:nvCxnSpPr>
          <p:cNvPr id="11328" name="直接连接符 3"/>
          <p:cNvCxnSpPr/>
          <p:nvPr/>
        </p:nvCxnSpPr>
        <p:spPr>
          <a:xfrm flipH="1">
            <a:off x="5187950" y="1577975"/>
            <a:ext cx="0" cy="706438"/>
          </a:xfrm>
          <a:prstGeom prst="line">
            <a:avLst/>
          </a:prstGeom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</p:spTree>
    <p:custDataLst>
      <p:tags r:id="rId3"/>
    </p:custData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xit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34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89" name="Text Box 11"/>
          <p:cNvSpPr txBox="1"/>
          <p:nvPr/>
        </p:nvSpPr>
        <p:spPr>
          <a:xfrm>
            <a:off x="250825" y="2805113"/>
            <a:ext cx="8772525" cy="121094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3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. 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函数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 </a:t>
            </a:r>
            <a:r>
              <a:rPr lang="zh-CN" altLang="en-US" sz="2800" i="1">
                <a:latin typeface="Times New Roman" panose="02020503050405090304" pitchFamily="2" charset="0"/>
                <a:ea typeface="黑体" panose="02010609060101010101" pitchFamily="1" charset="-122"/>
              </a:rPr>
              <a:t>y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=    </a:t>
            </a:r>
            <a:r>
              <a:rPr lang="zh-CN" altLang="en-US" sz="2800" i="1">
                <a:latin typeface="Times New Roman" panose="02020503050405090304" pitchFamily="2" charset="0"/>
                <a:ea typeface="黑体" panose="02010609060101010101" pitchFamily="1" charset="-122"/>
              </a:rPr>
              <a:t>x</a:t>
            </a:r>
            <a:r>
              <a:rPr lang="zh-CN" altLang="en-US" sz="2800" baseline="30000">
                <a:latin typeface="Times New Roman" panose="02020503050405090304" pitchFamily="2" charset="0"/>
                <a:ea typeface="黑体" panose="02010609060101010101" pitchFamily="1" charset="-122"/>
              </a:rPr>
              <a:t>2</a:t>
            </a:r>
            <a:r>
              <a:rPr lang="en-US" altLang="zh-CN" sz="2800" baseline="30000">
                <a:latin typeface="Times New Roman" panose="02020503050405090304" pitchFamily="2" charset="0"/>
                <a:ea typeface="黑体" panose="02010609060101010101" pitchFamily="1" charset="-122"/>
              </a:rPr>
              <a:t> 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的图象的开口</a:t>
            </a:r>
            <a:r>
              <a:rPr lang="zh-CN" altLang="en-US" sz="2800" u="sng">
                <a:latin typeface="Times New Roman" panose="02020503050405090304" pitchFamily="2" charset="0"/>
                <a:ea typeface="黑体" panose="02010609060101010101" pitchFamily="1" charset="-122"/>
              </a:rPr>
              <a:t>        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，对称轴是</a:t>
            </a:r>
            <a:r>
              <a:rPr lang="zh-CN" altLang="en-US" sz="2800" u="sng">
                <a:latin typeface="Times New Roman" panose="02020503050405090304" pitchFamily="2" charset="0"/>
                <a:ea typeface="黑体" panose="02010609060101010101" pitchFamily="1" charset="-122"/>
              </a:rPr>
              <a:t>           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，顶点是</a:t>
            </a:r>
            <a:r>
              <a:rPr lang="en-US" altLang="zh-CN" sz="2800" u="sng">
                <a:latin typeface="Times New Roman" panose="02020503050405090304" pitchFamily="2" charset="0"/>
                <a:ea typeface="黑体" panose="02010609060101010101" pitchFamily="1" charset="-122"/>
                <a:sym typeface="+mn-ea"/>
              </a:rPr>
              <a:t>   </a:t>
            </a:r>
            <a:r>
              <a:rPr lang="zh-CN" altLang="en-US" sz="2800" u="sng">
                <a:latin typeface="Times New Roman" panose="02020503050405090304" pitchFamily="2" charset="0"/>
                <a:ea typeface="黑体" panose="02010609060101010101" pitchFamily="1" charset="-122"/>
                <a:sym typeface="+mn-ea"/>
              </a:rPr>
              <a:t> </a:t>
            </a:r>
            <a:r>
              <a:rPr lang="en-US" altLang="zh-CN" sz="2800" u="sng">
                <a:latin typeface="Times New Roman" panose="02020503050405090304" pitchFamily="2" charset="0"/>
                <a:ea typeface="黑体" panose="02010609060101010101" pitchFamily="1" charset="-122"/>
                <a:sym typeface="+mn-ea"/>
              </a:rPr>
              <a:t>   </a:t>
            </a:r>
            <a:r>
              <a:rPr lang="zh-CN" altLang="en-US" sz="2800" u="sng">
                <a:latin typeface="Times New Roman" panose="02020503050405090304" pitchFamily="2" charset="0"/>
                <a:ea typeface="黑体" panose="02010609060101010101" pitchFamily="1" charset="-122"/>
                <a:sym typeface="+mn-ea"/>
              </a:rPr>
              <a:t> </a:t>
            </a:r>
            <a:r>
              <a:rPr lang="zh-CN" altLang="en-US" sz="2800" u="sng">
                <a:latin typeface="Times New Roman" panose="02020503050405090304" pitchFamily="2" charset="0"/>
                <a:ea typeface="黑体" panose="02010609060101010101" pitchFamily="1" charset="-122"/>
              </a:rPr>
              <a:t> </a:t>
            </a:r>
            <a:r>
              <a:rPr lang="en-US" altLang="zh-CN" sz="2800" u="sng">
                <a:latin typeface="Times New Roman" panose="02020503050405090304" pitchFamily="2" charset="0"/>
                <a:ea typeface="黑体" panose="02010609060101010101" pitchFamily="1" charset="-122"/>
              </a:rPr>
              <a:t>  </a:t>
            </a:r>
            <a:r>
              <a:rPr lang="zh-CN" altLang="en-US" sz="2800" u="sng">
                <a:latin typeface="Times New Roman" panose="02020503050405090304" pitchFamily="2" charset="0"/>
                <a:ea typeface="黑体" panose="02010609060101010101" pitchFamily="1" charset="-122"/>
              </a:rPr>
              <a:t> 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；顶点是抛物线的最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____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点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.</a:t>
            </a:r>
            <a:endParaRPr lang="en-US" altLang="zh-CN" sz="2800">
              <a:latin typeface="Times New Roman" panose="02020503050405090304" pitchFamily="2" charset="0"/>
              <a:ea typeface="黑体" panose="02010609060101010101" pitchFamily="1" charset="-122"/>
            </a:endParaRPr>
          </a:p>
        </p:txBody>
      </p:sp>
      <p:sp>
        <p:nvSpPr>
          <p:cNvPr id="12290" name="Text Box 4"/>
          <p:cNvSpPr txBox="1"/>
          <p:nvPr/>
        </p:nvSpPr>
        <p:spPr>
          <a:xfrm>
            <a:off x="266700" y="1717675"/>
            <a:ext cx="8891588" cy="121094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2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. 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函数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 </a:t>
            </a:r>
            <a:r>
              <a:rPr lang="zh-CN" altLang="en-US" sz="2800" i="1">
                <a:latin typeface="Times New Roman" panose="02020503050405090304" pitchFamily="2" charset="0"/>
                <a:ea typeface="黑体" panose="02010609060101010101" pitchFamily="1" charset="-122"/>
              </a:rPr>
              <a:t>y</a:t>
            </a:r>
            <a:r>
              <a:rPr lang="en-US" altLang="zh-CN" sz="2800" i="1">
                <a:latin typeface="Times New Roman" panose="02020503050405090304" pitchFamily="2" charset="0"/>
                <a:ea typeface="黑体" panose="02010609060101010101" pitchFamily="1" charset="-122"/>
              </a:rPr>
              <a:t> 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=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 －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3</a:t>
            </a:r>
            <a:r>
              <a:rPr lang="en-US" altLang="zh-CN" sz="2800" i="1">
                <a:latin typeface="Times New Roman" panose="02020503050405090304" pitchFamily="2" charset="0"/>
                <a:ea typeface="黑体" panose="02010609060101010101" pitchFamily="1" charset="-122"/>
              </a:rPr>
              <a:t>x</a:t>
            </a:r>
            <a:r>
              <a:rPr lang="zh-CN" altLang="en-US" sz="2800" baseline="30000">
                <a:latin typeface="Times New Roman" panose="02020503050405090304" pitchFamily="2" charset="0"/>
                <a:ea typeface="黑体" panose="02010609060101010101" pitchFamily="1" charset="-122"/>
              </a:rPr>
              <a:t>2</a:t>
            </a:r>
            <a:r>
              <a:rPr lang="en-US" altLang="zh-CN" sz="2800" baseline="30000">
                <a:latin typeface="Times New Roman" panose="02020503050405090304" pitchFamily="2" charset="0"/>
                <a:ea typeface="黑体" panose="02010609060101010101" pitchFamily="1" charset="-122"/>
              </a:rPr>
              <a:t> 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的图象的开口</a:t>
            </a:r>
            <a:r>
              <a:rPr lang="zh-CN" altLang="en-US" sz="2800" u="sng">
                <a:latin typeface="Times New Roman" panose="02020503050405090304" pitchFamily="2" charset="0"/>
                <a:ea typeface="黑体" panose="02010609060101010101" pitchFamily="1" charset="-122"/>
              </a:rPr>
              <a:t>         </a:t>
            </a:r>
            <a:r>
              <a:rPr lang="en-US" altLang="zh-CN" sz="2800" u="sng">
                <a:latin typeface="Times New Roman" panose="02020503050405090304" pitchFamily="2" charset="0"/>
                <a:ea typeface="黑体" panose="02010609060101010101" pitchFamily="1" charset="-122"/>
              </a:rPr>
              <a:t>   </a:t>
            </a:r>
            <a:r>
              <a:rPr lang="zh-CN" altLang="en-US" sz="2800" u="sng">
                <a:latin typeface="Times New Roman" panose="02020503050405090304" pitchFamily="2" charset="0"/>
                <a:ea typeface="黑体" panose="02010609060101010101" pitchFamily="1" charset="-122"/>
              </a:rPr>
              <a:t>   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，对称轴是</a:t>
            </a:r>
            <a:r>
              <a:rPr lang="zh-CN" altLang="en-US" sz="2800" u="sng">
                <a:latin typeface="Times New Roman" panose="02020503050405090304" pitchFamily="2" charset="0"/>
                <a:ea typeface="黑体" panose="02010609060101010101" pitchFamily="1" charset="-122"/>
              </a:rPr>
              <a:t>             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,顶点是_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__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__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  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顶点是抛物线的最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____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点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.</a:t>
            </a:r>
            <a:endParaRPr lang="en-US" altLang="zh-CN" sz="2800">
              <a:latin typeface="Times New Roman" panose="02020503050405090304" pitchFamily="2" charset="0"/>
              <a:ea typeface="黑体" panose="02010609060101010101" pitchFamily="1" charset="-122"/>
            </a:endParaRPr>
          </a:p>
        </p:txBody>
      </p:sp>
      <p:sp>
        <p:nvSpPr>
          <p:cNvPr id="12291" name="Text Box 3"/>
          <p:cNvSpPr txBox="1"/>
          <p:nvPr/>
        </p:nvSpPr>
        <p:spPr>
          <a:xfrm>
            <a:off x="249238" y="706438"/>
            <a:ext cx="8399462" cy="121094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1. 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函数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 </a:t>
            </a:r>
            <a:r>
              <a:rPr lang="en-US" altLang="zh-CN" sz="2800" i="1">
                <a:latin typeface="Times New Roman" panose="02020503050405090304" pitchFamily="2" charset="0"/>
                <a:ea typeface="黑体" panose="02010609060101010101" pitchFamily="1" charset="-122"/>
              </a:rPr>
              <a:t>y 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= 4</a:t>
            </a:r>
            <a:r>
              <a:rPr lang="en-US" altLang="zh-CN" sz="2800" i="1">
                <a:latin typeface="Times New Roman" panose="02020503050405090304" pitchFamily="2" charset="0"/>
                <a:ea typeface="黑体" panose="02010609060101010101" pitchFamily="1" charset="-122"/>
              </a:rPr>
              <a:t>x</a:t>
            </a:r>
            <a:r>
              <a:rPr lang="en-US" altLang="zh-CN" sz="2800" baseline="30000">
                <a:latin typeface="Times New Roman" panose="02020503050405090304" pitchFamily="2" charset="0"/>
                <a:ea typeface="黑体" panose="02010609060101010101" pitchFamily="1" charset="-122"/>
              </a:rPr>
              <a:t>2 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的图象的开口</a:t>
            </a:r>
            <a:r>
              <a:rPr lang="zh-CN" altLang="en-US" sz="2800" u="sng">
                <a:latin typeface="Times New Roman" panose="02020503050405090304" pitchFamily="2" charset="0"/>
                <a:ea typeface="黑体" panose="02010609060101010101" pitchFamily="1" charset="-122"/>
              </a:rPr>
              <a:t>        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，对称轴是</a:t>
            </a:r>
            <a:r>
              <a:rPr lang="zh-CN" altLang="en-US" sz="2800" u="sng">
                <a:latin typeface="Times New Roman" panose="02020503050405090304" pitchFamily="2" charset="0"/>
                <a:ea typeface="黑体" panose="02010609060101010101" pitchFamily="1" charset="-122"/>
              </a:rPr>
              <a:t>          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，顶点是</a:t>
            </a:r>
            <a:r>
              <a:rPr lang="zh-CN" altLang="en-US" sz="2800" u="sng">
                <a:latin typeface="Times New Roman" panose="02020503050405090304" pitchFamily="2" charset="0"/>
                <a:ea typeface="黑体" panose="02010609060101010101" pitchFamily="1" charset="-122"/>
              </a:rPr>
              <a:t>             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；</a:t>
            </a:r>
            <a:endParaRPr lang="zh-CN" altLang="en-US" sz="2800">
              <a:latin typeface="Times New Roman" panose="02020503050405090304" pitchFamily="2" charset="0"/>
              <a:ea typeface="黑体" panose="02010609060101010101" pitchFamily="1" charset="-122"/>
            </a:endParaRPr>
          </a:p>
        </p:txBody>
      </p:sp>
      <p:sp>
        <p:nvSpPr>
          <p:cNvPr id="5" name="Text Box 5"/>
          <p:cNvSpPr txBox="1"/>
          <p:nvPr/>
        </p:nvSpPr>
        <p:spPr>
          <a:xfrm>
            <a:off x="4497388" y="812800"/>
            <a:ext cx="9829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 向上</a:t>
            </a:r>
            <a:endParaRPr lang="zh-CN" altLang="en-US" sz="2800">
              <a:solidFill>
                <a:srgbClr val="FF0000"/>
              </a:solidFill>
              <a:latin typeface="Times New Roman" panose="02020503050405090304" pitchFamily="2" charset="0"/>
              <a:ea typeface="黑体" panose="02010609060101010101" pitchFamily="1" charset="-122"/>
            </a:endParaRPr>
          </a:p>
        </p:txBody>
      </p:sp>
      <p:sp>
        <p:nvSpPr>
          <p:cNvPr id="6" name="Text Box 6"/>
          <p:cNvSpPr txBox="1"/>
          <p:nvPr/>
        </p:nvSpPr>
        <p:spPr>
          <a:xfrm>
            <a:off x="5218430" y="1851025"/>
            <a:ext cx="8940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向下</a:t>
            </a:r>
            <a:endParaRPr lang="zh-CN" altLang="en-US" sz="2800">
              <a:solidFill>
                <a:srgbClr val="FF0000"/>
              </a:solidFill>
              <a:latin typeface="Times New Roman" panose="02020503050405090304" pitchFamily="2" charset="0"/>
              <a:ea typeface="黑体" panose="02010609060101010101" pitchFamily="1" charset="-122"/>
            </a:endParaRPr>
          </a:p>
        </p:txBody>
      </p:sp>
      <p:sp>
        <p:nvSpPr>
          <p:cNvPr id="7" name="Text Box 7"/>
          <p:cNvSpPr txBox="1"/>
          <p:nvPr/>
        </p:nvSpPr>
        <p:spPr>
          <a:xfrm>
            <a:off x="7233603" y="771525"/>
            <a:ext cx="696595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en-US" altLang="zh-CN" sz="2800" i="1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y</a:t>
            </a:r>
            <a:r>
              <a:rPr lang="zh-CN" altLang="en-US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轴</a:t>
            </a:r>
            <a:endParaRPr lang="zh-CN" altLang="en-US" sz="2800">
              <a:solidFill>
                <a:srgbClr val="FF0000"/>
              </a:solidFill>
              <a:latin typeface="Times New Roman" panose="02020503050405090304" pitchFamily="2" charset="0"/>
              <a:ea typeface="黑体" panose="02010609060101010101" pitchFamily="1" charset="-122"/>
            </a:endParaRPr>
          </a:p>
        </p:txBody>
      </p:sp>
      <p:sp>
        <p:nvSpPr>
          <p:cNvPr id="8" name="Text Box 8"/>
          <p:cNvSpPr txBox="1"/>
          <p:nvPr/>
        </p:nvSpPr>
        <p:spPr>
          <a:xfrm>
            <a:off x="971233" y="2286000"/>
            <a:ext cx="785495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en-US" altLang="zh-CN" sz="2800" i="1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y </a:t>
            </a:r>
            <a:r>
              <a:rPr lang="zh-CN" altLang="en-US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轴</a:t>
            </a:r>
            <a:endParaRPr lang="zh-CN" altLang="en-US" sz="2800">
              <a:solidFill>
                <a:srgbClr val="FF0000"/>
              </a:solidFill>
              <a:latin typeface="Times New Roman" panose="02020503050405090304" pitchFamily="2" charset="0"/>
              <a:ea typeface="黑体" panose="02010609060101010101" pitchFamily="1" charset="-122"/>
            </a:endParaRPr>
          </a:p>
        </p:txBody>
      </p:sp>
      <p:sp>
        <p:nvSpPr>
          <p:cNvPr id="9" name="Text Box 9"/>
          <p:cNvSpPr txBox="1"/>
          <p:nvPr/>
        </p:nvSpPr>
        <p:spPr>
          <a:xfrm>
            <a:off x="1445895" y="1333500"/>
            <a:ext cx="86360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(0,0)</a:t>
            </a:r>
            <a:endParaRPr lang="en-US" altLang="zh-CN" sz="2800">
              <a:solidFill>
                <a:srgbClr val="FF0000"/>
              </a:solidFill>
              <a:latin typeface="Times New Roman" panose="02020503050405090304" pitchFamily="2" charset="0"/>
              <a:ea typeface="黑体" panose="02010609060101010101" pitchFamily="1" charset="-122"/>
            </a:endParaRPr>
          </a:p>
        </p:txBody>
      </p:sp>
      <p:sp>
        <p:nvSpPr>
          <p:cNvPr id="10" name="Text Box 10"/>
          <p:cNvSpPr txBox="1"/>
          <p:nvPr/>
        </p:nvSpPr>
        <p:spPr>
          <a:xfrm>
            <a:off x="3021330" y="2310130"/>
            <a:ext cx="86360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(0,0)</a:t>
            </a:r>
            <a:endParaRPr lang="en-US" altLang="zh-CN" sz="2800">
              <a:solidFill>
                <a:srgbClr val="FF0000"/>
              </a:solidFill>
              <a:latin typeface="Times New Roman" panose="02020503050405090304" pitchFamily="2" charset="0"/>
              <a:ea typeface="黑体" panose="02010609060101010101" pitchFamily="1" charset="-122"/>
            </a:endParaRPr>
          </a:p>
        </p:txBody>
      </p:sp>
      <p:sp>
        <p:nvSpPr>
          <p:cNvPr id="12298" name="Text Box 12"/>
          <p:cNvSpPr txBox="1"/>
          <p:nvPr/>
        </p:nvSpPr>
        <p:spPr>
          <a:xfrm>
            <a:off x="240030" y="3776980"/>
            <a:ext cx="8801735" cy="1210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4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. 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函数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 </a:t>
            </a:r>
            <a:r>
              <a:rPr lang="zh-CN" altLang="en-US" sz="2800" i="1">
                <a:latin typeface="Times New Roman" panose="02020503050405090304" pitchFamily="2" charset="0"/>
                <a:ea typeface="黑体" panose="02010609060101010101" pitchFamily="1" charset="-122"/>
              </a:rPr>
              <a:t>y</a:t>
            </a:r>
            <a:r>
              <a:rPr lang="en-US" altLang="zh-CN" sz="2800" i="1">
                <a:latin typeface="Times New Roman" panose="02020503050405090304" pitchFamily="2" charset="0"/>
                <a:ea typeface="黑体" panose="02010609060101010101" pitchFamily="1" charset="-122"/>
              </a:rPr>
              <a:t> 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= 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－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0.2</a:t>
            </a:r>
            <a:r>
              <a:rPr lang="zh-CN" altLang="en-US" sz="2800" i="1">
                <a:latin typeface="Times New Roman" panose="02020503050405090304" pitchFamily="2" charset="0"/>
                <a:ea typeface="黑体" panose="02010609060101010101" pitchFamily="1" charset="-122"/>
              </a:rPr>
              <a:t>x</a:t>
            </a:r>
            <a:r>
              <a:rPr lang="zh-CN" altLang="en-US" sz="2800" baseline="30000">
                <a:latin typeface="Times New Roman" panose="02020503050405090304" pitchFamily="2" charset="0"/>
                <a:ea typeface="黑体" panose="02010609060101010101" pitchFamily="1" charset="-122"/>
              </a:rPr>
              <a:t>2</a:t>
            </a:r>
            <a:r>
              <a:rPr lang="en-US" altLang="zh-CN" sz="2800" baseline="30000">
                <a:latin typeface="Times New Roman" panose="02020503050405090304" pitchFamily="2" charset="0"/>
                <a:ea typeface="黑体" panose="02010609060101010101" pitchFamily="1" charset="-122"/>
              </a:rPr>
              <a:t> 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的图象的开口</a:t>
            </a:r>
            <a:r>
              <a:rPr lang="zh-CN" altLang="en-US" sz="2800" u="sng">
                <a:latin typeface="Times New Roman" panose="02020503050405090304" pitchFamily="2" charset="0"/>
                <a:ea typeface="黑体" panose="02010609060101010101" pitchFamily="1" charset="-122"/>
              </a:rPr>
              <a:t>              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，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  <a:sym typeface="+mn-ea"/>
              </a:rPr>
              <a:t>对称轴是</a:t>
            </a:r>
            <a:b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  <a:sym typeface="+mn-ea"/>
              </a:rPr>
            </a:br>
            <a:r>
              <a:rPr lang="en-US" altLang="zh-CN" sz="2800" i="1" u="sng">
                <a:latin typeface="Times New Roman" panose="02020503050405090304" pitchFamily="2" charset="0"/>
                <a:ea typeface="黑体" panose="02010609060101010101" pitchFamily="1" charset="-122"/>
                <a:sym typeface="+mn-ea"/>
              </a:rPr>
              <a:t>            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  <a:sym typeface="+mn-ea"/>
              </a:rPr>
              <a:t>，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顶点是</a:t>
            </a:r>
            <a:r>
              <a:rPr lang="zh-CN" altLang="en-US" sz="2800" u="sng">
                <a:latin typeface="Times New Roman" panose="02020503050405090304" pitchFamily="2" charset="0"/>
                <a:ea typeface="黑体" panose="02010609060101010101" pitchFamily="1" charset="-122"/>
              </a:rPr>
              <a:t>           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；</a:t>
            </a:r>
            <a:endParaRPr lang="zh-CN" altLang="en-US" sz="2800">
              <a:latin typeface="Times New Roman" panose="02020503050405090304" pitchFamily="2" charset="0"/>
              <a:ea typeface="黑体" panose="02010609060101010101" pitchFamily="1" charset="-122"/>
            </a:endParaRPr>
          </a:p>
        </p:txBody>
      </p:sp>
      <p:graphicFrame>
        <p:nvGraphicFramePr>
          <p:cNvPr id="12299" name="对象 11"/>
          <p:cNvGraphicFramePr>
            <a:graphicFrameLocks noChangeAspect="1"/>
          </p:cNvGraphicFramePr>
          <p:nvPr/>
        </p:nvGraphicFramePr>
        <p:xfrm>
          <a:off x="1794828" y="2989263"/>
          <a:ext cx="431800" cy="4318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3" r:id="rId2" imgW="229235" imgH="229235" progId="Equation.3">
                  <p:embed/>
                </p:oleObj>
              </mc:Choice>
              <mc:Fallback>
                <p:oleObj r:id="rId2" imgW="229235" imgH="229235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794828" y="2989263"/>
                        <a:ext cx="4318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 Box 16"/>
          <p:cNvSpPr txBox="1"/>
          <p:nvPr/>
        </p:nvSpPr>
        <p:spPr>
          <a:xfrm>
            <a:off x="4550093" y="2876550"/>
            <a:ext cx="8940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向上</a:t>
            </a:r>
            <a:endParaRPr lang="zh-CN" altLang="en-US" sz="2800">
              <a:solidFill>
                <a:srgbClr val="FF0000"/>
              </a:solidFill>
              <a:latin typeface="Times New Roman" panose="02020503050405090304" pitchFamily="2" charset="0"/>
              <a:ea typeface="黑体" panose="02010609060101010101" pitchFamily="1" charset="-122"/>
            </a:endParaRPr>
          </a:p>
        </p:txBody>
      </p:sp>
      <p:sp>
        <p:nvSpPr>
          <p:cNvPr id="15" name="Text Box 17"/>
          <p:cNvSpPr txBox="1"/>
          <p:nvPr/>
        </p:nvSpPr>
        <p:spPr>
          <a:xfrm>
            <a:off x="7308215" y="2877185"/>
            <a:ext cx="696595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en-US" altLang="zh-CN" sz="2800" i="1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y</a:t>
            </a:r>
            <a:r>
              <a:rPr lang="zh-CN" altLang="en-US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轴</a:t>
            </a:r>
            <a:endParaRPr lang="zh-CN" altLang="en-US" sz="2800">
              <a:solidFill>
                <a:srgbClr val="FF0000"/>
              </a:solidFill>
              <a:latin typeface="Times New Roman" panose="02020503050405090304" pitchFamily="2" charset="0"/>
              <a:ea typeface="黑体" panose="02010609060101010101" pitchFamily="1" charset="-122"/>
            </a:endParaRPr>
          </a:p>
        </p:txBody>
      </p:sp>
      <p:sp>
        <p:nvSpPr>
          <p:cNvPr id="16" name="Text Box 18"/>
          <p:cNvSpPr txBox="1"/>
          <p:nvPr/>
        </p:nvSpPr>
        <p:spPr>
          <a:xfrm>
            <a:off x="1030605" y="3454400"/>
            <a:ext cx="86360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(0,0)</a:t>
            </a:r>
            <a:endParaRPr lang="en-US" altLang="zh-CN" sz="2800">
              <a:solidFill>
                <a:srgbClr val="FF0000"/>
              </a:solidFill>
              <a:latin typeface="Times New Roman" panose="02020503050405090304" pitchFamily="2" charset="0"/>
              <a:ea typeface="黑体" panose="02010609060101010101" pitchFamily="1" charset="-122"/>
            </a:endParaRPr>
          </a:p>
        </p:txBody>
      </p:sp>
      <p:sp>
        <p:nvSpPr>
          <p:cNvPr id="17" name="Text Box 19"/>
          <p:cNvSpPr txBox="1"/>
          <p:nvPr/>
        </p:nvSpPr>
        <p:spPr>
          <a:xfrm>
            <a:off x="5501323" y="3862070"/>
            <a:ext cx="8940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向下</a:t>
            </a:r>
            <a:endParaRPr lang="zh-CN" altLang="en-US" sz="2800">
              <a:solidFill>
                <a:srgbClr val="FF0000"/>
              </a:solidFill>
              <a:latin typeface="Times New Roman" panose="02020503050405090304" pitchFamily="2" charset="0"/>
              <a:ea typeface="黑体" panose="02010609060101010101" pitchFamily="1" charset="-122"/>
            </a:endParaRPr>
          </a:p>
        </p:txBody>
      </p:sp>
      <p:sp>
        <p:nvSpPr>
          <p:cNvPr id="18" name="Text Box 20"/>
          <p:cNvSpPr txBox="1"/>
          <p:nvPr/>
        </p:nvSpPr>
        <p:spPr>
          <a:xfrm>
            <a:off x="538480" y="4371975"/>
            <a:ext cx="696595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en-US" altLang="zh-CN" sz="2800" i="1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y</a:t>
            </a:r>
            <a:r>
              <a:rPr lang="zh-CN" altLang="en-US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轴</a:t>
            </a:r>
            <a:endParaRPr lang="zh-CN" altLang="en-US" sz="2800">
              <a:solidFill>
                <a:srgbClr val="FF0000"/>
              </a:solidFill>
              <a:latin typeface="Times New Roman" panose="02020503050405090304" pitchFamily="2" charset="0"/>
              <a:ea typeface="黑体" panose="02010609060101010101" pitchFamily="1" charset="-122"/>
            </a:endParaRPr>
          </a:p>
        </p:txBody>
      </p:sp>
      <p:sp>
        <p:nvSpPr>
          <p:cNvPr id="19" name="Text Box 21"/>
          <p:cNvSpPr txBox="1"/>
          <p:nvPr/>
        </p:nvSpPr>
        <p:spPr>
          <a:xfrm>
            <a:off x="2769870" y="4443730"/>
            <a:ext cx="86360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(0,0)</a:t>
            </a:r>
            <a:endParaRPr lang="en-US" altLang="zh-CN" sz="2800">
              <a:solidFill>
                <a:srgbClr val="FF0000"/>
              </a:solidFill>
              <a:latin typeface="Times New Roman" panose="02020503050405090304" pitchFamily="2" charset="0"/>
              <a:ea typeface="黑体" panose="02010609060101010101" pitchFamily="1" charset="-122"/>
            </a:endParaRPr>
          </a:p>
        </p:txBody>
      </p:sp>
      <p:sp>
        <p:nvSpPr>
          <p:cNvPr id="20" name="Text Box 24"/>
          <p:cNvSpPr txBox="1"/>
          <p:nvPr/>
        </p:nvSpPr>
        <p:spPr>
          <a:xfrm>
            <a:off x="7086283" y="2405063"/>
            <a:ext cx="5384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高</a:t>
            </a:r>
            <a:endParaRPr lang="zh-CN" altLang="en-US" sz="2800">
              <a:solidFill>
                <a:srgbClr val="FF0000"/>
              </a:solidFill>
              <a:latin typeface="Times New Roman" panose="02020503050405090304" pitchFamily="2" charset="0"/>
              <a:ea typeface="黑体" panose="02010609060101010101" pitchFamily="1" charset="-122"/>
            </a:endParaRPr>
          </a:p>
        </p:txBody>
      </p:sp>
      <p:sp>
        <p:nvSpPr>
          <p:cNvPr id="21" name="Text Box 25"/>
          <p:cNvSpPr txBox="1"/>
          <p:nvPr/>
        </p:nvSpPr>
        <p:spPr>
          <a:xfrm>
            <a:off x="5360353" y="3466465"/>
            <a:ext cx="5384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低</a:t>
            </a:r>
            <a:endParaRPr lang="zh-CN" altLang="en-US" sz="2800">
              <a:solidFill>
                <a:srgbClr val="FF0000"/>
              </a:solidFill>
              <a:latin typeface="Times New Roman" panose="02020503050405090304" pitchFamily="2" charset="0"/>
              <a:ea typeface="黑体" panose="02010609060101010101" pitchFamily="1" charset="-122"/>
            </a:endParaRPr>
          </a:p>
        </p:txBody>
      </p:sp>
      <p:sp>
        <p:nvSpPr>
          <p:cNvPr id="12308" name="圆角矩形 31"/>
          <p:cNvSpPr/>
          <p:nvPr/>
        </p:nvSpPr>
        <p:spPr>
          <a:xfrm>
            <a:off x="123825" y="361950"/>
            <a:ext cx="1562100" cy="508000"/>
          </a:xfrm>
          <a:prstGeom prst="roundRect">
            <a:avLst>
              <a:gd name="adj" fmla="val 16667"/>
            </a:avLst>
          </a:prstGeom>
          <a:solidFill>
            <a:srgbClr val="FFFFD9"/>
          </a:solidFill>
          <a:ln w="25400" cap="flat" cmpd="sng">
            <a:solidFill>
              <a:srgbClr val="0099FF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/>
            <a:r>
              <a:rPr lang="zh-CN" altLang="en-US" sz="2800" b="1">
                <a:latin typeface="微软雅黑" panose="020b0503020204020204" charset="-122"/>
                <a:ea typeface="微软雅黑"/>
              </a:rPr>
              <a:t>练一练</a:t>
            </a:r>
            <a:endParaRPr lang="zh-CN" altLang="en-US" sz="2800" b="1"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0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3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7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6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0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13" name="文本框 99"/>
          <p:cNvSpPr txBox="1"/>
          <p:nvPr/>
        </p:nvSpPr>
        <p:spPr>
          <a:xfrm>
            <a:off x="339725" y="1062038"/>
            <a:ext cx="8396288" cy="26752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5. 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关于二次函数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 </a:t>
            </a:r>
            <a:r>
              <a:rPr lang="en-US" altLang="zh-CN" sz="2800" i="1">
                <a:latin typeface="Times New Roman" panose="02020503050405090304" pitchFamily="2" charset="0"/>
                <a:ea typeface="黑体" panose="02010609060101010101" pitchFamily="1" charset="-122"/>
              </a:rPr>
              <a:t>y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＝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2</a:t>
            </a:r>
            <a:r>
              <a:rPr lang="en-US" altLang="zh-CN" sz="2800" i="1">
                <a:latin typeface="Times New Roman" panose="02020503050405090304" pitchFamily="2" charset="0"/>
                <a:ea typeface="黑体" panose="02010609060101010101" pitchFamily="1" charset="-122"/>
              </a:rPr>
              <a:t>x</a:t>
            </a:r>
            <a:r>
              <a:rPr lang="en-US" altLang="zh-CN" sz="2800" baseline="30000">
                <a:latin typeface="Times New Roman" panose="02020503050405090304" pitchFamily="2" charset="0"/>
                <a:ea typeface="黑体" panose="02010609060101010101" pitchFamily="1" charset="-122"/>
              </a:rPr>
              <a:t>2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，下列说法正确的是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(    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　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)</a:t>
            </a:r>
            <a:endParaRPr lang="en-US" altLang="zh-CN" sz="2800">
              <a:latin typeface="Times New Roman" panose="02020503050405090304" pitchFamily="2" charset="0"/>
              <a:ea typeface="黑体" panose="02010609060101010101" pitchFamily="1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A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．它的开口方向是向下 </a:t>
            </a:r>
            <a:endParaRPr lang="zh-CN" altLang="en-US" sz="2800">
              <a:latin typeface="Times New Roman" panose="02020503050405090304" pitchFamily="2" charset="0"/>
              <a:ea typeface="黑体" panose="02010609060101010101" pitchFamily="1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B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．当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 </a:t>
            </a:r>
            <a:r>
              <a:rPr lang="en-US" altLang="zh-CN" sz="2800" i="1">
                <a:latin typeface="Times New Roman" panose="02020503050405090304" pitchFamily="2" charset="0"/>
                <a:ea typeface="黑体" panose="02010609060101010101" pitchFamily="1" charset="-122"/>
              </a:rPr>
              <a:t>x 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&lt; 0 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时，</a:t>
            </a:r>
            <a:r>
              <a:rPr lang="en-US" altLang="zh-CN" sz="2800" i="1">
                <a:latin typeface="Times New Roman" panose="02020503050405090304" pitchFamily="2" charset="0"/>
                <a:ea typeface="黑体" panose="02010609060101010101" pitchFamily="1" charset="-122"/>
              </a:rPr>
              <a:t>y 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随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 </a:t>
            </a:r>
            <a:r>
              <a:rPr lang="en-US" altLang="zh-CN" sz="2800" i="1">
                <a:latin typeface="Times New Roman" panose="02020503050405090304" pitchFamily="2" charset="0"/>
                <a:ea typeface="黑体" panose="02010609060101010101" pitchFamily="1" charset="-122"/>
              </a:rPr>
              <a:t>x 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的增大而减小</a:t>
            </a:r>
            <a:endParaRPr lang="zh-CN" altLang="en-US" sz="2800">
              <a:latin typeface="Times New Roman" panose="02020503050405090304" pitchFamily="2" charset="0"/>
              <a:ea typeface="黑体" panose="02010609060101010101" pitchFamily="1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C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．它的对称轴是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 </a:t>
            </a:r>
            <a:r>
              <a:rPr lang="en-US" altLang="zh-CN" sz="2800" i="1">
                <a:latin typeface="Times New Roman" panose="02020503050405090304" pitchFamily="2" charset="0"/>
                <a:ea typeface="黑体" panose="02010609060101010101" pitchFamily="1" charset="-122"/>
              </a:rPr>
              <a:t>x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＝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2 </a:t>
            </a:r>
            <a:endParaRPr lang="en-US" altLang="zh-CN" sz="2800">
              <a:latin typeface="Times New Roman" panose="02020503050405090304" pitchFamily="2" charset="0"/>
              <a:ea typeface="黑体" panose="02010609060101010101" pitchFamily="1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D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．当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 </a:t>
            </a:r>
            <a:r>
              <a:rPr lang="en-US" altLang="zh-CN" sz="2800" i="1">
                <a:latin typeface="Times New Roman" panose="02020503050405090304" pitchFamily="2" charset="0"/>
                <a:ea typeface="黑体" panose="02010609060101010101" pitchFamily="1" charset="-122"/>
              </a:rPr>
              <a:t>x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＝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0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时，</a:t>
            </a:r>
            <a:r>
              <a:rPr lang="en-US" altLang="zh-CN" sz="2800" i="1">
                <a:latin typeface="Times New Roman" panose="02020503050405090304" pitchFamily="2" charset="0"/>
                <a:ea typeface="黑体" panose="02010609060101010101" pitchFamily="1" charset="-122"/>
              </a:rPr>
              <a:t>y 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有最大值是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 0</a:t>
            </a:r>
            <a:endParaRPr lang="zh-CN" altLang="en-US" sz="2800">
              <a:latin typeface="Times New Roman" panose="02020503050405090304" pitchFamily="2" charset="0"/>
              <a:ea typeface="黑体" panose="02010609060101010101" pitchFamily="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308533" y="1131570"/>
            <a:ext cx="50927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 B</a:t>
            </a:r>
            <a:endParaRPr lang="en-US" altLang="zh-CN" sz="2800">
              <a:solidFill>
                <a:srgbClr val="FF0000"/>
              </a:solidFill>
              <a:latin typeface="Times New Roman" panose="02020503050405090304" pitchFamily="2" charset="0"/>
              <a:ea typeface="黑体" panose="02010609060101010101" pitchFamily="1" charset="-122"/>
            </a:endParaRPr>
          </a:p>
        </p:txBody>
      </p:sp>
    </p:spTree>
    <p:custDataLst>
      <p:tags r:id="rId2"/>
    </p:custData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37" name="Text Box 5"/>
          <p:cNvSpPr txBox="1"/>
          <p:nvPr/>
        </p:nvSpPr>
        <p:spPr>
          <a:xfrm>
            <a:off x="352425" y="1374775"/>
            <a:ext cx="8199438" cy="203009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800">
                <a:solidFill>
                  <a:schemeClr val="tx2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 </a:t>
            </a:r>
            <a:r>
              <a:rPr lang="en-US" altLang="zh-CN" sz="2800" b="1">
                <a:solidFill>
                  <a:schemeClr val="tx2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 </a:t>
            </a:r>
            <a:r>
              <a:rPr lang="zh-CN" altLang="en-US" sz="2800" b="1">
                <a:solidFill>
                  <a:srgbClr val="269999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例</a:t>
            </a:r>
            <a:r>
              <a:rPr lang="en-US" altLang="zh-CN" sz="2800" b="1">
                <a:solidFill>
                  <a:srgbClr val="269999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1</a:t>
            </a:r>
            <a:r>
              <a:rPr lang="zh-CN" altLang="en-US" sz="2800" b="1">
                <a:solidFill>
                  <a:srgbClr val="269999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 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若点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(</a:t>
            </a:r>
            <a:r>
              <a:rPr lang="en-US" altLang="zh-CN" sz="2800" i="1">
                <a:latin typeface="Times New Roman" panose="02020503050405090304" pitchFamily="2" charset="0"/>
                <a:ea typeface="黑体" panose="02010609060101010101" pitchFamily="1" charset="-122"/>
              </a:rPr>
              <a:t>x</a:t>
            </a:r>
            <a:r>
              <a:rPr lang="en-US" altLang="zh-CN" sz="2800" baseline="-25000">
                <a:latin typeface="Times New Roman" panose="02020503050405090304" pitchFamily="2" charset="0"/>
                <a:ea typeface="黑体" panose="02010609060101010101" pitchFamily="1" charset="-122"/>
              </a:rPr>
              <a:t>1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,</a:t>
            </a:r>
            <a:r>
              <a:rPr lang="en-US" altLang="zh-CN" sz="2800" i="1">
                <a:latin typeface="Times New Roman" panose="02020503050405090304" pitchFamily="2" charset="0"/>
                <a:ea typeface="黑体" panose="02010609060101010101" pitchFamily="1" charset="-122"/>
              </a:rPr>
              <a:t>y</a:t>
            </a:r>
            <a:r>
              <a:rPr lang="en-US" altLang="zh-CN" sz="2800" baseline="-25000">
                <a:latin typeface="Times New Roman" panose="02020503050405090304" pitchFamily="2" charset="0"/>
                <a:ea typeface="黑体" panose="02010609060101010101" pitchFamily="1" charset="-122"/>
              </a:rPr>
              <a:t>1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)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，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B(</a:t>
            </a:r>
            <a:r>
              <a:rPr lang="en-US" altLang="zh-CN" sz="2800" i="1">
                <a:latin typeface="Times New Roman" panose="02020503050405090304" pitchFamily="2" charset="0"/>
                <a:ea typeface="黑体" panose="02010609060101010101" pitchFamily="1" charset="-122"/>
                <a:sym typeface="宋体" pitchFamily="2" charset="-122"/>
              </a:rPr>
              <a:t>x</a:t>
            </a:r>
            <a:r>
              <a:rPr lang="en-US" altLang="zh-CN" sz="2800" baseline="-25000">
                <a:latin typeface="Times New Roman" panose="02020503050405090304" pitchFamily="2" charset="0"/>
                <a:ea typeface="黑体" panose="02010609060101010101" pitchFamily="1" charset="-122"/>
                <a:sym typeface="宋体" pitchFamily="2" charset="-122"/>
              </a:rPr>
              <a:t>2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,</a:t>
            </a:r>
            <a:r>
              <a:rPr lang="en-US" altLang="zh-CN" sz="2800" i="1">
                <a:latin typeface="Times New Roman" panose="02020503050405090304" pitchFamily="2" charset="0"/>
                <a:ea typeface="黑体" panose="02010609060101010101" pitchFamily="1" charset="-122"/>
              </a:rPr>
              <a:t>y</a:t>
            </a:r>
            <a:r>
              <a:rPr lang="en-US" altLang="zh-CN" sz="2800" i="1" baseline="-25000">
                <a:latin typeface="Times New Roman" panose="02020503050405090304" pitchFamily="2" charset="0"/>
                <a:ea typeface="黑体" panose="02010609060101010101" pitchFamily="1" charset="-122"/>
              </a:rPr>
              <a:t>2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)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是二次函数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 </a:t>
            </a:r>
            <a:r>
              <a:rPr lang="en-US" altLang="zh-CN" sz="2800" i="1">
                <a:latin typeface="Times New Roman" panose="02020503050405090304" pitchFamily="2" charset="0"/>
                <a:ea typeface="黑体" panose="02010609060101010101" pitchFamily="1" charset="-122"/>
              </a:rPr>
              <a:t>y 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= </a:t>
            </a:r>
            <a:r>
              <a:rPr lang="en-US" altLang="zh-CN" sz="2800">
                <a:latin typeface="黑体" panose="02010609060101010101" pitchFamily="1" charset="-122"/>
                <a:ea typeface="黑体" panose="02010609060101010101" pitchFamily="1" charset="-122"/>
              </a:rPr>
              <a:t>-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3</a:t>
            </a:r>
            <a:r>
              <a:rPr lang="en-US" altLang="zh-CN" sz="2800" i="1">
                <a:latin typeface="Times New Roman" panose="02020503050405090304" pitchFamily="2" charset="0"/>
                <a:ea typeface="黑体" panose="02010609060101010101" pitchFamily="1" charset="-122"/>
              </a:rPr>
              <a:t>x</a:t>
            </a:r>
            <a:r>
              <a:rPr lang="en-US" altLang="zh-CN" sz="2800" baseline="30000">
                <a:latin typeface="Times New Roman" panose="02020503050405090304" pitchFamily="2" charset="0"/>
                <a:ea typeface="黑体" panose="02010609060101010101" pitchFamily="1" charset="-122"/>
              </a:rPr>
              <a:t>2 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图象上的两点，且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 </a:t>
            </a:r>
            <a:r>
              <a:rPr lang="en-US" altLang="zh-CN" sz="2800" i="1">
                <a:latin typeface="Times New Roman" panose="02020503050405090304" pitchFamily="2" charset="0"/>
                <a:ea typeface="黑体" panose="02010609060101010101" pitchFamily="1" charset="-122"/>
                <a:sym typeface="宋体" pitchFamily="2" charset="-122"/>
              </a:rPr>
              <a:t>x</a:t>
            </a:r>
            <a:r>
              <a:rPr lang="en-US" altLang="zh-CN" sz="2800" baseline="-25000">
                <a:latin typeface="Times New Roman" panose="02020503050405090304" pitchFamily="2" charset="0"/>
                <a:ea typeface="黑体" panose="02010609060101010101" pitchFamily="1" charset="-122"/>
                <a:sym typeface="宋体" pitchFamily="2" charset="-122"/>
              </a:rPr>
              <a:t>1 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＞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 </a:t>
            </a:r>
            <a:r>
              <a:rPr lang="en-US" altLang="zh-CN" sz="2800" i="1">
                <a:latin typeface="Times New Roman" panose="02020503050405090304" pitchFamily="2" charset="0"/>
                <a:ea typeface="黑体" panose="02010609060101010101" pitchFamily="1" charset="-122"/>
                <a:sym typeface="宋体" pitchFamily="2" charset="-122"/>
              </a:rPr>
              <a:t>x</a:t>
            </a:r>
            <a:r>
              <a:rPr lang="en-US" altLang="zh-CN" sz="2800" baseline="-25000">
                <a:latin typeface="Times New Roman" panose="02020503050405090304" pitchFamily="2" charset="0"/>
                <a:ea typeface="黑体" panose="02010609060101010101" pitchFamily="1" charset="-122"/>
                <a:sym typeface="宋体" pitchFamily="2" charset="-122"/>
              </a:rPr>
              <a:t>2 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  <a:sym typeface="宋体" pitchFamily="2" charset="-122"/>
              </a:rPr>
              <a:t>＞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  <a:sym typeface="宋体" pitchFamily="2" charset="-122"/>
              </a:rPr>
              <a:t> 0 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  <a:sym typeface="宋体" pitchFamily="2" charset="-122"/>
              </a:rPr>
              <a:t>，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那么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 </a:t>
            </a:r>
            <a:r>
              <a:rPr lang="en-US" altLang="zh-CN" sz="2800" i="1">
                <a:latin typeface="Times New Roman" panose="02020503050405090304" pitchFamily="2" charset="0"/>
                <a:ea typeface="黑体" panose="02010609060101010101" pitchFamily="1" charset="-122"/>
              </a:rPr>
              <a:t>y</a:t>
            </a:r>
            <a:r>
              <a:rPr lang="en-US" altLang="zh-CN" sz="2800" baseline="-25000">
                <a:latin typeface="Times New Roman" panose="02020503050405090304" pitchFamily="2" charset="0"/>
                <a:ea typeface="黑体" panose="02010609060101010101" pitchFamily="1" charset="-122"/>
              </a:rPr>
              <a:t>1 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与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 </a:t>
            </a:r>
            <a:r>
              <a:rPr lang="en-US" altLang="zh-CN" sz="2800" i="1">
                <a:latin typeface="Times New Roman" panose="02020503050405090304" pitchFamily="2" charset="0"/>
                <a:ea typeface="黑体" panose="02010609060101010101" pitchFamily="1" charset="-122"/>
              </a:rPr>
              <a:t>y</a:t>
            </a:r>
            <a:r>
              <a:rPr lang="en-US" altLang="zh-CN" sz="2800" baseline="-25000">
                <a:latin typeface="Times New Roman" panose="02020503050405090304" pitchFamily="2" charset="0"/>
                <a:ea typeface="黑体" panose="02010609060101010101" pitchFamily="1" charset="-122"/>
              </a:rPr>
              <a:t>2 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的大小关系是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________.</a:t>
            </a:r>
            <a:endParaRPr lang="en-US" altLang="zh-CN" sz="2800">
              <a:latin typeface="Times New Roman" panose="02020503050405090304" pitchFamily="2" charset="0"/>
              <a:ea typeface="黑体" panose="02010609060101010101" pitchFamily="1" charset="-122"/>
            </a:endParaRPr>
          </a:p>
        </p:txBody>
      </p:sp>
      <p:sp>
        <p:nvSpPr>
          <p:cNvPr id="14338" name="圆角矩形 31"/>
          <p:cNvSpPr/>
          <p:nvPr/>
        </p:nvSpPr>
        <p:spPr>
          <a:xfrm>
            <a:off x="120650" y="363538"/>
            <a:ext cx="1681163" cy="509587"/>
          </a:xfrm>
          <a:prstGeom prst="roundRect">
            <a:avLst>
              <a:gd name="adj" fmla="val 16667"/>
            </a:avLst>
          </a:prstGeom>
          <a:solidFill>
            <a:srgbClr val="FFFFD9"/>
          </a:solidFill>
          <a:ln w="25400" cap="flat" cmpd="sng">
            <a:solidFill>
              <a:srgbClr val="0099FF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/>
            <a:r>
              <a:rPr lang="zh-CN" altLang="en-US" sz="2800" b="1">
                <a:latin typeface="微软雅黑" panose="020b0503020204020204" charset="-122"/>
                <a:ea typeface="微软雅黑"/>
              </a:rPr>
              <a:t>典例精析</a:t>
            </a:r>
            <a:endParaRPr lang="zh-CN" altLang="en-US" sz="2800" b="1"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1"/>
          <p:cNvSpPr txBox="1"/>
          <p:nvPr/>
        </p:nvSpPr>
        <p:spPr>
          <a:xfrm>
            <a:off x="1245870" y="2765425"/>
            <a:ext cx="1232535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en-US" altLang="zh-CN" sz="2800" i="1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sym typeface="宋体" pitchFamily="2" charset="-122"/>
              </a:rPr>
              <a:t>y</a:t>
            </a:r>
            <a:r>
              <a:rPr lang="en-US" altLang="zh-CN" sz="2800" baseline="-250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sym typeface="宋体" pitchFamily="2" charset="-122"/>
              </a:rPr>
              <a:t>2 </a:t>
            </a:r>
            <a:r>
              <a:rPr lang="zh-CN" altLang="en-US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sym typeface="宋体" pitchFamily="2" charset="-122"/>
              </a:rPr>
              <a:t>＞</a:t>
            </a:r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sym typeface="宋体" pitchFamily="2" charset="-122"/>
              </a:rPr>
              <a:t> </a:t>
            </a:r>
            <a:r>
              <a:rPr lang="en-US" altLang="zh-CN" sz="2800" i="1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sym typeface="宋体" pitchFamily="2" charset="-122"/>
              </a:rPr>
              <a:t>y</a:t>
            </a:r>
            <a:r>
              <a:rPr lang="en-US" altLang="zh-CN" sz="2800" baseline="-250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sym typeface="宋体" pitchFamily="2" charset="-122"/>
              </a:rPr>
              <a:t>1</a:t>
            </a:r>
            <a:endParaRPr lang="en-US" altLang="zh-CN" sz="2800" baseline="-25000">
              <a:solidFill>
                <a:srgbClr val="FF0000"/>
              </a:solidFill>
              <a:latin typeface="Times New Roman" panose="02020503050405090304" pitchFamily="2" charset="0"/>
              <a:ea typeface="黑体" panose="02010609060101010101" pitchFamily="1" charset="-122"/>
              <a:sym typeface="宋体" pitchFamily="2" charset="-122"/>
            </a:endParaRPr>
          </a:p>
        </p:txBody>
      </p:sp>
    </p:spTree>
    <p:custDataLst>
      <p:tags r:id="rId2"/>
    </p:custData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5361" name="组合 3"/>
          <p:cNvGrpSpPr/>
          <p:nvPr/>
        </p:nvGrpSpPr>
        <p:grpSpPr>
          <a:xfrm>
            <a:off x="684213" y="119063"/>
            <a:ext cx="8155940" cy="1383664"/>
            <a:chExt cx="12844" cy="2177"/>
          </a:xfrm>
        </p:grpSpPr>
        <p:sp>
          <p:nvSpPr>
            <p:cNvPr id="15362" name="文本框 26630"/>
            <p:cNvSpPr txBox="1"/>
            <p:nvPr/>
          </p:nvSpPr>
          <p:spPr>
            <a:xfrm>
              <a:off x="0" y="0"/>
              <a:ext cx="12844" cy="21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800" b="1">
                  <a:solidFill>
                    <a:srgbClr val="269999"/>
                  </a:solidFill>
                  <a:latin typeface="Times New Roman" panose="02020503050405090304" pitchFamily="2" charset="0"/>
                  <a:ea typeface="黑体" panose="02010609060101010101" pitchFamily="1" charset="-122"/>
                </a:rPr>
                <a:t>例</a:t>
              </a:r>
              <a:r>
                <a:rPr lang="en-US" altLang="zh-CN" sz="2800" b="1">
                  <a:solidFill>
                    <a:srgbClr val="269999"/>
                  </a:solidFill>
                  <a:latin typeface="Times New Roman" panose="02020503050405090304" pitchFamily="2" charset="0"/>
                  <a:ea typeface="黑体" panose="02010609060101010101" pitchFamily="1" charset="-122"/>
                </a:rPr>
                <a:t>2 </a:t>
              </a:r>
              <a:r>
                <a:rPr lang="zh-CN" altLang="en-US" sz="2800">
                  <a:latin typeface="黑体" panose="02010609060101010101" pitchFamily="1" charset="-122"/>
                  <a:ea typeface="黑体" panose="02010609060101010101" pitchFamily="1" charset="-122"/>
                </a:rPr>
                <a:t>已知    </a:t>
              </a:r>
              <a:r>
                <a:rPr lang="en-US" altLang="zh-CN" sz="2800">
                  <a:latin typeface="黑体" panose="02010609060101010101" pitchFamily="1" charset="-122"/>
                  <a:ea typeface="黑体" panose="02010609060101010101" pitchFamily="1" charset="-122"/>
                </a:rPr>
                <a:t>          </a:t>
              </a:r>
              <a:r>
                <a:rPr lang="zh-CN" altLang="en-US" sz="2800">
                  <a:latin typeface="黑体" panose="02010609060101010101" pitchFamily="1" charset="-122"/>
                  <a:ea typeface="黑体" panose="02010609060101010101" pitchFamily="1" charset="-122"/>
                </a:rPr>
                <a:t>是二次函数，且当</a:t>
              </a:r>
              <a:r>
                <a:rPr lang="en-US" altLang="zh-CN" sz="2800">
                  <a:latin typeface="Times New Roman" panose="02020503050405090304" pitchFamily="2" charset="0"/>
                  <a:ea typeface="黑体" panose="02010609060101010101" pitchFamily="1" charset="-122"/>
                  <a:cs typeface="Times New Roman" panose="02020503050405090304" pitchFamily="2" charset="0"/>
                </a:rPr>
                <a:t> </a:t>
              </a:r>
              <a:r>
                <a:rPr lang="en-US" altLang="zh-CN" sz="2800" i="1">
                  <a:latin typeface="Times New Roman" panose="02020503050405090304" pitchFamily="2" charset="0"/>
                  <a:ea typeface="黑体" panose="02010609060101010101" pitchFamily="1" charset="-122"/>
                </a:rPr>
                <a:t>x </a:t>
              </a:r>
              <a:r>
                <a:rPr lang="zh-CN" altLang="en-US" sz="2800">
                  <a:latin typeface="黑体" panose="02010609060101010101" pitchFamily="1" charset="-122"/>
                  <a:ea typeface="黑体" panose="02010609060101010101" pitchFamily="1" charset="-122"/>
                </a:rPr>
                <a:t>＞</a:t>
              </a:r>
              <a:r>
                <a:rPr lang="en-US" altLang="zh-CN" sz="2800">
                  <a:latin typeface="Times New Roman" panose="02020503050405090304" pitchFamily="2" charset="0"/>
                  <a:ea typeface="黑体" panose="02010609060101010101" pitchFamily="1" charset="-122"/>
                  <a:cs typeface="Times New Roman" panose="02020503050405090304" pitchFamily="2" charset="0"/>
                </a:rPr>
                <a:t> </a:t>
              </a:r>
              <a:r>
                <a:rPr lang="en-US" altLang="zh-CN" sz="2800">
                  <a:latin typeface="黑体" panose="02010609060101010101" pitchFamily="1" charset="-122"/>
                  <a:ea typeface="黑体" panose="02010609060101010101" pitchFamily="1" charset="-122"/>
                </a:rPr>
                <a:t>0</a:t>
              </a:r>
              <a:r>
                <a:rPr lang="zh-CN" altLang="en-US" sz="2800">
                  <a:latin typeface="黑体" panose="02010609060101010101" pitchFamily="1" charset="-122"/>
                  <a:ea typeface="黑体" panose="02010609060101010101" pitchFamily="1" charset="-122"/>
                </a:rPr>
                <a:t>时，</a:t>
              </a:r>
              <a:r>
                <a:rPr lang="en-US" altLang="zh-CN" sz="2800" i="1">
                  <a:latin typeface="Times New Roman" panose="02020503050405090304" pitchFamily="2" charset="0"/>
                  <a:ea typeface="黑体" panose="02010609060101010101" pitchFamily="1" charset="-122"/>
                </a:rPr>
                <a:t>y </a:t>
              </a:r>
              <a:r>
                <a:rPr lang="zh-CN" altLang="en-US" sz="2800">
                  <a:latin typeface="黑体" panose="02010609060101010101" pitchFamily="1" charset="-122"/>
                  <a:ea typeface="黑体" panose="02010609060101010101" pitchFamily="1" charset="-122"/>
                </a:rPr>
                <a:t>随</a:t>
              </a:r>
              <a:r>
                <a:rPr lang="en-US" altLang="zh-CN" sz="2800">
                  <a:latin typeface="Times New Roman" panose="02020503050405090304" pitchFamily="2" charset="0"/>
                  <a:ea typeface="黑体" panose="02010609060101010101" pitchFamily="1" charset="-122"/>
                  <a:cs typeface="Times New Roman" panose="02020503050405090304" pitchFamily="2" charset="0"/>
                </a:rPr>
                <a:t> </a:t>
              </a:r>
              <a:r>
                <a:rPr lang="en-US" altLang="zh-CN" sz="2800" i="1">
                  <a:latin typeface="Times New Roman" panose="02020503050405090304" pitchFamily="2" charset="0"/>
                  <a:ea typeface="黑体" panose="02010609060101010101" pitchFamily="1" charset="-122"/>
                </a:rPr>
                <a:t>x </a:t>
              </a:r>
              <a:r>
                <a:rPr lang="zh-CN" altLang="en-US" sz="2800">
                  <a:latin typeface="黑体" panose="02010609060101010101" pitchFamily="1" charset="-122"/>
                  <a:ea typeface="黑体" panose="02010609060101010101" pitchFamily="1" charset="-122"/>
                </a:rPr>
                <a:t>增大而增大，则</a:t>
              </a:r>
              <a:r>
                <a:rPr lang="en-US" altLang="zh-CN" sz="2800" i="1">
                  <a:latin typeface="Times New Roman" panose="02020503050405090304" pitchFamily="2" charset="0"/>
                  <a:ea typeface="黑体" panose="02010609060101010101" pitchFamily="1" charset="-122"/>
                  <a:sym typeface="+mn-ea"/>
                </a:rPr>
                <a:t> </a:t>
              </a:r>
              <a:r>
                <a:rPr lang="en-US" altLang="zh-CN" sz="2800" i="1">
                  <a:latin typeface="Times New Roman" panose="02020503050405090304" pitchFamily="2" charset="0"/>
                  <a:ea typeface="黑体" panose="02010609060101010101" pitchFamily="1" charset="-122"/>
                </a:rPr>
                <a:t>k </a:t>
              </a:r>
              <a:r>
                <a:rPr lang="en-US" altLang="zh-CN" sz="2800">
                  <a:latin typeface="黑体" panose="02010609060101010101" pitchFamily="1" charset="-122"/>
                  <a:ea typeface="黑体" panose="02010609060101010101" pitchFamily="1" charset="-122"/>
                </a:rPr>
                <a:t>= </a:t>
              </a:r>
              <a:r>
                <a:rPr lang="en-US" altLang="zh-CN" sz="2800" u="sng">
                  <a:latin typeface="黑体" panose="02010609060101010101" pitchFamily="1" charset="-122"/>
                  <a:ea typeface="黑体" panose="02010609060101010101" pitchFamily="1" charset="-122"/>
                </a:rPr>
                <a:t>    </a:t>
              </a:r>
              <a:r>
                <a:rPr lang="en-US" altLang="zh-CN" sz="2800">
                  <a:latin typeface="黑体" panose="02010609060101010101" pitchFamily="1" charset="-122"/>
                  <a:ea typeface="黑体" panose="02010609060101010101" pitchFamily="1" charset="-122"/>
                </a:rPr>
                <a:t>.</a:t>
              </a:r>
              <a:endParaRPr lang="en-US" altLang="zh-CN" sz="2800">
                <a:latin typeface="黑体" panose="02010609060101010101" pitchFamily="1" charset="-122"/>
                <a:ea typeface="黑体" panose="02010609060101010101" pitchFamily="1" charset="-122"/>
              </a:endParaRPr>
            </a:p>
          </p:txBody>
        </p:sp>
        <p:graphicFrame>
          <p:nvGraphicFramePr>
            <p:cNvPr id="15363" name="对象 3">
              <a:hlinkClick action="ppaction://ole?verb="/>
            </p:cNvPr>
            <p:cNvGraphicFramePr>
              <a:graphicFrameLocks noChangeAspect="1"/>
            </p:cNvGraphicFramePr>
            <p:nvPr/>
          </p:nvGraphicFramePr>
          <p:xfrm>
            <a:off x="2248" y="138"/>
            <a:ext cx="4062" cy="863"/>
          </p:xfrm>
          <a:graphic>
            <a:graphicData uri="http://schemas.openxmlformats.org/presentationml/2006/ole">
              <mc:AlternateContent>
                <mc:Choice xmlns:v="urn:schemas-microsoft-com:vml" Requires="v">
                  <p:oleObj spid="_x0000_s1044" r:id="rId2" imgW="1069340" imgH="254635" progId="Equation.DSMT4">
                    <p:embed/>
                  </p:oleObj>
                </mc:Choice>
                <mc:Fallback>
                  <p:oleObj r:id="rId2" imgW="1069340" imgH="254635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2248" y="138"/>
                          <a:ext cx="4062" cy="86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" name="文本框 4"/>
          <p:cNvSpPr txBox="1"/>
          <p:nvPr/>
        </p:nvSpPr>
        <p:spPr>
          <a:xfrm>
            <a:off x="920750" y="1406525"/>
            <a:ext cx="7526338" cy="332295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</a:rPr>
              <a:t>分析：</a:t>
            </a:r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</a:rPr>
              <a:t>                </a:t>
            </a:r>
            <a:r>
              <a:rPr lang="zh-CN" altLang="en-US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</a:rPr>
              <a:t>                是二次函数，即二次项的系数不为</a:t>
            </a:r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</a:rPr>
              <a:t> 0</a:t>
            </a:r>
            <a:r>
              <a:rPr lang="zh-CN" altLang="en-US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</a:rPr>
              <a:t>，</a:t>
            </a:r>
            <a:r>
              <a:rPr lang="en-US" altLang="zh-CN" sz="2800" i="1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  <a:sym typeface="宋体" pitchFamily="2" charset="-122"/>
              </a:rPr>
              <a:t>x </a:t>
            </a:r>
            <a:r>
              <a:rPr lang="zh-CN" altLang="en-US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</a:rPr>
              <a:t>的指数等于</a:t>
            </a:r>
            <a:r>
              <a:rPr lang="en-US" altLang="zh-CN" sz="2800" i="1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  <a:sym typeface="宋体" pitchFamily="2" charset="-122"/>
              </a:rPr>
              <a:t> </a:t>
            </a:r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</a:rPr>
              <a:t>2.</a:t>
            </a:r>
            <a:endParaRPr lang="en-US" altLang="zh-CN" sz="2800">
              <a:solidFill>
                <a:srgbClr val="FF0000"/>
              </a:solidFill>
              <a:latin typeface="Times New Roman" panose="02020503050405090304" pitchFamily="2" charset="0"/>
              <a:ea typeface="黑体" panose="02010609060101010101" pitchFamily="1" charset="-122"/>
              <a:cs typeface="Times New Roman" panose="02020503050405090304" pitchFamily="2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</a:rPr>
              <a:t>又因</a:t>
            </a:r>
            <a:r>
              <a:rPr lang="zh-CN" altLang="en-US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  <a:sym typeface="宋体" pitchFamily="2" charset="-122"/>
              </a:rPr>
              <a:t>当</a:t>
            </a:r>
            <a:r>
              <a:rPr lang="en-US" altLang="zh-CN" sz="2800" i="1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  <a:sym typeface="宋体" pitchFamily="2" charset="-122"/>
              </a:rPr>
              <a:t> x </a:t>
            </a:r>
            <a:r>
              <a:rPr lang="zh-CN" altLang="en-US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  <a:sym typeface="宋体" pitchFamily="2" charset="-122"/>
              </a:rPr>
              <a:t>＞</a:t>
            </a:r>
            <a:r>
              <a:rPr lang="en-US" altLang="zh-CN" sz="2800" i="1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  <a:sym typeface="宋体" pitchFamily="2" charset="-122"/>
              </a:rPr>
              <a:t> </a:t>
            </a:r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  <a:sym typeface="宋体" pitchFamily="2" charset="-122"/>
              </a:rPr>
              <a:t>0</a:t>
            </a:r>
            <a:r>
              <a:rPr lang="en-US" altLang="zh-CN" sz="2800" i="1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  <a:sym typeface="宋体" pitchFamily="2" charset="-122"/>
              </a:rPr>
              <a:t> </a:t>
            </a:r>
            <a:r>
              <a:rPr lang="zh-CN" altLang="en-US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  <a:sym typeface="宋体" pitchFamily="2" charset="-122"/>
              </a:rPr>
              <a:t>时，</a:t>
            </a:r>
            <a:r>
              <a:rPr lang="en-US" altLang="zh-CN" sz="2800" i="1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  <a:sym typeface="宋体" pitchFamily="2" charset="-122"/>
              </a:rPr>
              <a:t>y </a:t>
            </a:r>
            <a:r>
              <a:rPr lang="zh-CN" altLang="en-US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  <a:sym typeface="宋体" pitchFamily="2" charset="-122"/>
              </a:rPr>
              <a:t>随</a:t>
            </a:r>
            <a:r>
              <a:rPr lang="en-US" altLang="zh-CN" sz="2800" i="1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  <a:sym typeface="宋体" pitchFamily="2" charset="-122"/>
              </a:rPr>
              <a:t> x </a:t>
            </a:r>
            <a:r>
              <a:rPr lang="zh-CN" altLang="en-US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  <a:sym typeface="宋体" pitchFamily="2" charset="-122"/>
              </a:rPr>
              <a:t>增大而增大</a:t>
            </a:r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  <a:sym typeface="宋体" pitchFamily="2" charset="-122"/>
              </a:rPr>
              <a:t>,</a:t>
            </a:r>
            <a:r>
              <a:rPr lang="zh-CN" altLang="en-US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  <a:sym typeface="宋体" pitchFamily="2" charset="-122"/>
              </a:rPr>
              <a:t>即说明二次项的系数大于</a:t>
            </a:r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  <a:sym typeface="宋体" pitchFamily="2" charset="-122"/>
              </a:rPr>
              <a:t>0.</a:t>
            </a:r>
            <a:endParaRPr lang="en-US" altLang="zh-CN" sz="2800">
              <a:solidFill>
                <a:srgbClr val="FF0000"/>
              </a:solidFill>
              <a:latin typeface="Times New Roman" panose="02020503050405090304" pitchFamily="2" charset="0"/>
              <a:ea typeface="黑体" panose="02010609060101010101" pitchFamily="1" charset="-122"/>
              <a:cs typeface="Times New Roman" panose="02020503050405090304" pitchFamily="2" charset="0"/>
              <a:sym typeface="宋体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  <a:sym typeface="宋体" pitchFamily="2" charset="-122"/>
              </a:rPr>
              <a:t>因此，</a:t>
            </a:r>
            <a:endParaRPr lang="zh-CN" altLang="en-US" sz="2800">
              <a:solidFill>
                <a:srgbClr val="FF0000"/>
              </a:solidFill>
              <a:latin typeface="Times New Roman" panose="02020503050405090304" pitchFamily="2" charset="0"/>
              <a:ea typeface="黑体" panose="02010609060101010101" pitchFamily="1" charset="-122"/>
              <a:cs typeface="Times New Roman" panose="02020503050405090304" pitchFamily="2" charset="0"/>
              <a:sym typeface="宋体" pitchFamily="2" charset="-122"/>
            </a:endParaRPr>
          </a:p>
        </p:txBody>
      </p:sp>
      <p:graphicFrame>
        <p:nvGraphicFramePr>
          <p:cNvPr id="6" name="对象 5">
            <a:hlinkClick action="ppaction://ole?verb="/>
          </p:cNvPr>
          <p:cNvGraphicFramePr>
            <a:graphicFrameLocks noChangeAspect="1"/>
          </p:cNvGraphicFramePr>
          <p:nvPr/>
        </p:nvGraphicFramePr>
        <p:xfrm>
          <a:off x="2057083" y="1488758"/>
          <a:ext cx="2790825" cy="59372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5" r:id="rId4" imgW="1066800" imgH="254000" progId="Equation.DSMT4">
                  <p:embed/>
                </p:oleObj>
              </mc:Choice>
              <mc:Fallback>
                <p:oleObj r:id="rId4" imgW="1066800" imgH="2540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057083" y="1488758"/>
                        <a:ext cx="2790825" cy="5937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action="ppaction://ole?verb="/>
          </p:cNvPr>
          <p:cNvGraphicFramePr>
            <a:graphicFrameLocks noChangeAspect="1"/>
          </p:cNvGraphicFramePr>
          <p:nvPr/>
        </p:nvGraphicFramePr>
        <p:xfrm>
          <a:off x="1879600" y="3957955"/>
          <a:ext cx="1898650" cy="989013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6" r:id="rId6" imgW="927100" imgH="482600" progId="Equation.DSMT4">
                  <p:embed/>
                </p:oleObj>
              </mc:Choice>
              <mc:Fallback>
                <p:oleObj r:id="rId6" imgW="927100" imgH="482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879600" y="3957955"/>
                        <a:ext cx="1898650" cy="9890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本框 8"/>
          <p:cNvSpPr txBox="1"/>
          <p:nvPr/>
        </p:nvSpPr>
        <p:spPr>
          <a:xfrm>
            <a:off x="4070350" y="4122738"/>
            <a:ext cx="2058988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28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解得</a:t>
            </a:r>
            <a:r>
              <a:rPr lang="en-US" altLang="zh-CN" sz="28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 </a:t>
            </a:r>
            <a:r>
              <a:rPr lang="en-US" altLang="zh-CN" sz="2800" i="1">
                <a:solidFill>
                  <a:srgbClr val="FF0000"/>
                </a:solidFill>
                <a:latin typeface="Times New Roman" panose="02020503050405090304" pitchFamily="2" charset="0"/>
                <a:ea typeface="隶书" panose="02010509060101010101" pitchFamily="1" charset="-122"/>
              </a:rPr>
              <a:t>k</a:t>
            </a:r>
            <a:r>
              <a:rPr lang="en-US" altLang="zh-CN" sz="2800" i="1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sym typeface="宋体" pitchFamily="2" charset="-122"/>
              </a:rPr>
              <a:t> </a:t>
            </a:r>
            <a:r>
              <a:rPr lang="en-US" altLang="zh-CN" sz="28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=</a:t>
            </a:r>
            <a:r>
              <a:rPr lang="en-US" altLang="zh-CN" sz="2800" i="1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sym typeface="宋体" pitchFamily="2" charset="-122"/>
              </a:rPr>
              <a:t> </a:t>
            </a:r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2.</a:t>
            </a:r>
            <a:endParaRPr lang="en-US" altLang="zh-CN" sz="2800">
              <a:solidFill>
                <a:srgbClr val="FF0000"/>
              </a:solidFill>
              <a:latin typeface="Times New Roman" panose="02020503050405090304" pitchFamily="2" charset="0"/>
              <a:ea typeface="黑体" panose="02010609060101010101" pitchFamily="1" charset="-122"/>
            </a:endParaRPr>
          </a:p>
        </p:txBody>
      </p:sp>
      <p:sp>
        <p:nvSpPr>
          <p:cNvPr id="9" name="文本框 11"/>
          <p:cNvSpPr txBox="1"/>
          <p:nvPr/>
        </p:nvSpPr>
        <p:spPr>
          <a:xfrm>
            <a:off x="5795963" y="843280"/>
            <a:ext cx="3606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sym typeface="宋体" pitchFamily="2" charset="-122"/>
              </a:rPr>
              <a:t>2</a:t>
            </a:r>
            <a:endParaRPr lang="en-US" altLang="zh-CN" sz="2800">
              <a:solidFill>
                <a:srgbClr val="FF0000"/>
              </a:solidFill>
              <a:latin typeface="Times New Roman" panose="02020503050405090304" pitchFamily="2" charset="0"/>
              <a:ea typeface="黑体" panose="02010609060101010101" pitchFamily="1" charset="-122"/>
              <a:sym typeface="宋体" pitchFamily="2" charset="-122"/>
            </a:endParaRPr>
          </a:p>
        </p:txBody>
      </p:sp>
    </p:spTree>
    <p:custDataLst>
      <p:tags r:id="rId8"/>
    </p:custData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0" end="4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charRg st="0" end="4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charRg st="0" end="4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45" end="7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charRg st="45" end="7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charRg st="45" end="7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76" end="8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charRg st="76" end="8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charRg st="76" end="8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438" name="TextBox 67"/>
          <p:cNvSpPr txBox="1"/>
          <p:nvPr/>
        </p:nvSpPr>
        <p:spPr>
          <a:xfrm>
            <a:off x="431800" y="4229100"/>
            <a:ext cx="6409690" cy="521970"/>
          </a:xfrm>
          <a:prstGeom prst="rect">
            <a:avLst/>
          </a:prstGeom>
          <a:solidFill>
            <a:srgbClr val="ADEBEB"/>
          </a:solidFill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28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当</a:t>
            </a:r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</a:rPr>
              <a:t> 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a</a:t>
            </a:r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  <a:sym typeface="+mn-ea"/>
              </a:rPr>
              <a:t>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&gt;</a:t>
            </a:r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  <a:sym typeface="+mn-ea"/>
              </a:rPr>
              <a:t>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0</a:t>
            </a:r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  <a:sym typeface="+mn-ea"/>
              </a:rPr>
              <a:t> </a:t>
            </a:r>
            <a:r>
              <a:rPr lang="zh-CN" altLang="en-US" sz="28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时，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a</a:t>
            </a:r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  <a:sym typeface="+mn-ea"/>
              </a:rPr>
              <a:t> </a:t>
            </a:r>
            <a:r>
              <a:rPr lang="zh-CN" altLang="en-US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的绝对值</a:t>
            </a:r>
            <a:r>
              <a:rPr lang="zh-CN" altLang="en-US" sz="28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越大，开口越小</a:t>
            </a:r>
            <a:r>
              <a:rPr lang="en-US" altLang="zh-CN" sz="28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.</a:t>
            </a:r>
            <a:endParaRPr lang="en-US" altLang="zh-CN" sz="2800">
              <a:solidFill>
                <a:srgbClr val="FF0000"/>
              </a:solidFill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sp>
        <p:nvSpPr>
          <p:cNvPr id="16386" name="圆角矩形 31"/>
          <p:cNvSpPr/>
          <p:nvPr/>
        </p:nvSpPr>
        <p:spPr>
          <a:xfrm>
            <a:off x="107950" y="412750"/>
            <a:ext cx="1851025" cy="530225"/>
          </a:xfrm>
          <a:prstGeom prst="roundRect">
            <a:avLst>
              <a:gd name="adj" fmla="val 16667"/>
            </a:avLst>
          </a:prstGeom>
          <a:solidFill>
            <a:srgbClr val="FFFFD9"/>
          </a:solidFill>
          <a:ln w="25400" cap="flat" cmpd="sng">
            <a:solidFill>
              <a:srgbClr val="0099FF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/>
            <a:r>
              <a:rPr lang="zh-CN" altLang="en-US" sz="2800" b="1"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合作探究</a:t>
            </a:r>
            <a:endParaRPr lang="zh-CN" altLang="en-US" sz="2800" b="1">
              <a:latin typeface="微软雅黑" panose="020b0503020204020204" charset="-122"/>
              <a:ea typeface="微软雅黑"/>
              <a:sym typeface="微软雅黑" panose="020b0503020204020204" charset="-122"/>
            </a:endParaRPr>
          </a:p>
        </p:txBody>
      </p:sp>
      <p:sp>
        <p:nvSpPr>
          <p:cNvPr id="16387" name="TextBox 65"/>
          <p:cNvSpPr txBox="1"/>
          <p:nvPr/>
        </p:nvSpPr>
        <p:spPr>
          <a:xfrm>
            <a:off x="179388" y="1127125"/>
            <a:ext cx="4711700" cy="28898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>
                <a:solidFill>
                  <a:srgbClr val="228B8B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问题</a:t>
            </a:r>
            <a:r>
              <a:rPr lang="en-US" altLang="zh-CN" sz="2800">
                <a:solidFill>
                  <a:srgbClr val="0070C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 </a:t>
            </a:r>
            <a:r>
              <a:rPr lang="zh-CN" altLang="en-US" sz="2800">
                <a:latin typeface="黑体" panose="02010609060101010101" pitchFamily="1" charset="-122"/>
                <a:ea typeface="黑体" panose="02010609060101010101" pitchFamily="1" charset="-122"/>
              </a:rPr>
              <a:t>在同一直角坐标系中画出二次函数                                      </a:t>
            </a:r>
            <a:endParaRPr lang="zh-CN" altLang="en-US" sz="2800">
              <a:latin typeface="黑体" panose="02010609060101010101" pitchFamily="1" charset="-122"/>
              <a:ea typeface="黑体" panose="02010609060101010101" pitchFamily="1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800">
                <a:latin typeface="黑体" panose="02010609060101010101" pitchFamily="1" charset="-122"/>
                <a:ea typeface="黑体" panose="02010609060101010101" pitchFamily="1" charset="-122"/>
              </a:rPr>
              <a:t>      </a:t>
            </a:r>
            <a:r>
              <a:rPr lang="en-US" altLang="zh-CN" sz="2800">
                <a:latin typeface="黑体" panose="02010609060101010101" pitchFamily="1" charset="-122"/>
                <a:ea typeface="黑体" panose="02010609060101010101" pitchFamily="1" charset="-122"/>
              </a:rPr>
              <a:t> </a:t>
            </a:r>
            <a:r>
              <a:rPr lang="zh-CN" altLang="en-US" sz="2800">
                <a:latin typeface="黑体" panose="02010609060101010101" pitchFamily="1" charset="-122"/>
                <a:ea typeface="黑体" panose="02010609060101010101" pitchFamily="1" charset="-122"/>
              </a:rPr>
              <a:t>的图象如图，观察其开口大小与</a:t>
            </a:r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  <a:sym typeface="+mn-ea"/>
              </a:rPr>
              <a:t> </a:t>
            </a:r>
            <a:r>
              <a:rPr lang="en-US" altLang="zh-CN" sz="2800" b="1" i="1">
                <a:latin typeface="Times New Roman" panose="02020503050405090304" pitchFamily="2" charset="0"/>
                <a:ea typeface="黑体" panose="02010609060101010101" pitchFamily="1" charset="-122"/>
              </a:rPr>
              <a:t>a</a:t>
            </a:r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  <a:sym typeface="+mn-ea"/>
              </a:rPr>
              <a:t> </a:t>
            </a:r>
            <a:r>
              <a:rPr lang="zh-CN" altLang="en-US" sz="2800">
                <a:latin typeface="黑体" panose="02010609060101010101" pitchFamily="1" charset="-122"/>
                <a:ea typeface="黑体" panose="02010609060101010101" pitchFamily="1" charset="-122"/>
              </a:rPr>
              <a:t>的绝对值有什么关系？</a:t>
            </a:r>
            <a:endParaRPr lang="zh-CN" altLang="en-US" sz="280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graphicFrame>
        <p:nvGraphicFramePr>
          <p:cNvPr id="16388" name="对象 62"/>
          <p:cNvGraphicFramePr>
            <a:graphicFrameLocks noChangeAspect="1"/>
          </p:cNvGraphicFramePr>
          <p:nvPr/>
        </p:nvGraphicFramePr>
        <p:xfrm>
          <a:off x="2124075" y="1599883"/>
          <a:ext cx="2189163" cy="839787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7" r:id="rId2" imgW="1092200" imgH="393700" progId="Equation.DSMT4">
                  <p:embed/>
                </p:oleObj>
              </mc:Choice>
              <mc:Fallback>
                <p:oleObj r:id="rId2" imgW="1092200" imgH="3937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124075" y="1599883"/>
                        <a:ext cx="2189163" cy="8397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9" name="对象 64"/>
          <p:cNvGraphicFramePr>
            <a:graphicFrameLocks noChangeAspect="1"/>
          </p:cNvGraphicFramePr>
          <p:nvPr/>
        </p:nvGraphicFramePr>
        <p:xfrm>
          <a:off x="250825" y="2273300"/>
          <a:ext cx="1292225" cy="56832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8" r:id="rId4" imgW="495300" imgH="228600" progId="Equation.DSMT4">
                  <p:embed/>
                </p:oleObj>
              </mc:Choice>
              <mc:Fallback>
                <p:oleObj r:id="rId4" imgW="495300" imgH="228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50825" y="2273300"/>
                        <a:ext cx="1292225" cy="5683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6390" name="Group 107"/>
          <p:cNvGrpSpPr/>
          <p:nvPr/>
        </p:nvGrpSpPr>
        <p:grpSpPr>
          <a:xfrm>
            <a:off x="4724400" y="792163"/>
            <a:ext cx="4032250" cy="3249612"/>
            <a:chExt cx="2540" cy="2047"/>
          </a:xfrm>
        </p:grpSpPr>
        <p:sp>
          <p:nvSpPr>
            <p:cNvPr id="16391" name="d82Line 2"/>
            <p:cNvSpPr/>
            <p:nvPr/>
          </p:nvSpPr>
          <p:spPr>
            <a:xfrm>
              <a:off x="166" y="1846"/>
              <a:ext cx="2197" cy="0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16392" name="d82Line 3"/>
            <p:cNvSpPr/>
            <p:nvPr/>
          </p:nvSpPr>
          <p:spPr>
            <a:xfrm flipH="1" flipV="1">
              <a:off x="1233" y="0"/>
              <a:ext cx="0" cy="1985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16393" name="d82Line 4"/>
            <p:cNvSpPr/>
            <p:nvPr/>
          </p:nvSpPr>
          <p:spPr>
            <a:xfrm flipH="1" flipV="1">
              <a:off x="1463" y="1800"/>
              <a:ext cx="0" cy="46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16394" name="d82Line 5"/>
            <p:cNvSpPr/>
            <p:nvPr/>
          </p:nvSpPr>
          <p:spPr>
            <a:xfrm flipH="1" flipV="1">
              <a:off x="1691" y="1800"/>
              <a:ext cx="0" cy="46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16395" name="d82Line 6"/>
            <p:cNvSpPr/>
            <p:nvPr/>
          </p:nvSpPr>
          <p:spPr>
            <a:xfrm flipH="1" flipV="1">
              <a:off x="1921" y="1800"/>
              <a:ext cx="0" cy="46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16396" name="d82Line 7"/>
            <p:cNvSpPr/>
            <p:nvPr/>
          </p:nvSpPr>
          <p:spPr>
            <a:xfrm flipH="1" flipV="1">
              <a:off x="2151" y="1800"/>
              <a:ext cx="0" cy="46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16397" name="d82Line 10"/>
            <p:cNvSpPr/>
            <p:nvPr/>
          </p:nvSpPr>
          <p:spPr>
            <a:xfrm flipH="1" flipV="1">
              <a:off x="1003" y="1800"/>
              <a:ext cx="0" cy="46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16398" name="d82Line 11"/>
            <p:cNvSpPr/>
            <p:nvPr/>
          </p:nvSpPr>
          <p:spPr>
            <a:xfrm flipH="1" flipV="1">
              <a:off x="775" y="1800"/>
              <a:ext cx="0" cy="46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16399" name="d82Line 12"/>
            <p:cNvSpPr/>
            <p:nvPr/>
          </p:nvSpPr>
          <p:spPr>
            <a:xfrm flipH="1" flipV="1">
              <a:off x="545" y="1800"/>
              <a:ext cx="0" cy="46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16400" name="d82Line 14"/>
            <p:cNvSpPr/>
            <p:nvPr/>
          </p:nvSpPr>
          <p:spPr>
            <a:xfrm flipH="1" flipV="1">
              <a:off x="316" y="1800"/>
              <a:ext cx="0" cy="46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16401" name="d82Line 16"/>
            <p:cNvSpPr/>
            <p:nvPr/>
          </p:nvSpPr>
          <p:spPr>
            <a:xfrm>
              <a:off x="1233" y="1108"/>
              <a:ext cx="57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16402" name="d82Line 17"/>
            <p:cNvSpPr/>
            <p:nvPr/>
          </p:nvSpPr>
          <p:spPr>
            <a:xfrm>
              <a:off x="1233" y="923"/>
              <a:ext cx="57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16403" name="d82Line 18"/>
            <p:cNvSpPr/>
            <p:nvPr/>
          </p:nvSpPr>
          <p:spPr>
            <a:xfrm>
              <a:off x="1233" y="739"/>
              <a:ext cx="57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16404" name="d82Line 19"/>
            <p:cNvSpPr/>
            <p:nvPr/>
          </p:nvSpPr>
          <p:spPr>
            <a:xfrm>
              <a:off x="1233" y="554"/>
              <a:ext cx="57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16405" name="d82Line 20"/>
            <p:cNvSpPr/>
            <p:nvPr/>
          </p:nvSpPr>
          <p:spPr>
            <a:xfrm>
              <a:off x="1233" y="369"/>
              <a:ext cx="57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16406" name="d82Line 21"/>
            <p:cNvSpPr/>
            <p:nvPr/>
          </p:nvSpPr>
          <p:spPr>
            <a:xfrm>
              <a:off x="1233" y="1477"/>
              <a:ext cx="57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16407" name="d82Line 22"/>
            <p:cNvSpPr/>
            <p:nvPr/>
          </p:nvSpPr>
          <p:spPr>
            <a:xfrm>
              <a:off x="1233" y="1662"/>
              <a:ext cx="57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16408" name="d82Line 23"/>
            <p:cNvSpPr/>
            <p:nvPr/>
          </p:nvSpPr>
          <p:spPr>
            <a:xfrm>
              <a:off x="1233" y="1846"/>
              <a:ext cx="57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16409" name="d82Line 24"/>
            <p:cNvSpPr/>
            <p:nvPr/>
          </p:nvSpPr>
          <p:spPr>
            <a:xfrm>
              <a:off x="1233" y="185"/>
              <a:ext cx="57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16410" name="d82Line 25"/>
            <p:cNvSpPr/>
            <p:nvPr/>
          </p:nvSpPr>
          <p:spPr>
            <a:xfrm>
              <a:off x="1233" y="1293"/>
              <a:ext cx="57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16411" name="d82WordArt 28"/>
            <p:cNvSpPr>
              <a:spLocks noTextEdit="1"/>
            </p:cNvSpPr>
            <p:nvPr/>
          </p:nvSpPr>
          <p:spPr>
            <a:xfrm>
              <a:off x="2293" y="1911"/>
              <a:ext cx="103" cy="10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norm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/>
              <a:r>
                <a:rPr lang="zh-CN" altLang="en-US" sz="3600" i="1"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rgbClr val="000000"/>
                  </a:solidFill>
                  <a:latin typeface="Times New Roman" panose="02020503050405090304" pitchFamily="2" charset="0"/>
                  <a:ea typeface="Times New Roman" panose="02020503050405090304" pitchFamily="2" charset="0"/>
                </a:rPr>
                <a:t>x</a:t>
              </a:r>
              <a:endParaRPr lang="zh-CN" altLang="en-US" sz="3600" i="1"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 panose="02020503050405090304" pitchFamily="2" charset="0"/>
                <a:ea typeface="Times New Roman" panose="02020503050405090304" pitchFamily="2" charset="0"/>
              </a:endParaRPr>
            </a:p>
          </p:txBody>
        </p:sp>
        <p:sp>
          <p:nvSpPr>
            <p:cNvPr id="16412" name="d82WordArt 29"/>
            <p:cNvSpPr>
              <a:spLocks noTextEdit="1"/>
            </p:cNvSpPr>
            <p:nvPr/>
          </p:nvSpPr>
          <p:spPr>
            <a:xfrm>
              <a:off x="1290" y="0"/>
              <a:ext cx="103" cy="107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norm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/>
              <a:r>
                <a:rPr lang="zh-CN" altLang="en-US" sz="3600" i="1"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rgbClr val="000000"/>
                  </a:solidFill>
                  <a:latin typeface="Times New Roman" panose="02020503050405090304" pitchFamily="2" charset="0"/>
                  <a:ea typeface="Times New Roman" panose="02020503050405090304" pitchFamily="2" charset="0"/>
                </a:rPr>
                <a:t>y</a:t>
              </a:r>
              <a:endParaRPr lang="zh-CN" altLang="en-US" sz="3600" i="1"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 panose="02020503050405090304" pitchFamily="2" charset="0"/>
                <a:ea typeface="Times New Roman" panose="02020503050405090304" pitchFamily="2" charset="0"/>
              </a:endParaRPr>
            </a:p>
          </p:txBody>
        </p:sp>
        <p:sp>
          <p:nvSpPr>
            <p:cNvPr id="16413" name="d82WordArt 120"/>
            <p:cNvSpPr>
              <a:spLocks noTextEdit="1"/>
            </p:cNvSpPr>
            <p:nvPr/>
          </p:nvSpPr>
          <p:spPr>
            <a:xfrm>
              <a:off x="1014" y="1892"/>
              <a:ext cx="137" cy="147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norm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/>
              <a:r>
                <a:rPr lang="zh-CN" altLang="en-US" sz="1800" i="1"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rgbClr val="000000"/>
                  </a:solidFill>
                  <a:latin typeface="Times New Roman" panose="02020503050405090304" pitchFamily="2" charset="0"/>
                  <a:ea typeface="Times New Roman" panose="02020503050405090304" pitchFamily="2" charset="0"/>
                </a:rPr>
                <a:t>O</a:t>
              </a:r>
              <a:endParaRPr lang="zh-CN" altLang="en-US" sz="1800" i="1"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 panose="02020503050405090304" pitchFamily="2" charset="0"/>
                <a:ea typeface="Times New Roman" panose="02020503050405090304" pitchFamily="2" charset="0"/>
              </a:endParaRPr>
            </a:p>
          </p:txBody>
        </p:sp>
        <p:sp>
          <p:nvSpPr>
            <p:cNvPr id="16414" name="Text Box 131"/>
            <p:cNvSpPr txBox="1"/>
            <p:nvPr/>
          </p:nvSpPr>
          <p:spPr>
            <a:xfrm>
              <a:off x="371" y="1797"/>
              <a:ext cx="686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2000" b="1">
                  <a:solidFill>
                    <a:srgbClr val="000000"/>
                  </a:solidFill>
                  <a:latin typeface="Times New Roman" panose="02020503050405090304" pitchFamily="2" charset="0"/>
                  <a:ea typeface="宋体" pitchFamily="2" charset="-122"/>
                </a:rPr>
                <a:t>      </a:t>
              </a:r>
              <a:r>
                <a:rPr lang="zh-CN" altLang="en-US" sz="2000" b="1">
                  <a:solidFill>
                    <a:srgbClr val="000000"/>
                  </a:solidFill>
                  <a:latin typeface="Times New Roman" panose="02020503050405090304" pitchFamily="2" charset="0"/>
                  <a:ea typeface="宋体" pitchFamily="2" charset="-122"/>
                </a:rPr>
                <a:t>－</a:t>
              </a:r>
              <a:r>
                <a:rPr lang="en-US" altLang="zh-CN" sz="2000" b="1">
                  <a:solidFill>
                    <a:srgbClr val="000000"/>
                  </a:solidFill>
                  <a:latin typeface="Times New Roman" panose="02020503050405090304" pitchFamily="2" charset="0"/>
                  <a:ea typeface="宋体" pitchFamily="2" charset="-122"/>
                </a:rPr>
                <a:t>2</a:t>
              </a:r>
              <a:endParaRPr lang="en-US" altLang="zh-CN" sz="2000" b="1">
                <a:solidFill>
                  <a:srgbClr val="000000"/>
                </a:solidFill>
                <a:latin typeface="Times New Roman" panose="02020503050405090304" pitchFamily="2" charset="0"/>
                <a:ea typeface="宋体" pitchFamily="2" charset="-122"/>
              </a:endParaRPr>
            </a:p>
          </p:txBody>
        </p:sp>
        <p:sp>
          <p:nvSpPr>
            <p:cNvPr id="16415" name="Text Box 132"/>
            <p:cNvSpPr txBox="1"/>
            <p:nvPr/>
          </p:nvSpPr>
          <p:spPr>
            <a:xfrm>
              <a:off x="1539" y="1790"/>
              <a:ext cx="549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2000" b="1">
                  <a:solidFill>
                    <a:srgbClr val="000000"/>
                  </a:solidFill>
                  <a:latin typeface="Times New Roman" panose="02020503050405090304" pitchFamily="2" charset="0"/>
                  <a:ea typeface="宋体" pitchFamily="2" charset="-122"/>
                </a:rPr>
                <a:t>2</a:t>
              </a:r>
              <a:endParaRPr lang="en-US" altLang="zh-CN" sz="2000" b="1">
                <a:solidFill>
                  <a:srgbClr val="000000"/>
                </a:solidFill>
                <a:latin typeface="Times New Roman" panose="02020503050405090304" pitchFamily="2" charset="0"/>
                <a:ea typeface="宋体" pitchFamily="2" charset="-122"/>
              </a:endParaRPr>
            </a:p>
          </p:txBody>
        </p:sp>
        <p:sp>
          <p:nvSpPr>
            <p:cNvPr id="16416" name="Text Box 133"/>
            <p:cNvSpPr txBox="1"/>
            <p:nvPr/>
          </p:nvSpPr>
          <p:spPr>
            <a:xfrm>
              <a:off x="974" y="1300"/>
              <a:ext cx="549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2000" b="1">
                  <a:solidFill>
                    <a:srgbClr val="000000"/>
                  </a:solidFill>
                  <a:latin typeface="Times New Roman" panose="02020503050405090304" pitchFamily="2" charset="0"/>
                  <a:ea typeface="宋体" pitchFamily="2" charset="-122"/>
                </a:rPr>
                <a:t>2</a:t>
              </a:r>
              <a:endParaRPr lang="en-US" altLang="zh-CN" sz="2000" b="1">
                <a:solidFill>
                  <a:srgbClr val="000000"/>
                </a:solidFill>
                <a:latin typeface="Times New Roman" panose="02020503050405090304" pitchFamily="2" charset="0"/>
                <a:ea typeface="宋体" pitchFamily="2" charset="-122"/>
              </a:endParaRPr>
            </a:p>
          </p:txBody>
        </p:sp>
        <p:sp>
          <p:nvSpPr>
            <p:cNvPr id="16417" name="Text Box 134"/>
            <p:cNvSpPr txBox="1"/>
            <p:nvPr/>
          </p:nvSpPr>
          <p:spPr>
            <a:xfrm>
              <a:off x="962" y="948"/>
              <a:ext cx="549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2000" b="1">
                  <a:solidFill>
                    <a:srgbClr val="000000"/>
                  </a:solidFill>
                  <a:latin typeface="Times New Roman" panose="02020503050405090304" pitchFamily="2" charset="0"/>
                  <a:ea typeface="宋体" pitchFamily="2" charset="-122"/>
                </a:rPr>
                <a:t>4</a:t>
              </a:r>
              <a:endParaRPr lang="en-US" altLang="zh-CN" sz="2000" b="1">
                <a:solidFill>
                  <a:srgbClr val="000000"/>
                </a:solidFill>
                <a:latin typeface="Times New Roman" panose="02020503050405090304" pitchFamily="2" charset="0"/>
                <a:ea typeface="宋体" pitchFamily="2" charset="-122"/>
              </a:endParaRPr>
            </a:p>
          </p:txBody>
        </p:sp>
        <p:sp>
          <p:nvSpPr>
            <p:cNvPr id="16418" name="Text Box 135"/>
            <p:cNvSpPr txBox="1"/>
            <p:nvPr/>
          </p:nvSpPr>
          <p:spPr>
            <a:xfrm>
              <a:off x="962" y="541"/>
              <a:ext cx="549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2000" b="1">
                  <a:solidFill>
                    <a:srgbClr val="000000"/>
                  </a:solidFill>
                  <a:latin typeface="Times New Roman" panose="02020503050405090304" pitchFamily="2" charset="0"/>
                  <a:ea typeface="宋体" pitchFamily="2" charset="-122"/>
                </a:rPr>
                <a:t>6</a:t>
              </a:r>
              <a:endParaRPr lang="en-US" altLang="zh-CN" sz="2000" b="1">
                <a:solidFill>
                  <a:srgbClr val="000000"/>
                </a:solidFill>
                <a:latin typeface="Times New Roman" panose="02020503050405090304" pitchFamily="2" charset="0"/>
                <a:ea typeface="宋体" pitchFamily="2" charset="-122"/>
              </a:endParaRPr>
            </a:p>
          </p:txBody>
        </p:sp>
        <p:sp>
          <p:nvSpPr>
            <p:cNvPr id="16419" name="Text Box 136"/>
            <p:cNvSpPr txBox="1"/>
            <p:nvPr/>
          </p:nvSpPr>
          <p:spPr>
            <a:xfrm>
              <a:off x="1991" y="1791"/>
              <a:ext cx="549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2000" b="1">
                  <a:solidFill>
                    <a:srgbClr val="000000"/>
                  </a:solidFill>
                  <a:latin typeface="Times New Roman" panose="02020503050405090304" pitchFamily="2" charset="0"/>
                  <a:ea typeface="宋体" pitchFamily="2" charset="-122"/>
                </a:rPr>
                <a:t>4</a:t>
              </a:r>
              <a:endParaRPr lang="en-US" altLang="zh-CN" sz="2000" b="1">
                <a:solidFill>
                  <a:srgbClr val="000000"/>
                </a:solidFill>
                <a:latin typeface="Times New Roman" panose="02020503050405090304" pitchFamily="2" charset="0"/>
                <a:ea typeface="宋体" pitchFamily="2" charset="-122"/>
              </a:endParaRPr>
            </a:p>
          </p:txBody>
        </p:sp>
        <p:sp>
          <p:nvSpPr>
            <p:cNvPr id="16420" name="Text Box 137"/>
            <p:cNvSpPr txBox="1"/>
            <p:nvPr/>
          </p:nvSpPr>
          <p:spPr>
            <a:xfrm>
              <a:off x="0" y="1790"/>
              <a:ext cx="54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sz="2000" b="1">
                  <a:solidFill>
                    <a:srgbClr val="000000"/>
                  </a:solidFill>
                  <a:latin typeface="Times New Roman" panose="02020503050405090304" pitchFamily="2" charset="0"/>
                  <a:ea typeface="宋体" pitchFamily="2" charset="-122"/>
                </a:rPr>
                <a:t>－</a:t>
              </a:r>
              <a:r>
                <a:rPr lang="en-US" altLang="zh-CN" sz="2000" b="1">
                  <a:solidFill>
                    <a:srgbClr val="000000"/>
                  </a:solidFill>
                  <a:latin typeface="Times New Roman" panose="02020503050405090304" pitchFamily="2" charset="0"/>
                  <a:ea typeface="宋体" pitchFamily="2" charset="-122"/>
                </a:rPr>
                <a:t>4</a:t>
              </a:r>
              <a:endParaRPr lang="en-US" altLang="zh-CN" sz="2000" b="1">
                <a:solidFill>
                  <a:srgbClr val="000000"/>
                </a:solidFill>
                <a:latin typeface="Times New Roman" panose="02020503050405090304" pitchFamily="2" charset="0"/>
                <a:ea typeface="宋体" pitchFamily="2" charset="-122"/>
              </a:endParaRPr>
            </a:p>
          </p:txBody>
        </p:sp>
        <p:sp>
          <p:nvSpPr>
            <p:cNvPr id="16421" name="Text Box 138"/>
            <p:cNvSpPr txBox="1"/>
            <p:nvPr/>
          </p:nvSpPr>
          <p:spPr>
            <a:xfrm>
              <a:off x="976" y="190"/>
              <a:ext cx="549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2000" b="1">
                  <a:solidFill>
                    <a:srgbClr val="000000"/>
                  </a:solidFill>
                  <a:latin typeface="Times New Roman" panose="02020503050405090304" pitchFamily="2" charset="0"/>
                  <a:ea typeface="宋体" pitchFamily="2" charset="-122"/>
                </a:rPr>
                <a:t>8</a:t>
              </a:r>
              <a:endParaRPr lang="en-US" altLang="zh-CN" sz="2000" b="1">
                <a:solidFill>
                  <a:srgbClr val="000000"/>
                </a:solidFill>
                <a:latin typeface="Times New Roman" panose="02020503050405090304" pitchFamily="2" charset="0"/>
                <a:ea typeface="宋体" pitchFamily="2" charset="-122"/>
              </a:endParaRPr>
            </a:p>
          </p:txBody>
        </p:sp>
      </p:grpSp>
      <p:sp>
        <p:nvSpPr>
          <p:cNvPr id="99" name="平面几何--抛物线1"/>
          <p:cNvSpPr/>
          <p:nvPr/>
        </p:nvSpPr>
        <p:spPr>
          <a:xfrm>
            <a:off x="5919788" y="1165225"/>
            <a:ext cx="1538287" cy="2565400"/>
          </a:xfrm>
          <a:custGeom>
            <a:cxnLst>
              <a:cxn ang="0">
                <a:pos x="18241" y="120694"/>
              </a:cxn>
              <a:cxn ang="0">
                <a:pos x="54722" y="351812"/>
              </a:cxn>
              <a:cxn ang="0">
                <a:pos x="91203" y="572657"/>
              </a:cxn>
              <a:cxn ang="0">
                <a:pos x="127684" y="780662"/>
              </a:cxn>
              <a:cxn ang="0">
                <a:pos x="164165" y="978396"/>
              </a:cxn>
              <a:cxn ang="0">
                <a:pos x="200646" y="1164573"/>
              </a:cxn>
              <a:cxn ang="0">
                <a:pos x="237127" y="1337911"/>
              </a:cxn>
              <a:cxn ang="0">
                <a:pos x="273608" y="1500977"/>
              </a:cxn>
              <a:cxn ang="0">
                <a:pos x="310089" y="1651203"/>
              </a:cxn>
              <a:cxn ang="0">
                <a:pos x="346571" y="1791158"/>
              </a:cxn>
              <a:cxn ang="0">
                <a:pos x="383052" y="1919556"/>
              </a:cxn>
              <a:cxn ang="0">
                <a:pos x="419533" y="2035115"/>
              </a:cxn>
              <a:cxn ang="0">
                <a:pos x="456014" y="2140401"/>
              </a:cxn>
              <a:cxn ang="0">
                <a:pos x="492495" y="2232848"/>
              </a:cxn>
              <a:cxn ang="0">
                <a:pos x="528976" y="2315023"/>
              </a:cxn>
              <a:cxn ang="0">
                <a:pos x="565457" y="2385642"/>
              </a:cxn>
              <a:cxn ang="0">
                <a:pos x="601938" y="2443422"/>
              </a:cxn>
              <a:cxn ang="0">
                <a:pos x="638420" y="2490929"/>
              </a:cxn>
              <a:cxn ang="0">
                <a:pos x="674901" y="2525596"/>
              </a:cxn>
              <a:cxn ang="0">
                <a:pos x="711382" y="2549992"/>
              </a:cxn>
              <a:cxn ang="0">
                <a:pos x="747863" y="2562832"/>
              </a:cxn>
              <a:cxn ang="0">
                <a:pos x="784344" y="2562832"/>
              </a:cxn>
              <a:cxn ang="0">
                <a:pos x="820825" y="2552560"/>
              </a:cxn>
              <a:cxn ang="0">
                <a:pos x="857306" y="2529448"/>
              </a:cxn>
              <a:cxn ang="0">
                <a:pos x="893787" y="2496065"/>
              </a:cxn>
              <a:cxn ang="0">
                <a:pos x="930268" y="2451125"/>
              </a:cxn>
              <a:cxn ang="0">
                <a:pos x="966750" y="2393346"/>
              </a:cxn>
              <a:cxn ang="0">
                <a:pos x="1003231" y="2325295"/>
              </a:cxn>
              <a:cxn ang="0">
                <a:pos x="1039712" y="2244404"/>
              </a:cxn>
              <a:cxn ang="0">
                <a:pos x="1076193" y="2153241"/>
              </a:cxn>
              <a:cxn ang="0">
                <a:pos x="1112674" y="2050522"/>
              </a:cxn>
              <a:cxn ang="0">
                <a:pos x="1149155" y="1934964"/>
              </a:cxn>
              <a:cxn ang="0">
                <a:pos x="1185636" y="1809133"/>
              </a:cxn>
              <a:cxn ang="0">
                <a:pos x="1222117" y="1670463"/>
              </a:cxn>
              <a:cxn ang="0">
                <a:pos x="1258598" y="1521521"/>
              </a:cxn>
              <a:cxn ang="0">
                <a:pos x="1295080" y="1361023"/>
              </a:cxn>
              <a:cxn ang="0">
                <a:pos x="1331561" y="1187685"/>
              </a:cxn>
              <a:cxn ang="0">
                <a:pos x="1368042" y="1004075"/>
              </a:cxn>
              <a:cxn ang="0">
                <a:pos x="1404523" y="807626"/>
              </a:cxn>
              <a:cxn ang="0">
                <a:pos x="1441004" y="600905"/>
              </a:cxn>
              <a:cxn ang="0">
                <a:pos x="1477485" y="382627"/>
              </a:cxn>
              <a:cxn ang="0">
                <a:pos x="1513966" y="151510"/>
              </a:cxn>
              <a:cxn ang="0">
                <a:pos x="1537071" y="0"/>
              </a:cxn>
            </a:cxnLst>
            <a:rect l="l" t="t" r="r" b="b"/>
            <a:pathLst>
              <a:path w="1265" h="1998">
                <a:moveTo>
                  <a:pt x="0" y="0"/>
                </a:moveTo>
                <a:cubicBezTo>
                  <a:pt x="5" y="31"/>
                  <a:pt x="10" y="63"/>
                  <a:pt x="15" y="94"/>
                </a:cubicBezTo>
                <a:cubicBezTo>
                  <a:pt x="20" y="124"/>
                  <a:pt x="25" y="155"/>
                  <a:pt x="30" y="185"/>
                </a:cubicBezTo>
                <a:cubicBezTo>
                  <a:pt x="35" y="215"/>
                  <a:pt x="40" y="245"/>
                  <a:pt x="45" y="274"/>
                </a:cubicBezTo>
                <a:cubicBezTo>
                  <a:pt x="50" y="303"/>
                  <a:pt x="55" y="332"/>
                  <a:pt x="60" y="361"/>
                </a:cubicBezTo>
                <a:cubicBezTo>
                  <a:pt x="65" y="390"/>
                  <a:pt x="70" y="418"/>
                  <a:pt x="75" y="446"/>
                </a:cubicBezTo>
                <a:cubicBezTo>
                  <a:pt x="80" y="473"/>
                  <a:pt x="85" y="501"/>
                  <a:pt x="90" y="528"/>
                </a:cubicBezTo>
                <a:cubicBezTo>
                  <a:pt x="95" y="555"/>
                  <a:pt x="100" y="582"/>
                  <a:pt x="105" y="608"/>
                </a:cubicBezTo>
                <a:cubicBezTo>
                  <a:pt x="110" y="635"/>
                  <a:pt x="115" y="661"/>
                  <a:pt x="120" y="686"/>
                </a:cubicBezTo>
                <a:cubicBezTo>
                  <a:pt x="125" y="712"/>
                  <a:pt x="130" y="737"/>
                  <a:pt x="135" y="762"/>
                </a:cubicBezTo>
                <a:cubicBezTo>
                  <a:pt x="140" y="787"/>
                  <a:pt x="145" y="811"/>
                  <a:pt x="150" y="835"/>
                </a:cubicBezTo>
                <a:cubicBezTo>
                  <a:pt x="155" y="859"/>
                  <a:pt x="160" y="883"/>
                  <a:pt x="165" y="907"/>
                </a:cubicBezTo>
                <a:cubicBezTo>
                  <a:pt x="170" y="930"/>
                  <a:pt x="175" y="953"/>
                  <a:pt x="180" y="975"/>
                </a:cubicBezTo>
                <a:cubicBezTo>
                  <a:pt x="185" y="998"/>
                  <a:pt x="190" y="1020"/>
                  <a:pt x="195" y="1042"/>
                </a:cubicBezTo>
                <a:cubicBezTo>
                  <a:pt x="200" y="1064"/>
                  <a:pt x="205" y="1085"/>
                  <a:pt x="210" y="1107"/>
                </a:cubicBezTo>
                <a:cubicBezTo>
                  <a:pt x="215" y="1128"/>
                  <a:pt x="220" y="1148"/>
                  <a:pt x="225" y="1169"/>
                </a:cubicBezTo>
                <a:cubicBezTo>
                  <a:pt x="230" y="1189"/>
                  <a:pt x="235" y="1209"/>
                  <a:pt x="240" y="1229"/>
                </a:cubicBezTo>
                <a:cubicBezTo>
                  <a:pt x="245" y="1248"/>
                  <a:pt x="250" y="1267"/>
                  <a:pt x="255" y="1286"/>
                </a:cubicBezTo>
                <a:cubicBezTo>
                  <a:pt x="260" y="1305"/>
                  <a:pt x="265" y="1324"/>
                  <a:pt x="270" y="1342"/>
                </a:cubicBezTo>
                <a:cubicBezTo>
                  <a:pt x="275" y="1360"/>
                  <a:pt x="280" y="1377"/>
                  <a:pt x="285" y="1395"/>
                </a:cubicBezTo>
                <a:cubicBezTo>
                  <a:pt x="290" y="1412"/>
                  <a:pt x="295" y="1429"/>
                  <a:pt x="300" y="1446"/>
                </a:cubicBezTo>
                <a:cubicBezTo>
                  <a:pt x="305" y="1462"/>
                  <a:pt x="310" y="1479"/>
                  <a:pt x="315" y="1495"/>
                </a:cubicBezTo>
                <a:cubicBezTo>
                  <a:pt x="320" y="1510"/>
                  <a:pt x="325" y="1526"/>
                  <a:pt x="330" y="1541"/>
                </a:cubicBezTo>
                <a:cubicBezTo>
                  <a:pt x="335" y="1556"/>
                  <a:pt x="340" y="1571"/>
                  <a:pt x="345" y="1585"/>
                </a:cubicBezTo>
                <a:cubicBezTo>
                  <a:pt x="350" y="1599"/>
                  <a:pt x="355" y="1613"/>
                  <a:pt x="360" y="1627"/>
                </a:cubicBezTo>
                <a:cubicBezTo>
                  <a:pt x="365" y="1641"/>
                  <a:pt x="370" y="1654"/>
                  <a:pt x="375" y="1667"/>
                </a:cubicBezTo>
                <a:cubicBezTo>
                  <a:pt x="380" y="1679"/>
                  <a:pt x="385" y="1692"/>
                  <a:pt x="390" y="1704"/>
                </a:cubicBezTo>
                <a:cubicBezTo>
                  <a:pt x="395" y="1716"/>
                  <a:pt x="400" y="1728"/>
                  <a:pt x="405" y="1739"/>
                </a:cubicBezTo>
                <a:cubicBezTo>
                  <a:pt x="410" y="1751"/>
                  <a:pt x="415" y="1762"/>
                  <a:pt x="420" y="1772"/>
                </a:cubicBezTo>
                <a:cubicBezTo>
                  <a:pt x="425" y="1783"/>
                  <a:pt x="430" y="1793"/>
                  <a:pt x="435" y="1803"/>
                </a:cubicBezTo>
                <a:cubicBezTo>
                  <a:pt x="440" y="1813"/>
                  <a:pt x="445" y="1822"/>
                  <a:pt x="450" y="1831"/>
                </a:cubicBezTo>
                <a:cubicBezTo>
                  <a:pt x="455" y="1840"/>
                  <a:pt x="460" y="1849"/>
                  <a:pt x="465" y="1858"/>
                </a:cubicBezTo>
                <a:cubicBezTo>
                  <a:pt x="470" y="1866"/>
                  <a:pt x="475" y="1874"/>
                  <a:pt x="480" y="1881"/>
                </a:cubicBezTo>
                <a:cubicBezTo>
                  <a:pt x="485" y="1889"/>
                  <a:pt x="490" y="1896"/>
                  <a:pt x="495" y="1903"/>
                </a:cubicBezTo>
                <a:cubicBezTo>
                  <a:pt x="500" y="1910"/>
                  <a:pt x="505" y="1916"/>
                  <a:pt x="510" y="1923"/>
                </a:cubicBezTo>
                <a:cubicBezTo>
                  <a:pt x="515" y="1929"/>
                  <a:pt x="520" y="1934"/>
                  <a:pt x="525" y="1940"/>
                </a:cubicBezTo>
                <a:cubicBezTo>
                  <a:pt x="530" y="1945"/>
                  <a:pt x="535" y="1950"/>
                  <a:pt x="540" y="1955"/>
                </a:cubicBezTo>
                <a:cubicBezTo>
                  <a:pt x="545" y="1959"/>
                  <a:pt x="550" y="1963"/>
                  <a:pt x="555" y="1967"/>
                </a:cubicBezTo>
                <a:cubicBezTo>
                  <a:pt x="560" y="1971"/>
                  <a:pt x="565" y="1975"/>
                  <a:pt x="570" y="1978"/>
                </a:cubicBezTo>
                <a:cubicBezTo>
                  <a:pt x="575" y="1981"/>
                  <a:pt x="580" y="1983"/>
                  <a:pt x="585" y="1986"/>
                </a:cubicBezTo>
                <a:cubicBezTo>
                  <a:pt x="590" y="1988"/>
                  <a:pt x="595" y="1990"/>
                  <a:pt x="600" y="1992"/>
                </a:cubicBezTo>
                <a:cubicBezTo>
                  <a:pt x="605" y="1993"/>
                  <a:pt x="610" y="1995"/>
                  <a:pt x="615" y="1996"/>
                </a:cubicBezTo>
                <a:cubicBezTo>
                  <a:pt x="620" y="1996"/>
                  <a:pt x="625" y="1997"/>
                  <a:pt x="630" y="1997"/>
                </a:cubicBezTo>
                <a:cubicBezTo>
                  <a:pt x="635" y="1997"/>
                  <a:pt x="640" y="1997"/>
                  <a:pt x="645" y="1996"/>
                </a:cubicBezTo>
                <a:cubicBezTo>
                  <a:pt x="650" y="1995"/>
                  <a:pt x="655" y="1994"/>
                  <a:pt x="660" y="1993"/>
                </a:cubicBezTo>
                <a:cubicBezTo>
                  <a:pt x="665" y="1992"/>
                  <a:pt x="670" y="1990"/>
                  <a:pt x="675" y="1988"/>
                </a:cubicBezTo>
                <a:cubicBezTo>
                  <a:pt x="680" y="1985"/>
                  <a:pt x="685" y="1983"/>
                  <a:pt x="690" y="1980"/>
                </a:cubicBezTo>
                <a:cubicBezTo>
                  <a:pt x="695" y="1977"/>
                  <a:pt x="700" y="1974"/>
                  <a:pt x="705" y="1970"/>
                </a:cubicBezTo>
                <a:cubicBezTo>
                  <a:pt x="710" y="1967"/>
                  <a:pt x="715" y="1963"/>
                  <a:pt x="720" y="1958"/>
                </a:cubicBezTo>
                <a:cubicBezTo>
                  <a:pt x="725" y="1954"/>
                  <a:pt x="730" y="1949"/>
                  <a:pt x="735" y="1944"/>
                </a:cubicBezTo>
                <a:cubicBezTo>
                  <a:pt x="740" y="1939"/>
                  <a:pt x="745" y="1933"/>
                  <a:pt x="750" y="1927"/>
                </a:cubicBezTo>
                <a:cubicBezTo>
                  <a:pt x="755" y="1921"/>
                  <a:pt x="760" y="1915"/>
                  <a:pt x="765" y="1909"/>
                </a:cubicBezTo>
                <a:cubicBezTo>
                  <a:pt x="770" y="1902"/>
                  <a:pt x="775" y="1895"/>
                  <a:pt x="780" y="1887"/>
                </a:cubicBezTo>
                <a:cubicBezTo>
                  <a:pt x="785" y="1880"/>
                  <a:pt x="790" y="1872"/>
                  <a:pt x="795" y="1864"/>
                </a:cubicBezTo>
                <a:cubicBezTo>
                  <a:pt x="800" y="1856"/>
                  <a:pt x="805" y="1847"/>
                  <a:pt x="810" y="1839"/>
                </a:cubicBezTo>
                <a:cubicBezTo>
                  <a:pt x="815" y="1830"/>
                  <a:pt x="820" y="1820"/>
                  <a:pt x="825" y="1811"/>
                </a:cubicBezTo>
                <a:cubicBezTo>
                  <a:pt x="830" y="1801"/>
                  <a:pt x="835" y="1791"/>
                  <a:pt x="840" y="1781"/>
                </a:cubicBezTo>
                <a:cubicBezTo>
                  <a:pt x="845" y="1770"/>
                  <a:pt x="850" y="1759"/>
                  <a:pt x="855" y="1748"/>
                </a:cubicBezTo>
                <a:cubicBezTo>
                  <a:pt x="860" y="1737"/>
                  <a:pt x="865" y="1726"/>
                  <a:pt x="870" y="1714"/>
                </a:cubicBezTo>
                <a:cubicBezTo>
                  <a:pt x="875" y="1702"/>
                  <a:pt x="880" y="1689"/>
                  <a:pt x="885" y="1677"/>
                </a:cubicBezTo>
                <a:cubicBezTo>
                  <a:pt x="890" y="1664"/>
                  <a:pt x="895" y="1651"/>
                  <a:pt x="900" y="1638"/>
                </a:cubicBezTo>
                <a:cubicBezTo>
                  <a:pt x="905" y="1624"/>
                  <a:pt x="910" y="1611"/>
                  <a:pt x="915" y="1597"/>
                </a:cubicBezTo>
                <a:cubicBezTo>
                  <a:pt x="920" y="1582"/>
                  <a:pt x="925" y="1568"/>
                  <a:pt x="930" y="1553"/>
                </a:cubicBezTo>
                <a:cubicBezTo>
                  <a:pt x="935" y="1538"/>
                  <a:pt x="940" y="1523"/>
                  <a:pt x="945" y="1507"/>
                </a:cubicBezTo>
                <a:cubicBezTo>
                  <a:pt x="950" y="1491"/>
                  <a:pt x="955" y="1475"/>
                  <a:pt x="960" y="1459"/>
                </a:cubicBezTo>
                <a:cubicBezTo>
                  <a:pt x="965" y="1443"/>
                  <a:pt x="970" y="1426"/>
                  <a:pt x="975" y="1409"/>
                </a:cubicBezTo>
                <a:cubicBezTo>
                  <a:pt x="980" y="1391"/>
                  <a:pt x="985" y="1374"/>
                  <a:pt x="990" y="1356"/>
                </a:cubicBezTo>
                <a:cubicBezTo>
                  <a:pt x="995" y="1338"/>
                  <a:pt x="1000" y="1320"/>
                  <a:pt x="1005" y="1301"/>
                </a:cubicBezTo>
                <a:cubicBezTo>
                  <a:pt x="1010" y="1283"/>
                  <a:pt x="1015" y="1264"/>
                  <a:pt x="1020" y="1244"/>
                </a:cubicBezTo>
                <a:cubicBezTo>
                  <a:pt x="1025" y="1225"/>
                  <a:pt x="1030" y="1205"/>
                  <a:pt x="1035" y="1185"/>
                </a:cubicBezTo>
                <a:cubicBezTo>
                  <a:pt x="1040" y="1165"/>
                  <a:pt x="1045" y="1144"/>
                  <a:pt x="1050" y="1123"/>
                </a:cubicBezTo>
                <a:cubicBezTo>
                  <a:pt x="1055" y="1102"/>
                  <a:pt x="1060" y="1081"/>
                  <a:pt x="1065" y="1060"/>
                </a:cubicBezTo>
                <a:cubicBezTo>
                  <a:pt x="1070" y="1038"/>
                  <a:pt x="1075" y="1016"/>
                  <a:pt x="1080" y="993"/>
                </a:cubicBezTo>
                <a:cubicBezTo>
                  <a:pt x="1085" y="971"/>
                  <a:pt x="1090" y="948"/>
                  <a:pt x="1095" y="925"/>
                </a:cubicBezTo>
                <a:cubicBezTo>
                  <a:pt x="1100" y="902"/>
                  <a:pt x="1105" y="878"/>
                  <a:pt x="1110" y="855"/>
                </a:cubicBezTo>
                <a:cubicBezTo>
                  <a:pt x="1115" y="831"/>
                  <a:pt x="1120" y="806"/>
                  <a:pt x="1125" y="782"/>
                </a:cubicBezTo>
                <a:cubicBezTo>
                  <a:pt x="1130" y="757"/>
                  <a:pt x="1135" y="732"/>
                  <a:pt x="1140" y="707"/>
                </a:cubicBezTo>
                <a:cubicBezTo>
                  <a:pt x="1145" y="681"/>
                  <a:pt x="1150" y="655"/>
                  <a:pt x="1155" y="629"/>
                </a:cubicBezTo>
                <a:cubicBezTo>
                  <a:pt x="1160" y="603"/>
                  <a:pt x="1165" y="577"/>
                  <a:pt x="1170" y="550"/>
                </a:cubicBezTo>
                <a:cubicBezTo>
                  <a:pt x="1175" y="523"/>
                  <a:pt x="1180" y="495"/>
                  <a:pt x="1185" y="468"/>
                </a:cubicBezTo>
                <a:cubicBezTo>
                  <a:pt x="1190" y="440"/>
                  <a:pt x="1195" y="412"/>
                  <a:pt x="1200" y="384"/>
                </a:cubicBezTo>
                <a:cubicBezTo>
                  <a:pt x="1205" y="355"/>
                  <a:pt x="1210" y="327"/>
                  <a:pt x="1215" y="298"/>
                </a:cubicBezTo>
                <a:cubicBezTo>
                  <a:pt x="1220" y="268"/>
                  <a:pt x="1225" y="239"/>
                  <a:pt x="1230" y="209"/>
                </a:cubicBezTo>
                <a:cubicBezTo>
                  <a:pt x="1235" y="179"/>
                  <a:pt x="1240" y="149"/>
                  <a:pt x="1245" y="118"/>
                </a:cubicBezTo>
                <a:cubicBezTo>
                  <a:pt x="1250" y="87"/>
                  <a:pt x="1255" y="56"/>
                  <a:pt x="1260" y="25"/>
                </a:cubicBezTo>
                <a:cubicBezTo>
                  <a:pt x="1264" y="0"/>
                  <a:pt x="1264" y="0"/>
                  <a:pt x="1264" y="0"/>
                </a:cubicBezTo>
              </a:path>
            </a:pathLst>
          </a:custGeom>
          <a:noFill/>
          <a:ln w="25400" cap="flat" cmpd="sng">
            <a:solidFill>
              <a:srgbClr val="00CC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423" name="平面几何--抛物线1"/>
          <p:cNvSpPr/>
          <p:nvPr/>
        </p:nvSpPr>
        <p:spPr>
          <a:xfrm>
            <a:off x="5559425" y="1165225"/>
            <a:ext cx="2262188" cy="2565400"/>
          </a:xfrm>
          <a:custGeom>
            <a:cxnLst>
              <a:cxn ang="0">
                <a:pos x="26824" y="120694"/>
              </a:cxn>
              <a:cxn ang="0">
                <a:pos x="80473" y="351812"/>
              </a:cxn>
              <a:cxn ang="0">
                <a:pos x="134122" y="572657"/>
              </a:cxn>
              <a:cxn ang="0">
                <a:pos x="187771" y="780662"/>
              </a:cxn>
              <a:cxn ang="0">
                <a:pos x="241419" y="978396"/>
              </a:cxn>
              <a:cxn ang="0">
                <a:pos x="295068" y="1164573"/>
              </a:cxn>
              <a:cxn ang="0">
                <a:pos x="348717" y="1337911"/>
              </a:cxn>
              <a:cxn ang="0">
                <a:pos x="402365" y="1500977"/>
              </a:cxn>
              <a:cxn ang="0">
                <a:pos x="456014" y="1651203"/>
              </a:cxn>
              <a:cxn ang="0">
                <a:pos x="509663" y="1791158"/>
              </a:cxn>
              <a:cxn ang="0">
                <a:pos x="563312" y="1919556"/>
              </a:cxn>
              <a:cxn ang="0">
                <a:pos x="616960" y="2035115"/>
              </a:cxn>
              <a:cxn ang="0">
                <a:pos x="670609" y="2140401"/>
              </a:cxn>
              <a:cxn ang="0">
                <a:pos x="724258" y="2232848"/>
              </a:cxn>
              <a:cxn ang="0">
                <a:pos x="777907" y="2315023"/>
              </a:cxn>
              <a:cxn ang="0">
                <a:pos x="831555" y="2385642"/>
              </a:cxn>
              <a:cxn ang="0">
                <a:pos x="885204" y="2443422"/>
              </a:cxn>
              <a:cxn ang="0">
                <a:pos x="938853" y="2490929"/>
              </a:cxn>
              <a:cxn ang="0">
                <a:pos x="992501" y="2525596"/>
              </a:cxn>
              <a:cxn ang="0">
                <a:pos x="1046150" y="2549992"/>
              </a:cxn>
              <a:cxn ang="0">
                <a:pos x="1099799" y="2562832"/>
              </a:cxn>
              <a:cxn ang="0">
                <a:pos x="1153448" y="2562832"/>
              </a:cxn>
              <a:cxn ang="0">
                <a:pos x="1207096" y="2552560"/>
              </a:cxn>
              <a:cxn ang="0">
                <a:pos x="1260745" y="2529448"/>
              </a:cxn>
              <a:cxn ang="0">
                <a:pos x="1314394" y="2496065"/>
              </a:cxn>
              <a:cxn ang="0">
                <a:pos x="1368043" y="2451125"/>
              </a:cxn>
              <a:cxn ang="0">
                <a:pos x="1421691" y="2393346"/>
              </a:cxn>
              <a:cxn ang="0">
                <a:pos x="1475340" y="2325295"/>
              </a:cxn>
              <a:cxn ang="0">
                <a:pos x="1528989" y="2244404"/>
              </a:cxn>
              <a:cxn ang="0">
                <a:pos x="1582637" y="2153241"/>
              </a:cxn>
              <a:cxn ang="0">
                <a:pos x="1636286" y="2050522"/>
              </a:cxn>
              <a:cxn ang="0">
                <a:pos x="1689935" y="1934964"/>
              </a:cxn>
              <a:cxn ang="0">
                <a:pos x="1743584" y="1809133"/>
              </a:cxn>
              <a:cxn ang="0">
                <a:pos x="1797232" y="1670463"/>
              </a:cxn>
              <a:cxn ang="0">
                <a:pos x="1850881" y="1521521"/>
              </a:cxn>
              <a:cxn ang="0">
                <a:pos x="1904530" y="1361023"/>
              </a:cxn>
              <a:cxn ang="0">
                <a:pos x="1958179" y="1187685"/>
              </a:cxn>
              <a:cxn ang="0">
                <a:pos x="2011827" y="1004075"/>
              </a:cxn>
              <a:cxn ang="0">
                <a:pos x="2065476" y="807626"/>
              </a:cxn>
              <a:cxn ang="0">
                <a:pos x="2119125" y="600905"/>
              </a:cxn>
              <a:cxn ang="0">
                <a:pos x="2172773" y="382627"/>
              </a:cxn>
              <a:cxn ang="0">
                <a:pos x="2226422" y="151510"/>
              </a:cxn>
              <a:cxn ang="0">
                <a:pos x="2260400" y="0"/>
              </a:cxn>
            </a:cxnLst>
            <a:rect l="l" t="t" r="r" b="b"/>
            <a:pathLst>
              <a:path w="1265" h="1998">
                <a:moveTo>
                  <a:pt x="0" y="0"/>
                </a:moveTo>
                <a:cubicBezTo>
                  <a:pt x="5" y="31"/>
                  <a:pt x="10" y="63"/>
                  <a:pt x="15" y="94"/>
                </a:cubicBezTo>
                <a:cubicBezTo>
                  <a:pt x="20" y="124"/>
                  <a:pt x="25" y="155"/>
                  <a:pt x="30" y="185"/>
                </a:cubicBezTo>
                <a:cubicBezTo>
                  <a:pt x="35" y="215"/>
                  <a:pt x="40" y="245"/>
                  <a:pt x="45" y="274"/>
                </a:cubicBezTo>
                <a:cubicBezTo>
                  <a:pt x="50" y="303"/>
                  <a:pt x="55" y="332"/>
                  <a:pt x="60" y="361"/>
                </a:cubicBezTo>
                <a:cubicBezTo>
                  <a:pt x="65" y="390"/>
                  <a:pt x="70" y="418"/>
                  <a:pt x="75" y="446"/>
                </a:cubicBezTo>
                <a:cubicBezTo>
                  <a:pt x="80" y="473"/>
                  <a:pt x="85" y="501"/>
                  <a:pt x="90" y="528"/>
                </a:cubicBezTo>
                <a:cubicBezTo>
                  <a:pt x="95" y="555"/>
                  <a:pt x="100" y="582"/>
                  <a:pt x="105" y="608"/>
                </a:cubicBezTo>
                <a:cubicBezTo>
                  <a:pt x="110" y="635"/>
                  <a:pt x="115" y="661"/>
                  <a:pt x="120" y="686"/>
                </a:cubicBezTo>
                <a:cubicBezTo>
                  <a:pt x="125" y="712"/>
                  <a:pt x="130" y="737"/>
                  <a:pt x="135" y="762"/>
                </a:cubicBezTo>
                <a:cubicBezTo>
                  <a:pt x="140" y="787"/>
                  <a:pt x="145" y="811"/>
                  <a:pt x="150" y="835"/>
                </a:cubicBezTo>
                <a:cubicBezTo>
                  <a:pt x="155" y="859"/>
                  <a:pt x="160" y="883"/>
                  <a:pt x="165" y="907"/>
                </a:cubicBezTo>
                <a:cubicBezTo>
                  <a:pt x="170" y="930"/>
                  <a:pt x="175" y="953"/>
                  <a:pt x="180" y="975"/>
                </a:cubicBezTo>
                <a:cubicBezTo>
                  <a:pt x="185" y="998"/>
                  <a:pt x="190" y="1020"/>
                  <a:pt x="195" y="1042"/>
                </a:cubicBezTo>
                <a:cubicBezTo>
                  <a:pt x="200" y="1064"/>
                  <a:pt x="205" y="1085"/>
                  <a:pt x="210" y="1107"/>
                </a:cubicBezTo>
                <a:cubicBezTo>
                  <a:pt x="215" y="1128"/>
                  <a:pt x="220" y="1148"/>
                  <a:pt x="225" y="1169"/>
                </a:cubicBezTo>
                <a:cubicBezTo>
                  <a:pt x="230" y="1189"/>
                  <a:pt x="235" y="1209"/>
                  <a:pt x="240" y="1229"/>
                </a:cubicBezTo>
                <a:cubicBezTo>
                  <a:pt x="245" y="1248"/>
                  <a:pt x="250" y="1267"/>
                  <a:pt x="255" y="1286"/>
                </a:cubicBezTo>
                <a:cubicBezTo>
                  <a:pt x="260" y="1305"/>
                  <a:pt x="265" y="1324"/>
                  <a:pt x="270" y="1342"/>
                </a:cubicBezTo>
                <a:cubicBezTo>
                  <a:pt x="275" y="1360"/>
                  <a:pt x="280" y="1377"/>
                  <a:pt x="285" y="1395"/>
                </a:cubicBezTo>
                <a:cubicBezTo>
                  <a:pt x="290" y="1412"/>
                  <a:pt x="295" y="1429"/>
                  <a:pt x="300" y="1446"/>
                </a:cubicBezTo>
                <a:cubicBezTo>
                  <a:pt x="305" y="1462"/>
                  <a:pt x="310" y="1479"/>
                  <a:pt x="315" y="1495"/>
                </a:cubicBezTo>
                <a:cubicBezTo>
                  <a:pt x="320" y="1510"/>
                  <a:pt x="325" y="1526"/>
                  <a:pt x="330" y="1541"/>
                </a:cubicBezTo>
                <a:cubicBezTo>
                  <a:pt x="335" y="1556"/>
                  <a:pt x="340" y="1571"/>
                  <a:pt x="345" y="1585"/>
                </a:cubicBezTo>
                <a:cubicBezTo>
                  <a:pt x="350" y="1599"/>
                  <a:pt x="355" y="1613"/>
                  <a:pt x="360" y="1627"/>
                </a:cubicBezTo>
                <a:cubicBezTo>
                  <a:pt x="365" y="1641"/>
                  <a:pt x="370" y="1654"/>
                  <a:pt x="375" y="1667"/>
                </a:cubicBezTo>
                <a:cubicBezTo>
                  <a:pt x="380" y="1679"/>
                  <a:pt x="385" y="1692"/>
                  <a:pt x="390" y="1704"/>
                </a:cubicBezTo>
                <a:cubicBezTo>
                  <a:pt x="395" y="1716"/>
                  <a:pt x="400" y="1728"/>
                  <a:pt x="405" y="1739"/>
                </a:cubicBezTo>
                <a:cubicBezTo>
                  <a:pt x="410" y="1751"/>
                  <a:pt x="415" y="1762"/>
                  <a:pt x="420" y="1772"/>
                </a:cubicBezTo>
                <a:cubicBezTo>
                  <a:pt x="425" y="1783"/>
                  <a:pt x="430" y="1793"/>
                  <a:pt x="435" y="1803"/>
                </a:cubicBezTo>
                <a:cubicBezTo>
                  <a:pt x="440" y="1813"/>
                  <a:pt x="445" y="1822"/>
                  <a:pt x="450" y="1831"/>
                </a:cubicBezTo>
                <a:cubicBezTo>
                  <a:pt x="455" y="1840"/>
                  <a:pt x="460" y="1849"/>
                  <a:pt x="465" y="1858"/>
                </a:cubicBezTo>
                <a:cubicBezTo>
                  <a:pt x="470" y="1866"/>
                  <a:pt x="475" y="1874"/>
                  <a:pt x="480" y="1881"/>
                </a:cubicBezTo>
                <a:cubicBezTo>
                  <a:pt x="485" y="1889"/>
                  <a:pt x="490" y="1896"/>
                  <a:pt x="495" y="1903"/>
                </a:cubicBezTo>
                <a:cubicBezTo>
                  <a:pt x="500" y="1910"/>
                  <a:pt x="505" y="1916"/>
                  <a:pt x="510" y="1923"/>
                </a:cubicBezTo>
                <a:cubicBezTo>
                  <a:pt x="515" y="1929"/>
                  <a:pt x="520" y="1934"/>
                  <a:pt x="525" y="1940"/>
                </a:cubicBezTo>
                <a:cubicBezTo>
                  <a:pt x="530" y="1945"/>
                  <a:pt x="535" y="1950"/>
                  <a:pt x="540" y="1955"/>
                </a:cubicBezTo>
                <a:cubicBezTo>
                  <a:pt x="545" y="1959"/>
                  <a:pt x="550" y="1963"/>
                  <a:pt x="555" y="1967"/>
                </a:cubicBezTo>
                <a:cubicBezTo>
                  <a:pt x="560" y="1971"/>
                  <a:pt x="565" y="1975"/>
                  <a:pt x="570" y="1978"/>
                </a:cubicBezTo>
                <a:cubicBezTo>
                  <a:pt x="575" y="1981"/>
                  <a:pt x="580" y="1983"/>
                  <a:pt x="585" y="1986"/>
                </a:cubicBezTo>
                <a:cubicBezTo>
                  <a:pt x="590" y="1988"/>
                  <a:pt x="595" y="1990"/>
                  <a:pt x="600" y="1992"/>
                </a:cubicBezTo>
                <a:cubicBezTo>
                  <a:pt x="605" y="1993"/>
                  <a:pt x="610" y="1995"/>
                  <a:pt x="615" y="1996"/>
                </a:cubicBezTo>
                <a:cubicBezTo>
                  <a:pt x="620" y="1996"/>
                  <a:pt x="625" y="1997"/>
                  <a:pt x="630" y="1997"/>
                </a:cubicBezTo>
                <a:cubicBezTo>
                  <a:pt x="635" y="1997"/>
                  <a:pt x="640" y="1997"/>
                  <a:pt x="645" y="1996"/>
                </a:cubicBezTo>
                <a:cubicBezTo>
                  <a:pt x="650" y="1995"/>
                  <a:pt x="655" y="1994"/>
                  <a:pt x="660" y="1993"/>
                </a:cubicBezTo>
                <a:cubicBezTo>
                  <a:pt x="665" y="1992"/>
                  <a:pt x="670" y="1990"/>
                  <a:pt x="675" y="1988"/>
                </a:cubicBezTo>
                <a:cubicBezTo>
                  <a:pt x="680" y="1985"/>
                  <a:pt x="685" y="1983"/>
                  <a:pt x="690" y="1980"/>
                </a:cubicBezTo>
                <a:cubicBezTo>
                  <a:pt x="695" y="1977"/>
                  <a:pt x="700" y="1974"/>
                  <a:pt x="705" y="1970"/>
                </a:cubicBezTo>
                <a:cubicBezTo>
                  <a:pt x="710" y="1967"/>
                  <a:pt x="715" y="1963"/>
                  <a:pt x="720" y="1958"/>
                </a:cubicBezTo>
                <a:cubicBezTo>
                  <a:pt x="725" y="1954"/>
                  <a:pt x="730" y="1949"/>
                  <a:pt x="735" y="1944"/>
                </a:cubicBezTo>
                <a:cubicBezTo>
                  <a:pt x="740" y="1939"/>
                  <a:pt x="745" y="1933"/>
                  <a:pt x="750" y="1927"/>
                </a:cubicBezTo>
                <a:cubicBezTo>
                  <a:pt x="755" y="1921"/>
                  <a:pt x="760" y="1915"/>
                  <a:pt x="765" y="1909"/>
                </a:cubicBezTo>
                <a:cubicBezTo>
                  <a:pt x="770" y="1902"/>
                  <a:pt x="775" y="1895"/>
                  <a:pt x="780" y="1887"/>
                </a:cubicBezTo>
                <a:cubicBezTo>
                  <a:pt x="785" y="1880"/>
                  <a:pt x="790" y="1872"/>
                  <a:pt x="795" y="1864"/>
                </a:cubicBezTo>
                <a:cubicBezTo>
                  <a:pt x="800" y="1856"/>
                  <a:pt x="805" y="1847"/>
                  <a:pt x="810" y="1839"/>
                </a:cubicBezTo>
                <a:cubicBezTo>
                  <a:pt x="815" y="1830"/>
                  <a:pt x="820" y="1820"/>
                  <a:pt x="825" y="1811"/>
                </a:cubicBezTo>
                <a:cubicBezTo>
                  <a:pt x="830" y="1801"/>
                  <a:pt x="835" y="1791"/>
                  <a:pt x="840" y="1781"/>
                </a:cubicBezTo>
                <a:cubicBezTo>
                  <a:pt x="845" y="1770"/>
                  <a:pt x="850" y="1759"/>
                  <a:pt x="855" y="1748"/>
                </a:cubicBezTo>
                <a:cubicBezTo>
                  <a:pt x="860" y="1737"/>
                  <a:pt x="865" y="1726"/>
                  <a:pt x="870" y="1714"/>
                </a:cubicBezTo>
                <a:cubicBezTo>
                  <a:pt x="875" y="1702"/>
                  <a:pt x="880" y="1689"/>
                  <a:pt x="885" y="1677"/>
                </a:cubicBezTo>
                <a:cubicBezTo>
                  <a:pt x="890" y="1664"/>
                  <a:pt x="895" y="1651"/>
                  <a:pt x="900" y="1638"/>
                </a:cubicBezTo>
                <a:cubicBezTo>
                  <a:pt x="905" y="1624"/>
                  <a:pt x="910" y="1611"/>
                  <a:pt x="915" y="1597"/>
                </a:cubicBezTo>
                <a:cubicBezTo>
                  <a:pt x="920" y="1582"/>
                  <a:pt x="925" y="1568"/>
                  <a:pt x="930" y="1553"/>
                </a:cubicBezTo>
                <a:cubicBezTo>
                  <a:pt x="935" y="1538"/>
                  <a:pt x="940" y="1523"/>
                  <a:pt x="945" y="1507"/>
                </a:cubicBezTo>
                <a:cubicBezTo>
                  <a:pt x="950" y="1491"/>
                  <a:pt x="955" y="1475"/>
                  <a:pt x="960" y="1459"/>
                </a:cubicBezTo>
                <a:cubicBezTo>
                  <a:pt x="965" y="1443"/>
                  <a:pt x="970" y="1426"/>
                  <a:pt x="975" y="1409"/>
                </a:cubicBezTo>
                <a:cubicBezTo>
                  <a:pt x="980" y="1391"/>
                  <a:pt x="985" y="1374"/>
                  <a:pt x="990" y="1356"/>
                </a:cubicBezTo>
                <a:cubicBezTo>
                  <a:pt x="995" y="1338"/>
                  <a:pt x="1000" y="1320"/>
                  <a:pt x="1005" y="1301"/>
                </a:cubicBezTo>
                <a:cubicBezTo>
                  <a:pt x="1010" y="1283"/>
                  <a:pt x="1015" y="1264"/>
                  <a:pt x="1020" y="1244"/>
                </a:cubicBezTo>
                <a:cubicBezTo>
                  <a:pt x="1025" y="1225"/>
                  <a:pt x="1030" y="1205"/>
                  <a:pt x="1035" y="1185"/>
                </a:cubicBezTo>
                <a:cubicBezTo>
                  <a:pt x="1040" y="1165"/>
                  <a:pt x="1045" y="1144"/>
                  <a:pt x="1050" y="1123"/>
                </a:cubicBezTo>
                <a:cubicBezTo>
                  <a:pt x="1055" y="1102"/>
                  <a:pt x="1060" y="1081"/>
                  <a:pt x="1065" y="1060"/>
                </a:cubicBezTo>
                <a:cubicBezTo>
                  <a:pt x="1070" y="1038"/>
                  <a:pt x="1075" y="1016"/>
                  <a:pt x="1080" y="993"/>
                </a:cubicBezTo>
                <a:cubicBezTo>
                  <a:pt x="1085" y="971"/>
                  <a:pt x="1090" y="948"/>
                  <a:pt x="1095" y="925"/>
                </a:cubicBezTo>
                <a:cubicBezTo>
                  <a:pt x="1100" y="902"/>
                  <a:pt x="1105" y="878"/>
                  <a:pt x="1110" y="855"/>
                </a:cubicBezTo>
                <a:cubicBezTo>
                  <a:pt x="1115" y="831"/>
                  <a:pt x="1120" y="806"/>
                  <a:pt x="1125" y="782"/>
                </a:cubicBezTo>
                <a:cubicBezTo>
                  <a:pt x="1130" y="757"/>
                  <a:pt x="1135" y="732"/>
                  <a:pt x="1140" y="707"/>
                </a:cubicBezTo>
                <a:cubicBezTo>
                  <a:pt x="1145" y="681"/>
                  <a:pt x="1150" y="655"/>
                  <a:pt x="1155" y="629"/>
                </a:cubicBezTo>
                <a:cubicBezTo>
                  <a:pt x="1160" y="603"/>
                  <a:pt x="1165" y="577"/>
                  <a:pt x="1170" y="550"/>
                </a:cubicBezTo>
                <a:cubicBezTo>
                  <a:pt x="1175" y="523"/>
                  <a:pt x="1180" y="495"/>
                  <a:pt x="1185" y="468"/>
                </a:cubicBezTo>
                <a:cubicBezTo>
                  <a:pt x="1190" y="440"/>
                  <a:pt x="1195" y="412"/>
                  <a:pt x="1200" y="384"/>
                </a:cubicBezTo>
                <a:cubicBezTo>
                  <a:pt x="1205" y="355"/>
                  <a:pt x="1210" y="327"/>
                  <a:pt x="1215" y="298"/>
                </a:cubicBezTo>
                <a:cubicBezTo>
                  <a:pt x="1220" y="268"/>
                  <a:pt x="1225" y="239"/>
                  <a:pt x="1230" y="209"/>
                </a:cubicBezTo>
                <a:cubicBezTo>
                  <a:pt x="1235" y="179"/>
                  <a:pt x="1240" y="149"/>
                  <a:pt x="1245" y="118"/>
                </a:cubicBezTo>
                <a:cubicBezTo>
                  <a:pt x="1250" y="87"/>
                  <a:pt x="1255" y="56"/>
                  <a:pt x="1260" y="25"/>
                </a:cubicBezTo>
                <a:cubicBezTo>
                  <a:pt x="1264" y="0"/>
                  <a:pt x="1264" y="0"/>
                  <a:pt x="1264" y="0"/>
                </a:cubicBezTo>
              </a:path>
            </a:pathLst>
          </a:custGeom>
          <a:noFill/>
          <a:ln w="25400" cap="flat" cmpd="sng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1" name="平面几何--抛物线1"/>
          <p:cNvSpPr/>
          <p:nvPr/>
        </p:nvSpPr>
        <p:spPr>
          <a:xfrm>
            <a:off x="5232400" y="1179513"/>
            <a:ext cx="2919413" cy="2565400"/>
          </a:xfrm>
          <a:custGeom>
            <a:cxnLst>
              <a:cxn ang="0">
                <a:pos x="34618" y="120694"/>
              </a:cxn>
              <a:cxn ang="0">
                <a:pos x="103853" y="351812"/>
              </a:cxn>
              <a:cxn ang="0">
                <a:pos x="173088" y="572657"/>
              </a:cxn>
              <a:cxn ang="0">
                <a:pos x="242323" y="780662"/>
              </a:cxn>
              <a:cxn ang="0">
                <a:pos x="311558" y="978396"/>
              </a:cxn>
              <a:cxn ang="0">
                <a:pos x="380793" y="1164573"/>
              </a:cxn>
              <a:cxn ang="0">
                <a:pos x="450028" y="1337911"/>
              </a:cxn>
              <a:cxn ang="0">
                <a:pos x="519263" y="1500977"/>
              </a:cxn>
              <a:cxn ang="0">
                <a:pos x="588498" y="1651203"/>
              </a:cxn>
              <a:cxn ang="0">
                <a:pos x="657733" y="1791158"/>
              </a:cxn>
              <a:cxn ang="0">
                <a:pos x="726968" y="1919556"/>
              </a:cxn>
              <a:cxn ang="0">
                <a:pos x="796204" y="2035115"/>
              </a:cxn>
              <a:cxn ang="0">
                <a:pos x="865439" y="2140401"/>
              </a:cxn>
              <a:cxn ang="0">
                <a:pos x="934674" y="2232848"/>
              </a:cxn>
              <a:cxn ang="0">
                <a:pos x="1003909" y="2315023"/>
              </a:cxn>
              <a:cxn ang="0">
                <a:pos x="1073144" y="2385642"/>
              </a:cxn>
              <a:cxn ang="0">
                <a:pos x="1142379" y="2443422"/>
              </a:cxn>
              <a:cxn ang="0">
                <a:pos x="1211614" y="2490929"/>
              </a:cxn>
              <a:cxn ang="0">
                <a:pos x="1280849" y="2525596"/>
              </a:cxn>
              <a:cxn ang="0">
                <a:pos x="1350084" y="2549992"/>
              </a:cxn>
              <a:cxn ang="0">
                <a:pos x="1419319" y="2562832"/>
              </a:cxn>
              <a:cxn ang="0">
                <a:pos x="1488554" y="2562832"/>
              </a:cxn>
              <a:cxn ang="0">
                <a:pos x="1557790" y="2552560"/>
              </a:cxn>
              <a:cxn ang="0">
                <a:pos x="1627025" y="2529448"/>
              </a:cxn>
              <a:cxn ang="0">
                <a:pos x="1696260" y="2496065"/>
              </a:cxn>
              <a:cxn ang="0">
                <a:pos x="1765495" y="2451125"/>
              </a:cxn>
              <a:cxn ang="0">
                <a:pos x="1834730" y="2393346"/>
              </a:cxn>
              <a:cxn ang="0">
                <a:pos x="1903965" y="2325295"/>
              </a:cxn>
              <a:cxn ang="0">
                <a:pos x="1973200" y="2244404"/>
              </a:cxn>
              <a:cxn ang="0">
                <a:pos x="2042435" y="2153241"/>
              </a:cxn>
              <a:cxn ang="0">
                <a:pos x="2111670" y="2050522"/>
              </a:cxn>
              <a:cxn ang="0">
                <a:pos x="2180905" y="1934964"/>
              </a:cxn>
              <a:cxn ang="0">
                <a:pos x="2250140" y="1809133"/>
              </a:cxn>
              <a:cxn ang="0">
                <a:pos x="2319376" y="1670463"/>
              </a:cxn>
              <a:cxn ang="0">
                <a:pos x="2388611" y="1521521"/>
              </a:cxn>
              <a:cxn ang="0">
                <a:pos x="2457846" y="1361023"/>
              </a:cxn>
              <a:cxn ang="0">
                <a:pos x="2527081" y="1187685"/>
              </a:cxn>
              <a:cxn ang="0">
                <a:pos x="2596316" y="1004075"/>
              </a:cxn>
              <a:cxn ang="0">
                <a:pos x="2665551" y="807626"/>
              </a:cxn>
              <a:cxn ang="0">
                <a:pos x="2734786" y="600905"/>
              </a:cxn>
              <a:cxn ang="0">
                <a:pos x="2804021" y="382627"/>
              </a:cxn>
              <a:cxn ang="0">
                <a:pos x="2873256" y="151510"/>
              </a:cxn>
              <a:cxn ang="0">
                <a:pos x="2917105" y="0"/>
              </a:cxn>
            </a:cxnLst>
            <a:rect l="l" t="t" r="r" b="b"/>
            <a:pathLst>
              <a:path w="1265" h="1998">
                <a:moveTo>
                  <a:pt x="0" y="0"/>
                </a:moveTo>
                <a:cubicBezTo>
                  <a:pt x="5" y="31"/>
                  <a:pt x="10" y="63"/>
                  <a:pt x="15" y="94"/>
                </a:cubicBezTo>
                <a:cubicBezTo>
                  <a:pt x="20" y="124"/>
                  <a:pt x="25" y="155"/>
                  <a:pt x="30" y="185"/>
                </a:cubicBezTo>
                <a:cubicBezTo>
                  <a:pt x="35" y="215"/>
                  <a:pt x="40" y="245"/>
                  <a:pt x="45" y="274"/>
                </a:cubicBezTo>
                <a:cubicBezTo>
                  <a:pt x="50" y="303"/>
                  <a:pt x="55" y="332"/>
                  <a:pt x="60" y="361"/>
                </a:cubicBezTo>
                <a:cubicBezTo>
                  <a:pt x="65" y="390"/>
                  <a:pt x="70" y="418"/>
                  <a:pt x="75" y="446"/>
                </a:cubicBezTo>
                <a:cubicBezTo>
                  <a:pt x="80" y="473"/>
                  <a:pt x="85" y="501"/>
                  <a:pt x="90" y="528"/>
                </a:cubicBezTo>
                <a:cubicBezTo>
                  <a:pt x="95" y="555"/>
                  <a:pt x="100" y="582"/>
                  <a:pt x="105" y="608"/>
                </a:cubicBezTo>
                <a:cubicBezTo>
                  <a:pt x="110" y="635"/>
                  <a:pt x="115" y="661"/>
                  <a:pt x="120" y="686"/>
                </a:cubicBezTo>
                <a:cubicBezTo>
                  <a:pt x="125" y="712"/>
                  <a:pt x="130" y="737"/>
                  <a:pt x="135" y="762"/>
                </a:cubicBezTo>
                <a:cubicBezTo>
                  <a:pt x="140" y="787"/>
                  <a:pt x="145" y="811"/>
                  <a:pt x="150" y="835"/>
                </a:cubicBezTo>
                <a:cubicBezTo>
                  <a:pt x="155" y="859"/>
                  <a:pt x="160" y="883"/>
                  <a:pt x="165" y="907"/>
                </a:cubicBezTo>
                <a:cubicBezTo>
                  <a:pt x="170" y="930"/>
                  <a:pt x="175" y="953"/>
                  <a:pt x="180" y="975"/>
                </a:cubicBezTo>
                <a:cubicBezTo>
                  <a:pt x="185" y="998"/>
                  <a:pt x="190" y="1020"/>
                  <a:pt x="195" y="1042"/>
                </a:cubicBezTo>
                <a:cubicBezTo>
                  <a:pt x="200" y="1064"/>
                  <a:pt x="205" y="1085"/>
                  <a:pt x="210" y="1107"/>
                </a:cubicBezTo>
                <a:cubicBezTo>
                  <a:pt x="215" y="1128"/>
                  <a:pt x="220" y="1148"/>
                  <a:pt x="225" y="1169"/>
                </a:cubicBezTo>
                <a:cubicBezTo>
                  <a:pt x="230" y="1189"/>
                  <a:pt x="235" y="1209"/>
                  <a:pt x="240" y="1229"/>
                </a:cubicBezTo>
                <a:cubicBezTo>
                  <a:pt x="245" y="1248"/>
                  <a:pt x="250" y="1267"/>
                  <a:pt x="255" y="1286"/>
                </a:cubicBezTo>
                <a:cubicBezTo>
                  <a:pt x="260" y="1305"/>
                  <a:pt x="265" y="1324"/>
                  <a:pt x="270" y="1342"/>
                </a:cubicBezTo>
                <a:cubicBezTo>
                  <a:pt x="275" y="1360"/>
                  <a:pt x="280" y="1377"/>
                  <a:pt x="285" y="1395"/>
                </a:cubicBezTo>
                <a:cubicBezTo>
                  <a:pt x="290" y="1412"/>
                  <a:pt x="295" y="1429"/>
                  <a:pt x="300" y="1446"/>
                </a:cubicBezTo>
                <a:cubicBezTo>
                  <a:pt x="305" y="1462"/>
                  <a:pt x="310" y="1479"/>
                  <a:pt x="315" y="1495"/>
                </a:cubicBezTo>
                <a:cubicBezTo>
                  <a:pt x="320" y="1510"/>
                  <a:pt x="325" y="1526"/>
                  <a:pt x="330" y="1541"/>
                </a:cubicBezTo>
                <a:cubicBezTo>
                  <a:pt x="335" y="1556"/>
                  <a:pt x="340" y="1571"/>
                  <a:pt x="345" y="1585"/>
                </a:cubicBezTo>
                <a:cubicBezTo>
                  <a:pt x="350" y="1599"/>
                  <a:pt x="355" y="1613"/>
                  <a:pt x="360" y="1627"/>
                </a:cubicBezTo>
                <a:cubicBezTo>
                  <a:pt x="365" y="1641"/>
                  <a:pt x="370" y="1654"/>
                  <a:pt x="375" y="1667"/>
                </a:cubicBezTo>
                <a:cubicBezTo>
                  <a:pt x="380" y="1679"/>
                  <a:pt x="385" y="1692"/>
                  <a:pt x="390" y="1704"/>
                </a:cubicBezTo>
                <a:cubicBezTo>
                  <a:pt x="395" y="1716"/>
                  <a:pt x="400" y="1728"/>
                  <a:pt x="405" y="1739"/>
                </a:cubicBezTo>
                <a:cubicBezTo>
                  <a:pt x="410" y="1751"/>
                  <a:pt x="415" y="1762"/>
                  <a:pt x="420" y="1772"/>
                </a:cubicBezTo>
                <a:cubicBezTo>
                  <a:pt x="425" y="1783"/>
                  <a:pt x="430" y="1793"/>
                  <a:pt x="435" y="1803"/>
                </a:cubicBezTo>
                <a:cubicBezTo>
                  <a:pt x="440" y="1813"/>
                  <a:pt x="445" y="1822"/>
                  <a:pt x="450" y="1831"/>
                </a:cubicBezTo>
                <a:cubicBezTo>
                  <a:pt x="455" y="1840"/>
                  <a:pt x="460" y="1849"/>
                  <a:pt x="465" y="1858"/>
                </a:cubicBezTo>
                <a:cubicBezTo>
                  <a:pt x="470" y="1866"/>
                  <a:pt x="475" y="1874"/>
                  <a:pt x="480" y="1881"/>
                </a:cubicBezTo>
                <a:cubicBezTo>
                  <a:pt x="485" y="1889"/>
                  <a:pt x="490" y="1896"/>
                  <a:pt x="495" y="1903"/>
                </a:cubicBezTo>
                <a:cubicBezTo>
                  <a:pt x="500" y="1910"/>
                  <a:pt x="505" y="1916"/>
                  <a:pt x="510" y="1923"/>
                </a:cubicBezTo>
                <a:cubicBezTo>
                  <a:pt x="515" y="1929"/>
                  <a:pt x="520" y="1934"/>
                  <a:pt x="525" y="1940"/>
                </a:cubicBezTo>
                <a:cubicBezTo>
                  <a:pt x="530" y="1945"/>
                  <a:pt x="535" y="1950"/>
                  <a:pt x="540" y="1955"/>
                </a:cubicBezTo>
                <a:cubicBezTo>
                  <a:pt x="545" y="1959"/>
                  <a:pt x="550" y="1963"/>
                  <a:pt x="555" y="1967"/>
                </a:cubicBezTo>
                <a:cubicBezTo>
                  <a:pt x="560" y="1971"/>
                  <a:pt x="565" y="1975"/>
                  <a:pt x="570" y="1978"/>
                </a:cubicBezTo>
                <a:cubicBezTo>
                  <a:pt x="575" y="1981"/>
                  <a:pt x="580" y="1983"/>
                  <a:pt x="585" y="1986"/>
                </a:cubicBezTo>
                <a:cubicBezTo>
                  <a:pt x="590" y="1988"/>
                  <a:pt x="595" y="1990"/>
                  <a:pt x="600" y="1992"/>
                </a:cubicBezTo>
                <a:cubicBezTo>
                  <a:pt x="605" y="1993"/>
                  <a:pt x="610" y="1995"/>
                  <a:pt x="615" y="1996"/>
                </a:cubicBezTo>
                <a:cubicBezTo>
                  <a:pt x="620" y="1996"/>
                  <a:pt x="625" y="1997"/>
                  <a:pt x="630" y="1997"/>
                </a:cubicBezTo>
                <a:cubicBezTo>
                  <a:pt x="635" y="1997"/>
                  <a:pt x="640" y="1997"/>
                  <a:pt x="645" y="1996"/>
                </a:cubicBezTo>
                <a:cubicBezTo>
                  <a:pt x="650" y="1995"/>
                  <a:pt x="655" y="1994"/>
                  <a:pt x="660" y="1993"/>
                </a:cubicBezTo>
                <a:cubicBezTo>
                  <a:pt x="665" y="1992"/>
                  <a:pt x="670" y="1990"/>
                  <a:pt x="675" y="1988"/>
                </a:cubicBezTo>
                <a:cubicBezTo>
                  <a:pt x="680" y="1985"/>
                  <a:pt x="685" y="1983"/>
                  <a:pt x="690" y="1980"/>
                </a:cubicBezTo>
                <a:cubicBezTo>
                  <a:pt x="695" y="1977"/>
                  <a:pt x="700" y="1974"/>
                  <a:pt x="705" y="1970"/>
                </a:cubicBezTo>
                <a:cubicBezTo>
                  <a:pt x="710" y="1967"/>
                  <a:pt x="715" y="1963"/>
                  <a:pt x="720" y="1958"/>
                </a:cubicBezTo>
                <a:cubicBezTo>
                  <a:pt x="725" y="1954"/>
                  <a:pt x="730" y="1949"/>
                  <a:pt x="735" y="1944"/>
                </a:cubicBezTo>
                <a:cubicBezTo>
                  <a:pt x="740" y="1939"/>
                  <a:pt x="745" y="1933"/>
                  <a:pt x="750" y="1927"/>
                </a:cubicBezTo>
                <a:cubicBezTo>
                  <a:pt x="755" y="1921"/>
                  <a:pt x="760" y="1915"/>
                  <a:pt x="765" y="1909"/>
                </a:cubicBezTo>
                <a:cubicBezTo>
                  <a:pt x="770" y="1902"/>
                  <a:pt x="775" y="1895"/>
                  <a:pt x="780" y="1887"/>
                </a:cubicBezTo>
                <a:cubicBezTo>
                  <a:pt x="785" y="1880"/>
                  <a:pt x="790" y="1872"/>
                  <a:pt x="795" y="1864"/>
                </a:cubicBezTo>
                <a:cubicBezTo>
                  <a:pt x="800" y="1856"/>
                  <a:pt x="805" y="1847"/>
                  <a:pt x="810" y="1839"/>
                </a:cubicBezTo>
                <a:cubicBezTo>
                  <a:pt x="815" y="1830"/>
                  <a:pt x="820" y="1820"/>
                  <a:pt x="825" y="1811"/>
                </a:cubicBezTo>
                <a:cubicBezTo>
                  <a:pt x="830" y="1801"/>
                  <a:pt x="835" y="1791"/>
                  <a:pt x="840" y="1781"/>
                </a:cubicBezTo>
                <a:cubicBezTo>
                  <a:pt x="845" y="1770"/>
                  <a:pt x="850" y="1759"/>
                  <a:pt x="855" y="1748"/>
                </a:cubicBezTo>
                <a:cubicBezTo>
                  <a:pt x="860" y="1737"/>
                  <a:pt x="865" y="1726"/>
                  <a:pt x="870" y="1714"/>
                </a:cubicBezTo>
                <a:cubicBezTo>
                  <a:pt x="875" y="1702"/>
                  <a:pt x="880" y="1689"/>
                  <a:pt x="885" y="1677"/>
                </a:cubicBezTo>
                <a:cubicBezTo>
                  <a:pt x="890" y="1664"/>
                  <a:pt x="895" y="1651"/>
                  <a:pt x="900" y="1638"/>
                </a:cubicBezTo>
                <a:cubicBezTo>
                  <a:pt x="905" y="1624"/>
                  <a:pt x="910" y="1611"/>
                  <a:pt x="915" y="1597"/>
                </a:cubicBezTo>
                <a:cubicBezTo>
                  <a:pt x="920" y="1582"/>
                  <a:pt x="925" y="1568"/>
                  <a:pt x="930" y="1553"/>
                </a:cubicBezTo>
                <a:cubicBezTo>
                  <a:pt x="935" y="1538"/>
                  <a:pt x="940" y="1523"/>
                  <a:pt x="945" y="1507"/>
                </a:cubicBezTo>
                <a:cubicBezTo>
                  <a:pt x="950" y="1491"/>
                  <a:pt x="955" y="1475"/>
                  <a:pt x="960" y="1459"/>
                </a:cubicBezTo>
                <a:cubicBezTo>
                  <a:pt x="965" y="1443"/>
                  <a:pt x="970" y="1426"/>
                  <a:pt x="975" y="1409"/>
                </a:cubicBezTo>
                <a:cubicBezTo>
                  <a:pt x="980" y="1391"/>
                  <a:pt x="985" y="1374"/>
                  <a:pt x="990" y="1356"/>
                </a:cubicBezTo>
                <a:cubicBezTo>
                  <a:pt x="995" y="1338"/>
                  <a:pt x="1000" y="1320"/>
                  <a:pt x="1005" y="1301"/>
                </a:cubicBezTo>
                <a:cubicBezTo>
                  <a:pt x="1010" y="1283"/>
                  <a:pt x="1015" y="1264"/>
                  <a:pt x="1020" y="1244"/>
                </a:cubicBezTo>
                <a:cubicBezTo>
                  <a:pt x="1025" y="1225"/>
                  <a:pt x="1030" y="1205"/>
                  <a:pt x="1035" y="1185"/>
                </a:cubicBezTo>
                <a:cubicBezTo>
                  <a:pt x="1040" y="1165"/>
                  <a:pt x="1045" y="1144"/>
                  <a:pt x="1050" y="1123"/>
                </a:cubicBezTo>
                <a:cubicBezTo>
                  <a:pt x="1055" y="1102"/>
                  <a:pt x="1060" y="1081"/>
                  <a:pt x="1065" y="1060"/>
                </a:cubicBezTo>
                <a:cubicBezTo>
                  <a:pt x="1070" y="1038"/>
                  <a:pt x="1075" y="1016"/>
                  <a:pt x="1080" y="993"/>
                </a:cubicBezTo>
                <a:cubicBezTo>
                  <a:pt x="1085" y="971"/>
                  <a:pt x="1090" y="948"/>
                  <a:pt x="1095" y="925"/>
                </a:cubicBezTo>
                <a:cubicBezTo>
                  <a:pt x="1100" y="902"/>
                  <a:pt x="1105" y="878"/>
                  <a:pt x="1110" y="855"/>
                </a:cubicBezTo>
                <a:cubicBezTo>
                  <a:pt x="1115" y="831"/>
                  <a:pt x="1120" y="806"/>
                  <a:pt x="1125" y="782"/>
                </a:cubicBezTo>
                <a:cubicBezTo>
                  <a:pt x="1130" y="757"/>
                  <a:pt x="1135" y="732"/>
                  <a:pt x="1140" y="707"/>
                </a:cubicBezTo>
                <a:cubicBezTo>
                  <a:pt x="1145" y="681"/>
                  <a:pt x="1150" y="655"/>
                  <a:pt x="1155" y="629"/>
                </a:cubicBezTo>
                <a:cubicBezTo>
                  <a:pt x="1160" y="603"/>
                  <a:pt x="1165" y="577"/>
                  <a:pt x="1170" y="550"/>
                </a:cubicBezTo>
                <a:cubicBezTo>
                  <a:pt x="1175" y="523"/>
                  <a:pt x="1180" y="495"/>
                  <a:pt x="1185" y="468"/>
                </a:cubicBezTo>
                <a:cubicBezTo>
                  <a:pt x="1190" y="440"/>
                  <a:pt x="1195" y="412"/>
                  <a:pt x="1200" y="384"/>
                </a:cubicBezTo>
                <a:cubicBezTo>
                  <a:pt x="1205" y="355"/>
                  <a:pt x="1210" y="327"/>
                  <a:pt x="1215" y="298"/>
                </a:cubicBezTo>
                <a:cubicBezTo>
                  <a:pt x="1220" y="268"/>
                  <a:pt x="1225" y="239"/>
                  <a:pt x="1230" y="209"/>
                </a:cubicBezTo>
                <a:cubicBezTo>
                  <a:pt x="1235" y="179"/>
                  <a:pt x="1240" y="149"/>
                  <a:pt x="1245" y="118"/>
                </a:cubicBezTo>
                <a:cubicBezTo>
                  <a:pt x="1250" y="87"/>
                  <a:pt x="1255" y="56"/>
                  <a:pt x="1260" y="25"/>
                </a:cubicBezTo>
                <a:cubicBezTo>
                  <a:pt x="1264" y="0"/>
                  <a:pt x="1264" y="0"/>
                  <a:pt x="1264" y="0"/>
                </a:cubicBezTo>
              </a:path>
            </a:pathLst>
          </a:custGeom>
          <a:noFill/>
          <a:ln w="254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2" name="Oval 142"/>
          <p:cNvSpPr/>
          <p:nvPr/>
        </p:nvSpPr>
        <p:spPr>
          <a:xfrm>
            <a:off x="6265863" y="3529013"/>
            <a:ext cx="73025" cy="73025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03" name="Oval 143"/>
          <p:cNvSpPr/>
          <p:nvPr/>
        </p:nvSpPr>
        <p:spPr>
          <a:xfrm>
            <a:off x="7021513" y="3529013"/>
            <a:ext cx="73025" cy="73025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04" name="Oval 144"/>
          <p:cNvSpPr/>
          <p:nvPr/>
        </p:nvSpPr>
        <p:spPr>
          <a:xfrm>
            <a:off x="5948363" y="3111500"/>
            <a:ext cx="73025" cy="73025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05" name="Oval 145"/>
          <p:cNvSpPr/>
          <p:nvPr/>
        </p:nvSpPr>
        <p:spPr>
          <a:xfrm>
            <a:off x="7345363" y="3124200"/>
            <a:ext cx="73025" cy="73025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06" name="Oval 146"/>
          <p:cNvSpPr/>
          <p:nvPr/>
        </p:nvSpPr>
        <p:spPr>
          <a:xfrm>
            <a:off x="5588000" y="2347913"/>
            <a:ext cx="73025" cy="73025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07" name="Oval 147"/>
          <p:cNvSpPr/>
          <p:nvPr/>
        </p:nvSpPr>
        <p:spPr>
          <a:xfrm>
            <a:off x="7705725" y="2362200"/>
            <a:ext cx="73025" cy="73025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08" name="Oval 148"/>
          <p:cNvSpPr/>
          <p:nvPr/>
        </p:nvSpPr>
        <p:spPr>
          <a:xfrm>
            <a:off x="7013575" y="3109913"/>
            <a:ext cx="73025" cy="73025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09" name="Oval 149"/>
          <p:cNvSpPr/>
          <p:nvPr/>
        </p:nvSpPr>
        <p:spPr>
          <a:xfrm>
            <a:off x="7200900" y="2333625"/>
            <a:ext cx="73025" cy="73025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10" name="Oval 150"/>
          <p:cNvSpPr/>
          <p:nvPr/>
        </p:nvSpPr>
        <p:spPr>
          <a:xfrm>
            <a:off x="7388225" y="1354138"/>
            <a:ext cx="73025" cy="73025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11" name="Oval 151"/>
          <p:cNvSpPr/>
          <p:nvPr/>
        </p:nvSpPr>
        <p:spPr>
          <a:xfrm>
            <a:off x="5257800" y="1382713"/>
            <a:ext cx="73025" cy="73025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12" name="Oval 152"/>
          <p:cNvSpPr/>
          <p:nvPr/>
        </p:nvSpPr>
        <p:spPr>
          <a:xfrm>
            <a:off x="6280150" y="3111500"/>
            <a:ext cx="73025" cy="73025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13" name="Oval 153"/>
          <p:cNvSpPr/>
          <p:nvPr/>
        </p:nvSpPr>
        <p:spPr>
          <a:xfrm>
            <a:off x="6092825" y="2347913"/>
            <a:ext cx="73025" cy="73025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14" name="Oval 154"/>
          <p:cNvSpPr/>
          <p:nvPr/>
        </p:nvSpPr>
        <p:spPr>
          <a:xfrm>
            <a:off x="5919788" y="1354138"/>
            <a:ext cx="73025" cy="73025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15" name="Oval 155"/>
          <p:cNvSpPr/>
          <p:nvPr/>
        </p:nvSpPr>
        <p:spPr>
          <a:xfrm>
            <a:off x="8050213" y="1368425"/>
            <a:ext cx="73025" cy="73025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16" name="Oval 156"/>
          <p:cNvSpPr/>
          <p:nvPr/>
        </p:nvSpPr>
        <p:spPr>
          <a:xfrm>
            <a:off x="6654800" y="3700463"/>
            <a:ext cx="73025" cy="73025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17" name="Oval 158"/>
          <p:cNvSpPr/>
          <p:nvPr/>
        </p:nvSpPr>
        <p:spPr>
          <a:xfrm>
            <a:off x="6481763" y="3541713"/>
            <a:ext cx="73025" cy="73025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18" name="Oval 159"/>
          <p:cNvSpPr/>
          <p:nvPr/>
        </p:nvSpPr>
        <p:spPr>
          <a:xfrm>
            <a:off x="6840538" y="3529013"/>
            <a:ext cx="73025" cy="73025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graphicFrame>
        <p:nvGraphicFramePr>
          <p:cNvPr id="119" name="对象 118"/>
          <p:cNvGraphicFramePr>
            <a:graphicFrameLocks noChangeAspect="1"/>
          </p:cNvGraphicFramePr>
          <p:nvPr/>
        </p:nvGraphicFramePr>
        <p:xfrm>
          <a:off x="7021513" y="790575"/>
          <a:ext cx="833437" cy="3746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9" r:id="rId6" imgW="508635" imgH="228600" progId="Equation.DSMT4">
                  <p:embed/>
                </p:oleObj>
              </mc:Choice>
              <mc:Fallback>
                <p:oleObj r:id="rId6" imgW="508635" imgH="228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021513" y="790575"/>
                        <a:ext cx="833437" cy="3746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43" name="对象 120"/>
          <p:cNvGraphicFramePr>
            <a:graphicFrameLocks noChangeAspect="1"/>
          </p:cNvGraphicFramePr>
          <p:nvPr/>
        </p:nvGraphicFramePr>
        <p:xfrm>
          <a:off x="5246688" y="792163"/>
          <a:ext cx="708025" cy="3746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0" r:id="rId8" imgW="431800" imgH="228600" progId="Equation.DSMT4">
                  <p:embed/>
                </p:oleObj>
              </mc:Choice>
              <mc:Fallback>
                <p:oleObj r:id="rId8" imgW="431800" imgH="228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246688" y="792163"/>
                        <a:ext cx="708025" cy="3746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" name="对象 122"/>
          <p:cNvGraphicFramePr>
            <a:graphicFrameLocks noChangeAspect="1"/>
          </p:cNvGraphicFramePr>
          <p:nvPr/>
        </p:nvGraphicFramePr>
        <p:xfrm>
          <a:off x="7597775" y="2770188"/>
          <a:ext cx="1082675" cy="7810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1" r:id="rId10" imgW="546100" imgH="393700" progId="Equation.DSMT4">
                  <p:embed/>
                </p:oleObj>
              </mc:Choice>
              <mc:Fallback>
                <p:oleObj r:id="rId10" imgW="546100" imgH="3937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597775" y="2770188"/>
                        <a:ext cx="1082675" cy="7810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2"/>
    </p:custData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8" presetClass="entr" presetSubtype="16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6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4" presetID="2" presetClass="entr" presetSubtype="2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9" presetID="2" presetClass="entr" presetSubtype="2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4" presetID="2" presetClass="entr" presetSubtype="2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9" presetID="2" presetClass="entr" presetSubtype="2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84" presetID="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89" presetID="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94" presetID="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8" presetClass="entr" presetSubtype="16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5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6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6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6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38" grpId="0"/>
      <p:bldP spid="102" grpId="0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  <p:bldP spid="111" grpId="0"/>
      <p:bldP spid="112" grpId="0"/>
      <p:bldP spid="113" grpId="0"/>
      <p:bldP spid="114" grpId="0"/>
      <p:bldP spid="115" grpId="0"/>
      <p:bldP spid="116" grpId="0"/>
      <p:bldP spid="117" grpId="0"/>
      <p:bldP spid="1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09" name="Rectangle 2"/>
          <p:cNvSpPr/>
          <p:nvPr/>
        </p:nvSpPr>
        <p:spPr>
          <a:xfrm>
            <a:off x="71438" y="-1619250"/>
            <a:ext cx="309880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grpSp>
        <p:nvGrpSpPr>
          <p:cNvPr id="17410" name="Group 104"/>
          <p:cNvGrpSpPr/>
          <p:nvPr/>
        </p:nvGrpSpPr>
        <p:grpSpPr>
          <a:xfrm>
            <a:off x="4659313" y="495300"/>
            <a:ext cx="4032250" cy="3536950"/>
            <a:chExt cx="2540" cy="2228"/>
          </a:xfrm>
        </p:grpSpPr>
        <p:sp>
          <p:nvSpPr>
            <p:cNvPr id="17411" name="d82Line 2"/>
            <p:cNvSpPr/>
            <p:nvPr/>
          </p:nvSpPr>
          <p:spPr>
            <a:xfrm rot="10800000">
              <a:off x="46" y="362"/>
              <a:ext cx="2177" cy="0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17412" name="d82Line 3"/>
            <p:cNvSpPr/>
            <p:nvPr/>
          </p:nvSpPr>
          <p:spPr>
            <a:xfrm rot="-10800000" flipH="1" flipV="1">
              <a:off x="1170" y="0"/>
              <a:ext cx="0" cy="2228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17413" name="d82Line 4"/>
            <p:cNvSpPr/>
            <p:nvPr/>
          </p:nvSpPr>
          <p:spPr>
            <a:xfrm rot="-10800000" flipH="1" flipV="1">
              <a:off x="940" y="309"/>
              <a:ext cx="0" cy="46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17414" name="d82Line 5"/>
            <p:cNvSpPr/>
            <p:nvPr/>
          </p:nvSpPr>
          <p:spPr>
            <a:xfrm rot="-10800000" flipH="1" flipV="1">
              <a:off x="712" y="309"/>
              <a:ext cx="0" cy="46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17415" name="d82Line 6"/>
            <p:cNvSpPr/>
            <p:nvPr/>
          </p:nvSpPr>
          <p:spPr>
            <a:xfrm rot="-10800000" flipH="1" flipV="1">
              <a:off x="482" y="309"/>
              <a:ext cx="0" cy="46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17416" name="d82Line 7"/>
            <p:cNvSpPr/>
            <p:nvPr/>
          </p:nvSpPr>
          <p:spPr>
            <a:xfrm rot="-10800000" flipH="1" flipV="1">
              <a:off x="252" y="309"/>
              <a:ext cx="0" cy="46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17417" name="d82Line 10"/>
            <p:cNvSpPr/>
            <p:nvPr/>
          </p:nvSpPr>
          <p:spPr>
            <a:xfrm rot="-10800000" flipH="1" flipV="1">
              <a:off x="1400" y="309"/>
              <a:ext cx="0" cy="46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17418" name="d82Line 11"/>
            <p:cNvSpPr/>
            <p:nvPr/>
          </p:nvSpPr>
          <p:spPr>
            <a:xfrm rot="-10800000" flipH="1" flipV="1">
              <a:off x="1628" y="309"/>
              <a:ext cx="0" cy="46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17419" name="d82Line 12"/>
            <p:cNvSpPr/>
            <p:nvPr/>
          </p:nvSpPr>
          <p:spPr>
            <a:xfrm rot="-10800000" flipH="1" flipV="1">
              <a:off x="1858" y="309"/>
              <a:ext cx="0" cy="46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17420" name="d82Line 14"/>
            <p:cNvSpPr/>
            <p:nvPr/>
          </p:nvSpPr>
          <p:spPr>
            <a:xfrm rot="-10800000" flipH="1" flipV="1">
              <a:off x="2087" y="309"/>
              <a:ext cx="0" cy="46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17421" name="d82Line 16"/>
            <p:cNvSpPr/>
            <p:nvPr/>
          </p:nvSpPr>
          <p:spPr>
            <a:xfrm rot="10800000">
              <a:off x="1180" y="1121"/>
              <a:ext cx="57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17422" name="d82Line 17"/>
            <p:cNvSpPr/>
            <p:nvPr/>
          </p:nvSpPr>
          <p:spPr>
            <a:xfrm rot="10800000">
              <a:off x="1180" y="1306"/>
              <a:ext cx="57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17423" name="d82Line 18"/>
            <p:cNvSpPr/>
            <p:nvPr/>
          </p:nvSpPr>
          <p:spPr>
            <a:xfrm rot="10800000">
              <a:off x="1180" y="1490"/>
              <a:ext cx="57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17424" name="d82Line 19"/>
            <p:cNvSpPr/>
            <p:nvPr/>
          </p:nvSpPr>
          <p:spPr>
            <a:xfrm rot="10800000">
              <a:off x="1181" y="1675"/>
              <a:ext cx="57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17425" name="d82Line 20"/>
            <p:cNvSpPr/>
            <p:nvPr/>
          </p:nvSpPr>
          <p:spPr>
            <a:xfrm rot="10800000">
              <a:off x="1181" y="1860"/>
              <a:ext cx="57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17426" name="d82Line 21"/>
            <p:cNvSpPr/>
            <p:nvPr/>
          </p:nvSpPr>
          <p:spPr>
            <a:xfrm rot="10800000">
              <a:off x="1180" y="752"/>
              <a:ext cx="57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17427" name="d82Line 22"/>
            <p:cNvSpPr/>
            <p:nvPr/>
          </p:nvSpPr>
          <p:spPr>
            <a:xfrm rot="10800000">
              <a:off x="1180" y="567"/>
              <a:ext cx="57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17428" name="d82Line 24"/>
            <p:cNvSpPr/>
            <p:nvPr/>
          </p:nvSpPr>
          <p:spPr>
            <a:xfrm rot="10800000">
              <a:off x="1181" y="2044"/>
              <a:ext cx="57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17429" name="d82Line 25"/>
            <p:cNvSpPr/>
            <p:nvPr/>
          </p:nvSpPr>
          <p:spPr>
            <a:xfrm rot="10800000">
              <a:off x="1180" y="936"/>
              <a:ext cx="57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/>
          </p:txBody>
        </p:sp>
        <p:sp>
          <p:nvSpPr>
            <p:cNvPr id="17430" name="d82WordArt 28"/>
            <p:cNvSpPr>
              <a:spLocks noTextEdit="1"/>
            </p:cNvSpPr>
            <p:nvPr/>
          </p:nvSpPr>
          <p:spPr>
            <a:xfrm rot="10800000">
              <a:off x="2268" y="454"/>
              <a:ext cx="103" cy="10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norm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/>
              <a:r>
                <a:rPr lang="zh-CN" altLang="en-US" sz="3600" i="1"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rgbClr val="000000"/>
                  </a:solidFill>
                  <a:latin typeface="Times New Roman" panose="02020503050405090304" pitchFamily="2" charset="0"/>
                  <a:ea typeface="Times New Roman" panose="02020503050405090304" pitchFamily="2" charset="0"/>
                </a:rPr>
                <a:t>x</a:t>
              </a:r>
              <a:endParaRPr lang="zh-CN" altLang="en-US" sz="3600" i="1"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 panose="02020503050405090304" pitchFamily="2" charset="0"/>
                <a:ea typeface="Times New Roman" panose="02020503050405090304" pitchFamily="2" charset="0"/>
              </a:endParaRPr>
            </a:p>
          </p:txBody>
        </p:sp>
        <p:sp>
          <p:nvSpPr>
            <p:cNvPr id="17431" name="d82WordArt 29"/>
            <p:cNvSpPr>
              <a:spLocks noTextEdit="1"/>
            </p:cNvSpPr>
            <p:nvPr/>
          </p:nvSpPr>
          <p:spPr>
            <a:xfrm>
              <a:off x="998" y="45"/>
              <a:ext cx="103" cy="107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norm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/>
              <a:r>
                <a:rPr lang="zh-CN" altLang="en-US" sz="3600" i="1"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rgbClr val="000000"/>
                  </a:solidFill>
                  <a:latin typeface="宋体" pitchFamily="2" charset="-122"/>
                  <a:ea typeface="宋体" pitchFamily="2" charset="-122"/>
                </a:rPr>
                <a:t>y</a:t>
              </a:r>
              <a:endParaRPr lang="zh-CN" altLang="en-US" sz="3600" i="1"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17432" name="d82WordArt 120"/>
            <p:cNvSpPr>
              <a:spLocks noTextEdit="1"/>
            </p:cNvSpPr>
            <p:nvPr/>
          </p:nvSpPr>
          <p:spPr>
            <a:xfrm rot="10800000">
              <a:off x="1225" y="251"/>
              <a:ext cx="110" cy="8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norm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/>
              <a:r>
                <a:rPr lang="zh-CN" altLang="en-US" sz="1800" i="1"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rgbClr val="000000"/>
                  </a:solidFill>
                  <a:latin typeface="Times New Roman" panose="02020503050405090304" pitchFamily="2" charset="0"/>
                  <a:ea typeface="Times New Roman" panose="02020503050405090304" pitchFamily="2" charset="0"/>
                </a:rPr>
                <a:t>O</a:t>
              </a:r>
              <a:endParaRPr lang="zh-CN" altLang="en-US" sz="1800" i="1"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 panose="02020503050405090304" pitchFamily="2" charset="0"/>
                <a:ea typeface="Times New Roman" panose="02020503050405090304" pitchFamily="2" charset="0"/>
              </a:endParaRPr>
            </a:p>
          </p:txBody>
        </p:sp>
        <p:sp>
          <p:nvSpPr>
            <p:cNvPr id="17433" name="Text Box 127"/>
            <p:cNvSpPr txBox="1"/>
            <p:nvPr/>
          </p:nvSpPr>
          <p:spPr>
            <a:xfrm>
              <a:off x="499" y="363"/>
              <a:ext cx="686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sz="2000" b="1">
                  <a:solidFill>
                    <a:srgbClr val="000000"/>
                  </a:solidFill>
                  <a:latin typeface="Times New Roman" panose="02020503050405090304" pitchFamily="2" charset="0"/>
                  <a:ea typeface="宋体" pitchFamily="2" charset="-122"/>
                </a:rPr>
                <a:t>－</a:t>
              </a:r>
              <a:r>
                <a:rPr lang="en-US" altLang="zh-CN" sz="2000" b="1">
                  <a:solidFill>
                    <a:srgbClr val="000000"/>
                  </a:solidFill>
                  <a:latin typeface="Times New Roman" panose="02020503050405090304" pitchFamily="2" charset="0"/>
                  <a:ea typeface="宋体" pitchFamily="2" charset="-122"/>
                </a:rPr>
                <a:t>2</a:t>
              </a:r>
              <a:endParaRPr lang="en-US" altLang="zh-CN" sz="2000" b="1">
                <a:solidFill>
                  <a:srgbClr val="000000"/>
                </a:solidFill>
                <a:latin typeface="Times New Roman" panose="02020503050405090304" pitchFamily="2" charset="0"/>
                <a:ea typeface="宋体" pitchFamily="2" charset="-122"/>
              </a:endParaRPr>
            </a:p>
          </p:txBody>
        </p:sp>
        <p:sp>
          <p:nvSpPr>
            <p:cNvPr id="17434" name="Text Box 128"/>
            <p:cNvSpPr txBox="1"/>
            <p:nvPr/>
          </p:nvSpPr>
          <p:spPr>
            <a:xfrm>
              <a:off x="1543" y="363"/>
              <a:ext cx="272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2000" b="1">
                  <a:solidFill>
                    <a:srgbClr val="000000"/>
                  </a:solidFill>
                  <a:latin typeface="Times New Roman" panose="02020503050405090304" pitchFamily="2" charset="0"/>
                  <a:ea typeface="宋体" pitchFamily="2" charset="-122"/>
                </a:rPr>
                <a:t>2</a:t>
              </a:r>
              <a:endParaRPr lang="en-US" altLang="zh-CN" sz="2000" b="1">
                <a:solidFill>
                  <a:srgbClr val="000000"/>
                </a:solidFill>
                <a:latin typeface="Times New Roman" panose="02020503050405090304" pitchFamily="2" charset="0"/>
                <a:ea typeface="宋体" pitchFamily="2" charset="-122"/>
              </a:endParaRPr>
            </a:p>
          </p:txBody>
        </p:sp>
        <p:sp>
          <p:nvSpPr>
            <p:cNvPr id="17435" name="Text Box 129"/>
            <p:cNvSpPr txBox="1"/>
            <p:nvPr/>
          </p:nvSpPr>
          <p:spPr>
            <a:xfrm>
              <a:off x="817" y="635"/>
              <a:ext cx="549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sz="2000" b="1">
                  <a:solidFill>
                    <a:srgbClr val="000000"/>
                  </a:solidFill>
                  <a:latin typeface="Times New Roman" panose="02020503050405090304" pitchFamily="2" charset="0"/>
                  <a:ea typeface="宋体" pitchFamily="2" charset="-122"/>
                </a:rPr>
                <a:t>－</a:t>
              </a:r>
              <a:r>
                <a:rPr lang="en-US" altLang="zh-CN" sz="2000" b="1">
                  <a:solidFill>
                    <a:srgbClr val="000000"/>
                  </a:solidFill>
                  <a:latin typeface="Times New Roman" panose="02020503050405090304" pitchFamily="2" charset="0"/>
                  <a:ea typeface="宋体" pitchFamily="2" charset="-122"/>
                </a:rPr>
                <a:t>2</a:t>
              </a:r>
              <a:endParaRPr lang="en-US" altLang="zh-CN" sz="2000" b="1">
                <a:solidFill>
                  <a:srgbClr val="000000"/>
                </a:solidFill>
                <a:latin typeface="Times New Roman" panose="02020503050405090304" pitchFamily="2" charset="0"/>
                <a:ea typeface="宋体" pitchFamily="2" charset="-122"/>
              </a:endParaRPr>
            </a:p>
          </p:txBody>
        </p:sp>
        <p:sp>
          <p:nvSpPr>
            <p:cNvPr id="17436" name="Text Box 130"/>
            <p:cNvSpPr txBox="1"/>
            <p:nvPr/>
          </p:nvSpPr>
          <p:spPr>
            <a:xfrm>
              <a:off x="817" y="953"/>
              <a:ext cx="549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sz="2000" b="1">
                  <a:solidFill>
                    <a:srgbClr val="000000"/>
                  </a:solidFill>
                  <a:latin typeface="Times New Roman" panose="02020503050405090304" pitchFamily="2" charset="0"/>
                  <a:ea typeface="宋体" pitchFamily="2" charset="-122"/>
                </a:rPr>
                <a:t>－</a:t>
              </a:r>
              <a:r>
                <a:rPr lang="en-US" altLang="zh-CN" sz="2000" b="1">
                  <a:solidFill>
                    <a:srgbClr val="000000"/>
                  </a:solidFill>
                  <a:latin typeface="Times New Roman" panose="02020503050405090304" pitchFamily="2" charset="0"/>
                  <a:ea typeface="宋体" pitchFamily="2" charset="-122"/>
                </a:rPr>
                <a:t>4</a:t>
              </a:r>
              <a:endParaRPr lang="en-US" altLang="zh-CN" sz="2000" b="1">
                <a:solidFill>
                  <a:srgbClr val="000000"/>
                </a:solidFill>
                <a:latin typeface="Times New Roman" panose="02020503050405090304" pitchFamily="2" charset="0"/>
                <a:ea typeface="宋体" pitchFamily="2" charset="-122"/>
              </a:endParaRPr>
            </a:p>
          </p:txBody>
        </p:sp>
        <p:sp>
          <p:nvSpPr>
            <p:cNvPr id="17437" name="Text Box 131"/>
            <p:cNvSpPr txBox="1"/>
            <p:nvPr/>
          </p:nvSpPr>
          <p:spPr>
            <a:xfrm>
              <a:off x="771" y="1361"/>
              <a:ext cx="549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sz="2000" b="1">
                  <a:solidFill>
                    <a:srgbClr val="000000"/>
                  </a:solidFill>
                  <a:latin typeface="Times New Roman" panose="02020503050405090304" pitchFamily="2" charset="0"/>
                  <a:ea typeface="宋体" pitchFamily="2" charset="-122"/>
                </a:rPr>
                <a:t>－</a:t>
              </a:r>
              <a:r>
                <a:rPr lang="en-US" altLang="zh-CN" sz="2000" b="1">
                  <a:solidFill>
                    <a:srgbClr val="000000"/>
                  </a:solidFill>
                  <a:latin typeface="Times New Roman" panose="02020503050405090304" pitchFamily="2" charset="0"/>
                  <a:ea typeface="宋体" pitchFamily="2" charset="-122"/>
                </a:rPr>
                <a:t>6</a:t>
              </a:r>
              <a:endParaRPr lang="en-US" altLang="zh-CN" sz="2000" b="1">
                <a:solidFill>
                  <a:srgbClr val="000000"/>
                </a:solidFill>
                <a:latin typeface="Times New Roman" panose="02020503050405090304" pitchFamily="2" charset="0"/>
                <a:ea typeface="宋体" pitchFamily="2" charset="-122"/>
              </a:endParaRPr>
            </a:p>
          </p:txBody>
        </p:sp>
        <p:sp>
          <p:nvSpPr>
            <p:cNvPr id="17438" name="Text Box 132"/>
            <p:cNvSpPr txBox="1"/>
            <p:nvPr/>
          </p:nvSpPr>
          <p:spPr>
            <a:xfrm>
              <a:off x="1991" y="363"/>
              <a:ext cx="549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2000" b="1">
                  <a:solidFill>
                    <a:srgbClr val="000000"/>
                  </a:solidFill>
                  <a:latin typeface="Times New Roman" panose="02020503050405090304" pitchFamily="2" charset="0"/>
                  <a:ea typeface="宋体" pitchFamily="2" charset="-122"/>
                </a:rPr>
                <a:t>4</a:t>
              </a:r>
              <a:endParaRPr lang="en-US" altLang="zh-CN" sz="2000" b="1">
                <a:solidFill>
                  <a:srgbClr val="000000"/>
                </a:solidFill>
                <a:latin typeface="Times New Roman" panose="02020503050405090304" pitchFamily="2" charset="0"/>
                <a:ea typeface="宋体" pitchFamily="2" charset="-122"/>
              </a:endParaRPr>
            </a:p>
          </p:txBody>
        </p:sp>
        <p:sp>
          <p:nvSpPr>
            <p:cNvPr id="17439" name="Text Box 133"/>
            <p:cNvSpPr txBox="1"/>
            <p:nvPr/>
          </p:nvSpPr>
          <p:spPr>
            <a:xfrm>
              <a:off x="0" y="363"/>
              <a:ext cx="54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sz="2000" b="1">
                  <a:solidFill>
                    <a:srgbClr val="000000"/>
                  </a:solidFill>
                  <a:latin typeface="Times New Roman" panose="02020503050405090304" pitchFamily="2" charset="0"/>
                  <a:ea typeface="宋体" pitchFamily="2" charset="-122"/>
                </a:rPr>
                <a:t>－</a:t>
              </a:r>
              <a:r>
                <a:rPr lang="en-US" altLang="zh-CN" sz="2000" b="1">
                  <a:solidFill>
                    <a:srgbClr val="000000"/>
                  </a:solidFill>
                  <a:latin typeface="Times New Roman" panose="02020503050405090304" pitchFamily="2" charset="0"/>
                  <a:ea typeface="宋体" pitchFamily="2" charset="-122"/>
                </a:rPr>
                <a:t>4</a:t>
              </a:r>
              <a:endParaRPr lang="en-US" altLang="zh-CN" sz="2000" b="1">
                <a:solidFill>
                  <a:srgbClr val="000000"/>
                </a:solidFill>
                <a:latin typeface="Times New Roman" panose="02020503050405090304" pitchFamily="2" charset="0"/>
                <a:ea typeface="宋体" pitchFamily="2" charset="-122"/>
              </a:endParaRPr>
            </a:p>
          </p:txBody>
        </p:sp>
        <p:sp>
          <p:nvSpPr>
            <p:cNvPr id="17440" name="Text Box 134"/>
            <p:cNvSpPr txBox="1"/>
            <p:nvPr/>
          </p:nvSpPr>
          <p:spPr>
            <a:xfrm>
              <a:off x="771" y="1746"/>
              <a:ext cx="549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sz="2000" b="1">
                  <a:solidFill>
                    <a:srgbClr val="000000"/>
                  </a:solidFill>
                  <a:latin typeface="Times New Roman" panose="02020503050405090304" pitchFamily="2" charset="0"/>
                  <a:ea typeface="宋体" pitchFamily="2" charset="-122"/>
                </a:rPr>
                <a:t>－</a:t>
              </a:r>
              <a:r>
                <a:rPr lang="en-US" altLang="zh-CN" sz="2000" b="1">
                  <a:solidFill>
                    <a:srgbClr val="000000"/>
                  </a:solidFill>
                  <a:latin typeface="Times New Roman" panose="02020503050405090304" pitchFamily="2" charset="0"/>
                  <a:ea typeface="宋体" pitchFamily="2" charset="-122"/>
                </a:rPr>
                <a:t>8</a:t>
              </a:r>
              <a:endParaRPr lang="en-US" altLang="zh-CN" sz="2000" b="1">
                <a:solidFill>
                  <a:srgbClr val="000000"/>
                </a:solidFill>
                <a:latin typeface="Times New Roman" panose="02020503050405090304" pitchFamily="2" charset="0"/>
                <a:ea typeface="宋体" pitchFamily="2" charset="-122"/>
              </a:endParaRPr>
            </a:p>
          </p:txBody>
        </p:sp>
      </p:grpSp>
      <p:sp>
        <p:nvSpPr>
          <p:cNvPr id="34" name="平面几何--抛物线1"/>
          <p:cNvSpPr/>
          <p:nvPr/>
        </p:nvSpPr>
        <p:spPr>
          <a:xfrm rot="10800000">
            <a:off x="5767388" y="1084263"/>
            <a:ext cx="1538287" cy="2565400"/>
          </a:xfrm>
          <a:custGeom>
            <a:cxnLst>
              <a:cxn ang="0">
                <a:pos x="18241" y="120694"/>
              </a:cxn>
              <a:cxn ang="0">
                <a:pos x="54722" y="351812"/>
              </a:cxn>
              <a:cxn ang="0">
                <a:pos x="91203" y="572657"/>
              </a:cxn>
              <a:cxn ang="0">
                <a:pos x="127684" y="780662"/>
              </a:cxn>
              <a:cxn ang="0">
                <a:pos x="164165" y="978396"/>
              </a:cxn>
              <a:cxn ang="0">
                <a:pos x="200646" y="1164573"/>
              </a:cxn>
              <a:cxn ang="0">
                <a:pos x="237127" y="1337911"/>
              </a:cxn>
              <a:cxn ang="0">
                <a:pos x="273609" y="1500977"/>
              </a:cxn>
              <a:cxn ang="0">
                <a:pos x="310090" y="1651203"/>
              </a:cxn>
              <a:cxn ang="0">
                <a:pos x="346571" y="1791158"/>
              </a:cxn>
              <a:cxn ang="0">
                <a:pos x="383052" y="1919556"/>
              </a:cxn>
              <a:cxn ang="0">
                <a:pos x="419533" y="2035115"/>
              </a:cxn>
              <a:cxn ang="0">
                <a:pos x="456014" y="2140401"/>
              </a:cxn>
              <a:cxn ang="0">
                <a:pos x="492495" y="2232848"/>
              </a:cxn>
              <a:cxn ang="0">
                <a:pos x="528977" y="2315023"/>
              </a:cxn>
              <a:cxn ang="0">
                <a:pos x="565458" y="2385642"/>
              </a:cxn>
              <a:cxn ang="0">
                <a:pos x="601939" y="2443422"/>
              </a:cxn>
              <a:cxn ang="0">
                <a:pos x="638420" y="2490929"/>
              </a:cxn>
              <a:cxn ang="0">
                <a:pos x="674901" y="2525596"/>
              </a:cxn>
              <a:cxn ang="0">
                <a:pos x="711382" y="2549992"/>
              </a:cxn>
              <a:cxn ang="0">
                <a:pos x="747863" y="2562832"/>
              </a:cxn>
              <a:cxn ang="0">
                <a:pos x="784344" y="2562832"/>
              </a:cxn>
              <a:cxn ang="0">
                <a:pos x="820826" y="2552560"/>
              </a:cxn>
              <a:cxn ang="0">
                <a:pos x="857307" y="2529448"/>
              </a:cxn>
              <a:cxn ang="0">
                <a:pos x="893788" y="2496065"/>
              </a:cxn>
              <a:cxn ang="0">
                <a:pos x="930269" y="2451125"/>
              </a:cxn>
              <a:cxn ang="0">
                <a:pos x="966750" y="2393346"/>
              </a:cxn>
              <a:cxn ang="0">
                <a:pos x="1003231" y="2325295"/>
              </a:cxn>
              <a:cxn ang="0">
                <a:pos x="1039712" y="2244404"/>
              </a:cxn>
              <a:cxn ang="0">
                <a:pos x="1076194" y="2153241"/>
              </a:cxn>
              <a:cxn ang="0">
                <a:pos x="1112675" y="2050522"/>
              </a:cxn>
              <a:cxn ang="0">
                <a:pos x="1149156" y="1934964"/>
              </a:cxn>
              <a:cxn ang="0">
                <a:pos x="1185637" y="1809133"/>
              </a:cxn>
              <a:cxn ang="0">
                <a:pos x="1222118" y="1670463"/>
              </a:cxn>
              <a:cxn ang="0">
                <a:pos x="1258599" y="1521521"/>
              </a:cxn>
              <a:cxn ang="0">
                <a:pos x="1295080" y="1361023"/>
              </a:cxn>
              <a:cxn ang="0">
                <a:pos x="1331562" y="1187685"/>
              </a:cxn>
              <a:cxn ang="0">
                <a:pos x="1368043" y="1004075"/>
              </a:cxn>
              <a:cxn ang="0">
                <a:pos x="1404524" y="807626"/>
              </a:cxn>
              <a:cxn ang="0">
                <a:pos x="1441005" y="600905"/>
              </a:cxn>
              <a:cxn ang="0">
                <a:pos x="1477486" y="382627"/>
              </a:cxn>
              <a:cxn ang="0">
                <a:pos x="1513967" y="151510"/>
              </a:cxn>
              <a:cxn ang="0">
                <a:pos x="1537072" y="0"/>
              </a:cxn>
            </a:cxnLst>
            <a:rect l="l" t="t" r="r" b="b"/>
            <a:pathLst>
              <a:path w="1265" h="1998">
                <a:moveTo>
                  <a:pt x="0" y="0"/>
                </a:moveTo>
                <a:cubicBezTo>
                  <a:pt x="5" y="31"/>
                  <a:pt x="10" y="63"/>
                  <a:pt x="15" y="94"/>
                </a:cubicBezTo>
                <a:cubicBezTo>
                  <a:pt x="20" y="124"/>
                  <a:pt x="25" y="155"/>
                  <a:pt x="30" y="185"/>
                </a:cubicBezTo>
                <a:cubicBezTo>
                  <a:pt x="35" y="215"/>
                  <a:pt x="40" y="245"/>
                  <a:pt x="45" y="274"/>
                </a:cubicBezTo>
                <a:cubicBezTo>
                  <a:pt x="50" y="303"/>
                  <a:pt x="55" y="332"/>
                  <a:pt x="60" y="361"/>
                </a:cubicBezTo>
                <a:cubicBezTo>
                  <a:pt x="65" y="390"/>
                  <a:pt x="70" y="418"/>
                  <a:pt x="75" y="446"/>
                </a:cubicBezTo>
                <a:cubicBezTo>
                  <a:pt x="80" y="473"/>
                  <a:pt x="85" y="501"/>
                  <a:pt x="90" y="528"/>
                </a:cubicBezTo>
                <a:cubicBezTo>
                  <a:pt x="95" y="555"/>
                  <a:pt x="100" y="582"/>
                  <a:pt x="105" y="608"/>
                </a:cubicBezTo>
                <a:cubicBezTo>
                  <a:pt x="110" y="635"/>
                  <a:pt x="115" y="661"/>
                  <a:pt x="120" y="686"/>
                </a:cubicBezTo>
                <a:cubicBezTo>
                  <a:pt x="125" y="712"/>
                  <a:pt x="130" y="737"/>
                  <a:pt x="135" y="762"/>
                </a:cubicBezTo>
                <a:cubicBezTo>
                  <a:pt x="140" y="787"/>
                  <a:pt x="145" y="811"/>
                  <a:pt x="150" y="835"/>
                </a:cubicBezTo>
                <a:cubicBezTo>
                  <a:pt x="155" y="859"/>
                  <a:pt x="160" y="883"/>
                  <a:pt x="165" y="907"/>
                </a:cubicBezTo>
                <a:cubicBezTo>
                  <a:pt x="170" y="930"/>
                  <a:pt x="175" y="953"/>
                  <a:pt x="180" y="975"/>
                </a:cubicBezTo>
                <a:cubicBezTo>
                  <a:pt x="185" y="998"/>
                  <a:pt x="190" y="1020"/>
                  <a:pt x="195" y="1042"/>
                </a:cubicBezTo>
                <a:cubicBezTo>
                  <a:pt x="200" y="1064"/>
                  <a:pt x="205" y="1085"/>
                  <a:pt x="210" y="1107"/>
                </a:cubicBezTo>
                <a:cubicBezTo>
                  <a:pt x="215" y="1128"/>
                  <a:pt x="220" y="1148"/>
                  <a:pt x="225" y="1169"/>
                </a:cubicBezTo>
                <a:cubicBezTo>
                  <a:pt x="230" y="1189"/>
                  <a:pt x="235" y="1209"/>
                  <a:pt x="240" y="1229"/>
                </a:cubicBezTo>
                <a:cubicBezTo>
                  <a:pt x="245" y="1248"/>
                  <a:pt x="250" y="1267"/>
                  <a:pt x="255" y="1286"/>
                </a:cubicBezTo>
                <a:cubicBezTo>
                  <a:pt x="260" y="1305"/>
                  <a:pt x="265" y="1324"/>
                  <a:pt x="270" y="1342"/>
                </a:cubicBezTo>
                <a:cubicBezTo>
                  <a:pt x="275" y="1360"/>
                  <a:pt x="280" y="1377"/>
                  <a:pt x="285" y="1395"/>
                </a:cubicBezTo>
                <a:cubicBezTo>
                  <a:pt x="290" y="1412"/>
                  <a:pt x="295" y="1429"/>
                  <a:pt x="300" y="1446"/>
                </a:cubicBezTo>
                <a:cubicBezTo>
                  <a:pt x="305" y="1462"/>
                  <a:pt x="310" y="1479"/>
                  <a:pt x="315" y="1495"/>
                </a:cubicBezTo>
                <a:cubicBezTo>
                  <a:pt x="320" y="1510"/>
                  <a:pt x="325" y="1526"/>
                  <a:pt x="330" y="1541"/>
                </a:cubicBezTo>
                <a:cubicBezTo>
                  <a:pt x="335" y="1556"/>
                  <a:pt x="340" y="1571"/>
                  <a:pt x="345" y="1585"/>
                </a:cubicBezTo>
                <a:cubicBezTo>
                  <a:pt x="350" y="1599"/>
                  <a:pt x="355" y="1613"/>
                  <a:pt x="360" y="1627"/>
                </a:cubicBezTo>
                <a:cubicBezTo>
                  <a:pt x="365" y="1641"/>
                  <a:pt x="370" y="1654"/>
                  <a:pt x="375" y="1667"/>
                </a:cubicBezTo>
                <a:cubicBezTo>
                  <a:pt x="380" y="1679"/>
                  <a:pt x="385" y="1692"/>
                  <a:pt x="390" y="1704"/>
                </a:cubicBezTo>
                <a:cubicBezTo>
                  <a:pt x="395" y="1716"/>
                  <a:pt x="400" y="1728"/>
                  <a:pt x="405" y="1739"/>
                </a:cubicBezTo>
                <a:cubicBezTo>
                  <a:pt x="410" y="1751"/>
                  <a:pt x="415" y="1762"/>
                  <a:pt x="420" y="1772"/>
                </a:cubicBezTo>
                <a:cubicBezTo>
                  <a:pt x="425" y="1783"/>
                  <a:pt x="430" y="1793"/>
                  <a:pt x="435" y="1803"/>
                </a:cubicBezTo>
                <a:cubicBezTo>
                  <a:pt x="440" y="1813"/>
                  <a:pt x="445" y="1822"/>
                  <a:pt x="450" y="1831"/>
                </a:cubicBezTo>
                <a:cubicBezTo>
                  <a:pt x="455" y="1840"/>
                  <a:pt x="460" y="1849"/>
                  <a:pt x="465" y="1858"/>
                </a:cubicBezTo>
                <a:cubicBezTo>
                  <a:pt x="470" y="1866"/>
                  <a:pt x="475" y="1874"/>
                  <a:pt x="480" y="1881"/>
                </a:cubicBezTo>
                <a:cubicBezTo>
                  <a:pt x="485" y="1889"/>
                  <a:pt x="490" y="1896"/>
                  <a:pt x="495" y="1903"/>
                </a:cubicBezTo>
                <a:cubicBezTo>
                  <a:pt x="500" y="1910"/>
                  <a:pt x="505" y="1916"/>
                  <a:pt x="510" y="1923"/>
                </a:cubicBezTo>
                <a:cubicBezTo>
                  <a:pt x="515" y="1929"/>
                  <a:pt x="520" y="1934"/>
                  <a:pt x="525" y="1940"/>
                </a:cubicBezTo>
                <a:cubicBezTo>
                  <a:pt x="530" y="1945"/>
                  <a:pt x="535" y="1950"/>
                  <a:pt x="540" y="1955"/>
                </a:cubicBezTo>
                <a:cubicBezTo>
                  <a:pt x="545" y="1959"/>
                  <a:pt x="550" y="1963"/>
                  <a:pt x="555" y="1967"/>
                </a:cubicBezTo>
                <a:cubicBezTo>
                  <a:pt x="560" y="1971"/>
                  <a:pt x="565" y="1975"/>
                  <a:pt x="570" y="1978"/>
                </a:cubicBezTo>
                <a:cubicBezTo>
                  <a:pt x="575" y="1981"/>
                  <a:pt x="580" y="1983"/>
                  <a:pt x="585" y="1986"/>
                </a:cubicBezTo>
                <a:cubicBezTo>
                  <a:pt x="590" y="1988"/>
                  <a:pt x="595" y="1990"/>
                  <a:pt x="600" y="1992"/>
                </a:cubicBezTo>
                <a:cubicBezTo>
                  <a:pt x="605" y="1993"/>
                  <a:pt x="610" y="1995"/>
                  <a:pt x="615" y="1996"/>
                </a:cubicBezTo>
                <a:cubicBezTo>
                  <a:pt x="620" y="1996"/>
                  <a:pt x="625" y="1997"/>
                  <a:pt x="630" y="1997"/>
                </a:cubicBezTo>
                <a:cubicBezTo>
                  <a:pt x="635" y="1997"/>
                  <a:pt x="640" y="1997"/>
                  <a:pt x="645" y="1996"/>
                </a:cubicBezTo>
                <a:cubicBezTo>
                  <a:pt x="650" y="1995"/>
                  <a:pt x="655" y="1994"/>
                  <a:pt x="660" y="1993"/>
                </a:cubicBezTo>
                <a:cubicBezTo>
                  <a:pt x="665" y="1992"/>
                  <a:pt x="670" y="1990"/>
                  <a:pt x="675" y="1988"/>
                </a:cubicBezTo>
                <a:cubicBezTo>
                  <a:pt x="680" y="1985"/>
                  <a:pt x="685" y="1983"/>
                  <a:pt x="690" y="1980"/>
                </a:cubicBezTo>
                <a:cubicBezTo>
                  <a:pt x="695" y="1977"/>
                  <a:pt x="700" y="1974"/>
                  <a:pt x="705" y="1970"/>
                </a:cubicBezTo>
                <a:cubicBezTo>
                  <a:pt x="710" y="1967"/>
                  <a:pt x="715" y="1963"/>
                  <a:pt x="720" y="1958"/>
                </a:cubicBezTo>
                <a:cubicBezTo>
                  <a:pt x="725" y="1954"/>
                  <a:pt x="730" y="1949"/>
                  <a:pt x="735" y="1944"/>
                </a:cubicBezTo>
                <a:cubicBezTo>
                  <a:pt x="740" y="1939"/>
                  <a:pt x="745" y="1933"/>
                  <a:pt x="750" y="1927"/>
                </a:cubicBezTo>
                <a:cubicBezTo>
                  <a:pt x="755" y="1921"/>
                  <a:pt x="760" y="1915"/>
                  <a:pt x="765" y="1909"/>
                </a:cubicBezTo>
                <a:cubicBezTo>
                  <a:pt x="770" y="1902"/>
                  <a:pt x="775" y="1895"/>
                  <a:pt x="780" y="1887"/>
                </a:cubicBezTo>
                <a:cubicBezTo>
                  <a:pt x="785" y="1880"/>
                  <a:pt x="790" y="1872"/>
                  <a:pt x="795" y="1864"/>
                </a:cubicBezTo>
                <a:cubicBezTo>
                  <a:pt x="800" y="1856"/>
                  <a:pt x="805" y="1847"/>
                  <a:pt x="810" y="1839"/>
                </a:cubicBezTo>
                <a:cubicBezTo>
                  <a:pt x="815" y="1830"/>
                  <a:pt x="820" y="1820"/>
                  <a:pt x="825" y="1811"/>
                </a:cubicBezTo>
                <a:cubicBezTo>
                  <a:pt x="830" y="1801"/>
                  <a:pt x="835" y="1791"/>
                  <a:pt x="840" y="1781"/>
                </a:cubicBezTo>
                <a:cubicBezTo>
                  <a:pt x="845" y="1770"/>
                  <a:pt x="850" y="1759"/>
                  <a:pt x="855" y="1748"/>
                </a:cubicBezTo>
                <a:cubicBezTo>
                  <a:pt x="860" y="1737"/>
                  <a:pt x="865" y="1726"/>
                  <a:pt x="870" y="1714"/>
                </a:cubicBezTo>
                <a:cubicBezTo>
                  <a:pt x="875" y="1702"/>
                  <a:pt x="880" y="1689"/>
                  <a:pt x="885" y="1677"/>
                </a:cubicBezTo>
                <a:cubicBezTo>
                  <a:pt x="890" y="1664"/>
                  <a:pt x="895" y="1651"/>
                  <a:pt x="900" y="1638"/>
                </a:cubicBezTo>
                <a:cubicBezTo>
                  <a:pt x="905" y="1624"/>
                  <a:pt x="910" y="1611"/>
                  <a:pt x="915" y="1597"/>
                </a:cubicBezTo>
                <a:cubicBezTo>
                  <a:pt x="920" y="1582"/>
                  <a:pt x="925" y="1568"/>
                  <a:pt x="930" y="1553"/>
                </a:cubicBezTo>
                <a:cubicBezTo>
                  <a:pt x="935" y="1538"/>
                  <a:pt x="940" y="1523"/>
                  <a:pt x="945" y="1507"/>
                </a:cubicBezTo>
                <a:cubicBezTo>
                  <a:pt x="950" y="1491"/>
                  <a:pt x="955" y="1475"/>
                  <a:pt x="960" y="1459"/>
                </a:cubicBezTo>
                <a:cubicBezTo>
                  <a:pt x="965" y="1443"/>
                  <a:pt x="970" y="1426"/>
                  <a:pt x="975" y="1409"/>
                </a:cubicBezTo>
                <a:cubicBezTo>
                  <a:pt x="980" y="1391"/>
                  <a:pt x="985" y="1374"/>
                  <a:pt x="990" y="1356"/>
                </a:cubicBezTo>
                <a:cubicBezTo>
                  <a:pt x="995" y="1338"/>
                  <a:pt x="1000" y="1320"/>
                  <a:pt x="1005" y="1301"/>
                </a:cubicBezTo>
                <a:cubicBezTo>
                  <a:pt x="1010" y="1283"/>
                  <a:pt x="1015" y="1264"/>
                  <a:pt x="1020" y="1244"/>
                </a:cubicBezTo>
                <a:cubicBezTo>
                  <a:pt x="1025" y="1225"/>
                  <a:pt x="1030" y="1205"/>
                  <a:pt x="1035" y="1185"/>
                </a:cubicBezTo>
                <a:cubicBezTo>
                  <a:pt x="1040" y="1165"/>
                  <a:pt x="1045" y="1144"/>
                  <a:pt x="1050" y="1123"/>
                </a:cubicBezTo>
                <a:cubicBezTo>
                  <a:pt x="1055" y="1102"/>
                  <a:pt x="1060" y="1081"/>
                  <a:pt x="1065" y="1060"/>
                </a:cubicBezTo>
                <a:cubicBezTo>
                  <a:pt x="1070" y="1038"/>
                  <a:pt x="1075" y="1016"/>
                  <a:pt x="1080" y="993"/>
                </a:cubicBezTo>
                <a:cubicBezTo>
                  <a:pt x="1085" y="971"/>
                  <a:pt x="1090" y="948"/>
                  <a:pt x="1095" y="925"/>
                </a:cubicBezTo>
                <a:cubicBezTo>
                  <a:pt x="1100" y="902"/>
                  <a:pt x="1105" y="878"/>
                  <a:pt x="1110" y="855"/>
                </a:cubicBezTo>
                <a:cubicBezTo>
                  <a:pt x="1115" y="831"/>
                  <a:pt x="1120" y="806"/>
                  <a:pt x="1125" y="782"/>
                </a:cubicBezTo>
                <a:cubicBezTo>
                  <a:pt x="1130" y="757"/>
                  <a:pt x="1135" y="732"/>
                  <a:pt x="1140" y="707"/>
                </a:cubicBezTo>
                <a:cubicBezTo>
                  <a:pt x="1145" y="681"/>
                  <a:pt x="1150" y="655"/>
                  <a:pt x="1155" y="629"/>
                </a:cubicBezTo>
                <a:cubicBezTo>
                  <a:pt x="1160" y="603"/>
                  <a:pt x="1165" y="577"/>
                  <a:pt x="1170" y="550"/>
                </a:cubicBezTo>
                <a:cubicBezTo>
                  <a:pt x="1175" y="523"/>
                  <a:pt x="1180" y="495"/>
                  <a:pt x="1185" y="468"/>
                </a:cubicBezTo>
                <a:cubicBezTo>
                  <a:pt x="1190" y="440"/>
                  <a:pt x="1195" y="412"/>
                  <a:pt x="1200" y="384"/>
                </a:cubicBezTo>
                <a:cubicBezTo>
                  <a:pt x="1205" y="355"/>
                  <a:pt x="1210" y="327"/>
                  <a:pt x="1215" y="298"/>
                </a:cubicBezTo>
                <a:cubicBezTo>
                  <a:pt x="1220" y="268"/>
                  <a:pt x="1225" y="239"/>
                  <a:pt x="1230" y="209"/>
                </a:cubicBezTo>
                <a:cubicBezTo>
                  <a:pt x="1235" y="179"/>
                  <a:pt x="1240" y="149"/>
                  <a:pt x="1245" y="118"/>
                </a:cubicBezTo>
                <a:cubicBezTo>
                  <a:pt x="1250" y="87"/>
                  <a:pt x="1255" y="56"/>
                  <a:pt x="1260" y="25"/>
                </a:cubicBezTo>
                <a:cubicBezTo>
                  <a:pt x="1264" y="0"/>
                  <a:pt x="1264" y="0"/>
                  <a:pt x="1264" y="0"/>
                </a:cubicBezTo>
              </a:path>
            </a:pathLst>
          </a:custGeom>
          <a:noFill/>
          <a:ln w="25400" cap="flat" cmpd="sng">
            <a:solidFill>
              <a:srgbClr val="00CC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5" name="平面几何--抛物线1"/>
          <p:cNvSpPr/>
          <p:nvPr/>
        </p:nvSpPr>
        <p:spPr>
          <a:xfrm rot="10800000">
            <a:off x="5407025" y="1084263"/>
            <a:ext cx="2262188" cy="2565400"/>
          </a:xfrm>
          <a:custGeom>
            <a:cxnLst>
              <a:cxn ang="0">
                <a:pos x="26824" y="120694"/>
              </a:cxn>
              <a:cxn ang="0">
                <a:pos x="80473" y="351812"/>
              </a:cxn>
              <a:cxn ang="0">
                <a:pos x="134122" y="572657"/>
              </a:cxn>
              <a:cxn ang="0">
                <a:pos x="187770" y="780662"/>
              </a:cxn>
              <a:cxn ang="0">
                <a:pos x="241419" y="978396"/>
              </a:cxn>
              <a:cxn ang="0">
                <a:pos x="295068" y="1164573"/>
              </a:cxn>
              <a:cxn ang="0">
                <a:pos x="348717" y="1337911"/>
              </a:cxn>
              <a:cxn ang="0">
                <a:pos x="402365" y="1500977"/>
              </a:cxn>
              <a:cxn ang="0">
                <a:pos x="456014" y="1651203"/>
              </a:cxn>
              <a:cxn ang="0">
                <a:pos x="509663" y="1791158"/>
              </a:cxn>
              <a:cxn ang="0">
                <a:pos x="563311" y="1919556"/>
              </a:cxn>
              <a:cxn ang="0">
                <a:pos x="616960" y="2035115"/>
              </a:cxn>
              <a:cxn ang="0">
                <a:pos x="670609" y="2140401"/>
              </a:cxn>
              <a:cxn ang="0">
                <a:pos x="724257" y="2232848"/>
              </a:cxn>
              <a:cxn ang="0">
                <a:pos x="777906" y="2315023"/>
              </a:cxn>
              <a:cxn ang="0">
                <a:pos x="831555" y="2385642"/>
              </a:cxn>
              <a:cxn ang="0">
                <a:pos x="885204" y="2443422"/>
              </a:cxn>
              <a:cxn ang="0">
                <a:pos x="938852" y="2490929"/>
              </a:cxn>
              <a:cxn ang="0">
                <a:pos x="992501" y="2525596"/>
              </a:cxn>
              <a:cxn ang="0">
                <a:pos x="1046150" y="2549992"/>
              </a:cxn>
              <a:cxn ang="0">
                <a:pos x="1099798" y="2562832"/>
              </a:cxn>
              <a:cxn ang="0">
                <a:pos x="1153447" y="2562832"/>
              </a:cxn>
              <a:cxn ang="0">
                <a:pos x="1207096" y="2552560"/>
              </a:cxn>
              <a:cxn ang="0">
                <a:pos x="1260745" y="2529448"/>
              </a:cxn>
              <a:cxn ang="0">
                <a:pos x="1314393" y="2496065"/>
              </a:cxn>
              <a:cxn ang="0">
                <a:pos x="1368042" y="2451125"/>
              </a:cxn>
              <a:cxn ang="0">
                <a:pos x="1421691" y="2393346"/>
              </a:cxn>
              <a:cxn ang="0">
                <a:pos x="1475339" y="2325295"/>
              </a:cxn>
              <a:cxn ang="0">
                <a:pos x="1528988" y="2244404"/>
              </a:cxn>
              <a:cxn ang="0">
                <a:pos x="1582637" y="2153241"/>
              </a:cxn>
              <a:cxn ang="0">
                <a:pos x="1636285" y="2050522"/>
              </a:cxn>
              <a:cxn ang="0">
                <a:pos x="1689934" y="1934964"/>
              </a:cxn>
              <a:cxn ang="0">
                <a:pos x="1743583" y="1809133"/>
              </a:cxn>
              <a:cxn ang="0">
                <a:pos x="1797232" y="1670463"/>
              </a:cxn>
              <a:cxn ang="0">
                <a:pos x="1850880" y="1521521"/>
              </a:cxn>
              <a:cxn ang="0">
                <a:pos x="1904529" y="1361023"/>
              </a:cxn>
              <a:cxn ang="0">
                <a:pos x="1958178" y="1187685"/>
              </a:cxn>
              <a:cxn ang="0">
                <a:pos x="2011826" y="1004075"/>
              </a:cxn>
              <a:cxn ang="0">
                <a:pos x="2065475" y="807626"/>
              </a:cxn>
              <a:cxn ang="0">
                <a:pos x="2119124" y="600905"/>
              </a:cxn>
              <a:cxn ang="0">
                <a:pos x="2172772" y="382627"/>
              </a:cxn>
              <a:cxn ang="0">
                <a:pos x="2226421" y="151510"/>
              </a:cxn>
              <a:cxn ang="0">
                <a:pos x="2260399" y="0"/>
              </a:cxn>
            </a:cxnLst>
            <a:rect l="l" t="t" r="r" b="b"/>
            <a:pathLst>
              <a:path w="1265" h="1998">
                <a:moveTo>
                  <a:pt x="0" y="0"/>
                </a:moveTo>
                <a:cubicBezTo>
                  <a:pt x="5" y="31"/>
                  <a:pt x="10" y="63"/>
                  <a:pt x="15" y="94"/>
                </a:cubicBezTo>
                <a:cubicBezTo>
                  <a:pt x="20" y="124"/>
                  <a:pt x="25" y="155"/>
                  <a:pt x="30" y="185"/>
                </a:cubicBezTo>
                <a:cubicBezTo>
                  <a:pt x="35" y="215"/>
                  <a:pt x="40" y="245"/>
                  <a:pt x="45" y="274"/>
                </a:cubicBezTo>
                <a:cubicBezTo>
                  <a:pt x="50" y="303"/>
                  <a:pt x="55" y="332"/>
                  <a:pt x="60" y="361"/>
                </a:cubicBezTo>
                <a:cubicBezTo>
                  <a:pt x="65" y="390"/>
                  <a:pt x="70" y="418"/>
                  <a:pt x="75" y="446"/>
                </a:cubicBezTo>
                <a:cubicBezTo>
                  <a:pt x="80" y="473"/>
                  <a:pt x="85" y="501"/>
                  <a:pt x="90" y="528"/>
                </a:cubicBezTo>
                <a:cubicBezTo>
                  <a:pt x="95" y="555"/>
                  <a:pt x="100" y="582"/>
                  <a:pt x="105" y="608"/>
                </a:cubicBezTo>
                <a:cubicBezTo>
                  <a:pt x="110" y="635"/>
                  <a:pt x="115" y="661"/>
                  <a:pt x="120" y="686"/>
                </a:cubicBezTo>
                <a:cubicBezTo>
                  <a:pt x="125" y="712"/>
                  <a:pt x="130" y="737"/>
                  <a:pt x="135" y="762"/>
                </a:cubicBezTo>
                <a:cubicBezTo>
                  <a:pt x="140" y="787"/>
                  <a:pt x="145" y="811"/>
                  <a:pt x="150" y="835"/>
                </a:cubicBezTo>
                <a:cubicBezTo>
                  <a:pt x="155" y="859"/>
                  <a:pt x="160" y="883"/>
                  <a:pt x="165" y="907"/>
                </a:cubicBezTo>
                <a:cubicBezTo>
                  <a:pt x="170" y="930"/>
                  <a:pt x="175" y="953"/>
                  <a:pt x="180" y="975"/>
                </a:cubicBezTo>
                <a:cubicBezTo>
                  <a:pt x="185" y="998"/>
                  <a:pt x="190" y="1020"/>
                  <a:pt x="195" y="1042"/>
                </a:cubicBezTo>
                <a:cubicBezTo>
                  <a:pt x="200" y="1064"/>
                  <a:pt x="205" y="1085"/>
                  <a:pt x="210" y="1107"/>
                </a:cubicBezTo>
                <a:cubicBezTo>
                  <a:pt x="215" y="1128"/>
                  <a:pt x="220" y="1148"/>
                  <a:pt x="225" y="1169"/>
                </a:cubicBezTo>
                <a:cubicBezTo>
                  <a:pt x="230" y="1189"/>
                  <a:pt x="235" y="1209"/>
                  <a:pt x="240" y="1229"/>
                </a:cubicBezTo>
                <a:cubicBezTo>
                  <a:pt x="245" y="1248"/>
                  <a:pt x="250" y="1267"/>
                  <a:pt x="255" y="1286"/>
                </a:cubicBezTo>
                <a:cubicBezTo>
                  <a:pt x="260" y="1305"/>
                  <a:pt x="265" y="1324"/>
                  <a:pt x="270" y="1342"/>
                </a:cubicBezTo>
                <a:cubicBezTo>
                  <a:pt x="275" y="1360"/>
                  <a:pt x="280" y="1377"/>
                  <a:pt x="285" y="1395"/>
                </a:cubicBezTo>
                <a:cubicBezTo>
                  <a:pt x="290" y="1412"/>
                  <a:pt x="295" y="1429"/>
                  <a:pt x="300" y="1446"/>
                </a:cubicBezTo>
                <a:cubicBezTo>
                  <a:pt x="305" y="1462"/>
                  <a:pt x="310" y="1479"/>
                  <a:pt x="315" y="1495"/>
                </a:cubicBezTo>
                <a:cubicBezTo>
                  <a:pt x="320" y="1510"/>
                  <a:pt x="325" y="1526"/>
                  <a:pt x="330" y="1541"/>
                </a:cubicBezTo>
                <a:cubicBezTo>
                  <a:pt x="335" y="1556"/>
                  <a:pt x="340" y="1571"/>
                  <a:pt x="345" y="1585"/>
                </a:cubicBezTo>
                <a:cubicBezTo>
                  <a:pt x="350" y="1599"/>
                  <a:pt x="355" y="1613"/>
                  <a:pt x="360" y="1627"/>
                </a:cubicBezTo>
                <a:cubicBezTo>
                  <a:pt x="365" y="1641"/>
                  <a:pt x="370" y="1654"/>
                  <a:pt x="375" y="1667"/>
                </a:cubicBezTo>
                <a:cubicBezTo>
                  <a:pt x="380" y="1679"/>
                  <a:pt x="385" y="1692"/>
                  <a:pt x="390" y="1704"/>
                </a:cubicBezTo>
                <a:cubicBezTo>
                  <a:pt x="395" y="1716"/>
                  <a:pt x="400" y="1728"/>
                  <a:pt x="405" y="1739"/>
                </a:cubicBezTo>
                <a:cubicBezTo>
                  <a:pt x="410" y="1751"/>
                  <a:pt x="415" y="1762"/>
                  <a:pt x="420" y="1772"/>
                </a:cubicBezTo>
                <a:cubicBezTo>
                  <a:pt x="425" y="1783"/>
                  <a:pt x="430" y="1793"/>
                  <a:pt x="435" y="1803"/>
                </a:cubicBezTo>
                <a:cubicBezTo>
                  <a:pt x="440" y="1813"/>
                  <a:pt x="445" y="1822"/>
                  <a:pt x="450" y="1831"/>
                </a:cubicBezTo>
                <a:cubicBezTo>
                  <a:pt x="455" y="1840"/>
                  <a:pt x="460" y="1849"/>
                  <a:pt x="465" y="1858"/>
                </a:cubicBezTo>
                <a:cubicBezTo>
                  <a:pt x="470" y="1866"/>
                  <a:pt x="475" y="1874"/>
                  <a:pt x="480" y="1881"/>
                </a:cubicBezTo>
                <a:cubicBezTo>
                  <a:pt x="485" y="1889"/>
                  <a:pt x="490" y="1896"/>
                  <a:pt x="495" y="1903"/>
                </a:cubicBezTo>
                <a:cubicBezTo>
                  <a:pt x="500" y="1910"/>
                  <a:pt x="505" y="1916"/>
                  <a:pt x="510" y="1923"/>
                </a:cubicBezTo>
                <a:cubicBezTo>
                  <a:pt x="515" y="1929"/>
                  <a:pt x="520" y="1934"/>
                  <a:pt x="525" y="1940"/>
                </a:cubicBezTo>
                <a:cubicBezTo>
                  <a:pt x="530" y="1945"/>
                  <a:pt x="535" y="1950"/>
                  <a:pt x="540" y="1955"/>
                </a:cubicBezTo>
                <a:cubicBezTo>
                  <a:pt x="545" y="1959"/>
                  <a:pt x="550" y="1963"/>
                  <a:pt x="555" y="1967"/>
                </a:cubicBezTo>
                <a:cubicBezTo>
                  <a:pt x="560" y="1971"/>
                  <a:pt x="565" y="1975"/>
                  <a:pt x="570" y="1978"/>
                </a:cubicBezTo>
                <a:cubicBezTo>
                  <a:pt x="575" y="1981"/>
                  <a:pt x="580" y="1983"/>
                  <a:pt x="585" y="1986"/>
                </a:cubicBezTo>
                <a:cubicBezTo>
                  <a:pt x="590" y="1988"/>
                  <a:pt x="595" y="1990"/>
                  <a:pt x="600" y="1992"/>
                </a:cubicBezTo>
                <a:cubicBezTo>
                  <a:pt x="605" y="1993"/>
                  <a:pt x="610" y="1995"/>
                  <a:pt x="615" y="1996"/>
                </a:cubicBezTo>
                <a:cubicBezTo>
                  <a:pt x="620" y="1996"/>
                  <a:pt x="625" y="1997"/>
                  <a:pt x="630" y="1997"/>
                </a:cubicBezTo>
                <a:cubicBezTo>
                  <a:pt x="635" y="1997"/>
                  <a:pt x="640" y="1997"/>
                  <a:pt x="645" y="1996"/>
                </a:cubicBezTo>
                <a:cubicBezTo>
                  <a:pt x="650" y="1995"/>
                  <a:pt x="655" y="1994"/>
                  <a:pt x="660" y="1993"/>
                </a:cubicBezTo>
                <a:cubicBezTo>
                  <a:pt x="665" y="1992"/>
                  <a:pt x="670" y="1990"/>
                  <a:pt x="675" y="1988"/>
                </a:cubicBezTo>
                <a:cubicBezTo>
                  <a:pt x="680" y="1985"/>
                  <a:pt x="685" y="1983"/>
                  <a:pt x="690" y="1980"/>
                </a:cubicBezTo>
                <a:cubicBezTo>
                  <a:pt x="695" y="1977"/>
                  <a:pt x="700" y="1974"/>
                  <a:pt x="705" y="1970"/>
                </a:cubicBezTo>
                <a:cubicBezTo>
                  <a:pt x="710" y="1967"/>
                  <a:pt x="715" y="1963"/>
                  <a:pt x="720" y="1958"/>
                </a:cubicBezTo>
                <a:cubicBezTo>
                  <a:pt x="725" y="1954"/>
                  <a:pt x="730" y="1949"/>
                  <a:pt x="735" y="1944"/>
                </a:cubicBezTo>
                <a:cubicBezTo>
                  <a:pt x="740" y="1939"/>
                  <a:pt x="745" y="1933"/>
                  <a:pt x="750" y="1927"/>
                </a:cubicBezTo>
                <a:cubicBezTo>
                  <a:pt x="755" y="1921"/>
                  <a:pt x="760" y="1915"/>
                  <a:pt x="765" y="1909"/>
                </a:cubicBezTo>
                <a:cubicBezTo>
                  <a:pt x="770" y="1902"/>
                  <a:pt x="775" y="1895"/>
                  <a:pt x="780" y="1887"/>
                </a:cubicBezTo>
                <a:cubicBezTo>
                  <a:pt x="785" y="1880"/>
                  <a:pt x="790" y="1872"/>
                  <a:pt x="795" y="1864"/>
                </a:cubicBezTo>
                <a:cubicBezTo>
                  <a:pt x="800" y="1856"/>
                  <a:pt x="805" y="1847"/>
                  <a:pt x="810" y="1839"/>
                </a:cubicBezTo>
                <a:cubicBezTo>
                  <a:pt x="815" y="1830"/>
                  <a:pt x="820" y="1820"/>
                  <a:pt x="825" y="1811"/>
                </a:cubicBezTo>
                <a:cubicBezTo>
                  <a:pt x="830" y="1801"/>
                  <a:pt x="835" y="1791"/>
                  <a:pt x="840" y="1781"/>
                </a:cubicBezTo>
                <a:cubicBezTo>
                  <a:pt x="845" y="1770"/>
                  <a:pt x="850" y="1759"/>
                  <a:pt x="855" y="1748"/>
                </a:cubicBezTo>
                <a:cubicBezTo>
                  <a:pt x="860" y="1737"/>
                  <a:pt x="865" y="1726"/>
                  <a:pt x="870" y="1714"/>
                </a:cubicBezTo>
                <a:cubicBezTo>
                  <a:pt x="875" y="1702"/>
                  <a:pt x="880" y="1689"/>
                  <a:pt x="885" y="1677"/>
                </a:cubicBezTo>
                <a:cubicBezTo>
                  <a:pt x="890" y="1664"/>
                  <a:pt x="895" y="1651"/>
                  <a:pt x="900" y="1638"/>
                </a:cubicBezTo>
                <a:cubicBezTo>
                  <a:pt x="905" y="1624"/>
                  <a:pt x="910" y="1611"/>
                  <a:pt x="915" y="1597"/>
                </a:cubicBezTo>
                <a:cubicBezTo>
                  <a:pt x="920" y="1582"/>
                  <a:pt x="925" y="1568"/>
                  <a:pt x="930" y="1553"/>
                </a:cubicBezTo>
                <a:cubicBezTo>
                  <a:pt x="935" y="1538"/>
                  <a:pt x="940" y="1523"/>
                  <a:pt x="945" y="1507"/>
                </a:cubicBezTo>
                <a:cubicBezTo>
                  <a:pt x="950" y="1491"/>
                  <a:pt x="955" y="1475"/>
                  <a:pt x="960" y="1459"/>
                </a:cubicBezTo>
                <a:cubicBezTo>
                  <a:pt x="965" y="1443"/>
                  <a:pt x="970" y="1426"/>
                  <a:pt x="975" y="1409"/>
                </a:cubicBezTo>
                <a:cubicBezTo>
                  <a:pt x="980" y="1391"/>
                  <a:pt x="985" y="1374"/>
                  <a:pt x="990" y="1356"/>
                </a:cubicBezTo>
                <a:cubicBezTo>
                  <a:pt x="995" y="1338"/>
                  <a:pt x="1000" y="1320"/>
                  <a:pt x="1005" y="1301"/>
                </a:cubicBezTo>
                <a:cubicBezTo>
                  <a:pt x="1010" y="1283"/>
                  <a:pt x="1015" y="1264"/>
                  <a:pt x="1020" y="1244"/>
                </a:cubicBezTo>
                <a:cubicBezTo>
                  <a:pt x="1025" y="1225"/>
                  <a:pt x="1030" y="1205"/>
                  <a:pt x="1035" y="1185"/>
                </a:cubicBezTo>
                <a:cubicBezTo>
                  <a:pt x="1040" y="1165"/>
                  <a:pt x="1045" y="1144"/>
                  <a:pt x="1050" y="1123"/>
                </a:cubicBezTo>
                <a:cubicBezTo>
                  <a:pt x="1055" y="1102"/>
                  <a:pt x="1060" y="1081"/>
                  <a:pt x="1065" y="1060"/>
                </a:cubicBezTo>
                <a:cubicBezTo>
                  <a:pt x="1070" y="1038"/>
                  <a:pt x="1075" y="1016"/>
                  <a:pt x="1080" y="993"/>
                </a:cubicBezTo>
                <a:cubicBezTo>
                  <a:pt x="1085" y="971"/>
                  <a:pt x="1090" y="948"/>
                  <a:pt x="1095" y="925"/>
                </a:cubicBezTo>
                <a:cubicBezTo>
                  <a:pt x="1100" y="902"/>
                  <a:pt x="1105" y="878"/>
                  <a:pt x="1110" y="855"/>
                </a:cubicBezTo>
                <a:cubicBezTo>
                  <a:pt x="1115" y="831"/>
                  <a:pt x="1120" y="806"/>
                  <a:pt x="1125" y="782"/>
                </a:cubicBezTo>
                <a:cubicBezTo>
                  <a:pt x="1130" y="757"/>
                  <a:pt x="1135" y="732"/>
                  <a:pt x="1140" y="707"/>
                </a:cubicBezTo>
                <a:cubicBezTo>
                  <a:pt x="1145" y="681"/>
                  <a:pt x="1150" y="655"/>
                  <a:pt x="1155" y="629"/>
                </a:cubicBezTo>
                <a:cubicBezTo>
                  <a:pt x="1160" y="603"/>
                  <a:pt x="1165" y="577"/>
                  <a:pt x="1170" y="550"/>
                </a:cubicBezTo>
                <a:cubicBezTo>
                  <a:pt x="1175" y="523"/>
                  <a:pt x="1180" y="495"/>
                  <a:pt x="1185" y="468"/>
                </a:cubicBezTo>
                <a:cubicBezTo>
                  <a:pt x="1190" y="440"/>
                  <a:pt x="1195" y="412"/>
                  <a:pt x="1200" y="384"/>
                </a:cubicBezTo>
                <a:cubicBezTo>
                  <a:pt x="1205" y="355"/>
                  <a:pt x="1210" y="327"/>
                  <a:pt x="1215" y="298"/>
                </a:cubicBezTo>
                <a:cubicBezTo>
                  <a:pt x="1220" y="268"/>
                  <a:pt x="1225" y="239"/>
                  <a:pt x="1230" y="209"/>
                </a:cubicBezTo>
                <a:cubicBezTo>
                  <a:pt x="1235" y="179"/>
                  <a:pt x="1240" y="149"/>
                  <a:pt x="1245" y="118"/>
                </a:cubicBezTo>
                <a:cubicBezTo>
                  <a:pt x="1250" y="87"/>
                  <a:pt x="1255" y="56"/>
                  <a:pt x="1260" y="25"/>
                </a:cubicBezTo>
                <a:cubicBezTo>
                  <a:pt x="1264" y="0"/>
                  <a:pt x="1264" y="0"/>
                  <a:pt x="1264" y="0"/>
                </a:cubicBezTo>
              </a:path>
            </a:pathLst>
          </a:custGeom>
          <a:noFill/>
          <a:ln w="25400" cap="flat" cmpd="sng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6" name="平面几何--抛物线1"/>
          <p:cNvSpPr/>
          <p:nvPr/>
        </p:nvSpPr>
        <p:spPr>
          <a:xfrm rot="10800000">
            <a:off x="5080000" y="1098550"/>
            <a:ext cx="2919413" cy="2565400"/>
          </a:xfrm>
          <a:custGeom>
            <a:cxnLst>
              <a:cxn ang="0">
                <a:pos x="34618" y="120694"/>
              </a:cxn>
              <a:cxn ang="0">
                <a:pos x="103853" y="351812"/>
              </a:cxn>
              <a:cxn ang="0">
                <a:pos x="173088" y="572657"/>
              </a:cxn>
              <a:cxn ang="0">
                <a:pos x="242323" y="780662"/>
              </a:cxn>
              <a:cxn ang="0">
                <a:pos x="311558" y="978396"/>
              </a:cxn>
              <a:cxn ang="0">
                <a:pos x="380793" y="1164573"/>
              </a:cxn>
              <a:cxn ang="0">
                <a:pos x="450028" y="1337911"/>
              </a:cxn>
              <a:cxn ang="0">
                <a:pos x="519263" y="1500977"/>
              </a:cxn>
              <a:cxn ang="0">
                <a:pos x="588498" y="1651203"/>
              </a:cxn>
              <a:cxn ang="0">
                <a:pos x="657733" y="1791158"/>
              </a:cxn>
              <a:cxn ang="0">
                <a:pos x="726968" y="1919556"/>
              </a:cxn>
              <a:cxn ang="0">
                <a:pos x="796203" y="2035115"/>
              </a:cxn>
              <a:cxn ang="0">
                <a:pos x="865438" y="2140401"/>
              </a:cxn>
              <a:cxn ang="0">
                <a:pos x="934673" y="2232848"/>
              </a:cxn>
              <a:cxn ang="0">
                <a:pos x="1003908" y="2315023"/>
              </a:cxn>
              <a:cxn ang="0">
                <a:pos x="1073144" y="2385642"/>
              </a:cxn>
              <a:cxn ang="0">
                <a:pos x="1142379" y="2443422"/>
              </a:cxn>
              <a:cxn ang="0">
                <a:pos x="1211614" y="2490929"/>
              </a:cxn>
              <a:cxn ang="0">
                <a:pos x="1280849" y="2525596"/>
              </a:cxn>
              <a:cxn ang="0">
                <a:pos x="1350084" y="2549992"/>
              </a:cxn>
              <a:cxn ang="0">
                <a:pos x="1419319" y="2562832"/>
              </a:cxn>
              <a:cxn ang="0">
                <a:pos x="1488554" y="2562832"/>
              </a:cxn>
              <a:cxn ang="0">
                <a:pos x="1557789" y="2552560"/>
              </a:cxn>
              <a:cxn ang="0">
                <a:pos x="1627024" y="2529448"/>
              </a:cxn>
              <a:cxn ang="0">
                <a:pos x="1696259" y="2496065"/>
              </a:cxn>
              <a:cxn ang="0">
                <a:pos x="1765494" y="2451125"/>
              </a:cxn>
              <a:cxn ang="0">
                <a:pos x="1834729" y="2393346"/>
              </a:cxn>
              <a:cxn ang="0">
                <a:pos x="1903964" y="2325295"/>
              </a:cxn>
              <a:cxn ang="0">
                <a:pos x="1973199" y="2244404"/>
              </a:cxn>
              <a:cxn ang="0">
                <a:pos x="2042434" y="2153241"/>
              </a:cxn>
              <a:cxn ang="0">
                <a:pos x="2111670" y="2050522"/>
              </a:cxn>
              <a:cxn ang="0">
                <a:pos x="2180905" y="1934964"/>
              </a:cxn>
              <a:cxn ang="0">
                <a:pos x="2250140" y="1809133"/>
              </a:cxn>
              <a:cxn ang="0">
                <a:pos x="2319375" y="1670463"/>
              </a:cxn>
              <a:cxn ang="0">
                <a:pos x="2388610" y="1521521"/>
              </a:cxn>
              <a:cxn ang="0">
                <a:pos x="2457845" y="1361023"/>
              </a:cxn>
              <a:cxn ang="0">
                <a:pos x="2527080" y="1187685"/>
              </a:cxn>
              <a:cxn ang="0">
                <a:pos x="2596315" y="1004075"/>
              </a:cxn>
              <a:cxn ang="0">
                <a:pos x="2665550" y="807626"/>
              </a:cxn>
              <a:cxn ang="0">
                <a:pos x="2734785" y="600905"/>
              </a:cxn>
              <a:cxn ang="0">
                <a:pos x="2804020" y="382627"/>
              </a:cxn>
              <a:cxn ang="0">
                <a:pos x="2873255" y="151510"/>
              </a:cxn>
              <a:cxn ang="0">
                <a:pos x="2917104" y="0"/>
              </a:cxn>
            </a:cxnLst>
            <a:rect l="l" t="t" r="r" b="b"/>
            <a:pathLst>
              <a:path w="1265" h="1998">
                <a:moveTo>
                  <a:pt x="0" y="0"/>
                </a:moveTo>
                <a:cubicBezTo>
                  <a:pt x="5" y="31"/>
                  <a:pt x="10" y="63"/>
                  <a:pt x="15" y="94"/>
                </a:cubicBezTo>
                <a:cubicBezTo>
                  <a:pt x="20" y="124"/>
                  <a:pt x="25" y="155"/>
                  <a:pt x="30" y="185"/>
                </a:cubicBezTo>
                <a:cubicBezTo>
                  <a:pt x="35" y="215"/>
                  <a:pt x="40" y="245"/>
                  <a:pt x="45" y="274"/>
                </a:cubicBezTo>
                <a:cubicBezTo>
                  <a:pt x="50" y="303"/>
                  <a:pt x="55" y="332"/>
                  <a:pt x="60" y="361"/>
                </a:cubicBezTo>
                <a:cubicBezTo>
                  <a:pt x="65" y="390"/>
                  <a:pt x="70" y="418"/>
                  <a:pt x="75" y="446"/>
                </a:cubicBezTo>
                <a:cubicBezTo>
                  <a:pt x="80" y="473"/>
                  <a:pt x="85" y="501"/>
                  <a:pt x="90" y="528"/>
                </a:cubicBezTo>
                <a:cubicBezTo>
                  <a:pt x="95" y="555"/>
                  <a:pt x="100" y="582"/>
                  <a:pt x="105" y="608"/>
                </a:cubicBezTo>
                <a:cubicBezTo>
                  <a:pt x="110" y="635"/>
                  <a:pt x="115" y="661"/>
                  <a:pt x="120" y="686"/>
                </a:cubicBezTo>
                <a:cubicBezTo>
                  <a:pt x="125" y="712"/>
                  <a:pt x="130" y="737"/>
                  <a:pt x="135" y="762"/>
                </a:cubicBezTo>
                <a:cubicBezTo>
                  <a:pt x="140" y="787"/>
                  <a:pt x="145" y="811"/>
                  <a:pt x="150" y="835"/>
                </a:cubicBezTo>
                <a:cubicBezTo>
                  <a:pt x="155" y="859"/>
                  <a:pt x="160" y="883"/>
                  <a:pt x="165" y="907"/>
                </a:cubicBezTo>
                <a:cubicBezTo>
                  <a:pt x="170" y="930"/>
                  <a:pt x="175" y="953"/>
                  <a:pt x="180" y="975"/>
                </a:cubicBezTo>
                <a:cubicBezTo>
                  <a:pt x="185" y="998"/>
                  <a:pt x="190" y="1020"/>
                  <a:pt x="195" y="1042"/>
                </a:cubicBezTo>
                <a:cubicBezTo>
                  <a:pt x="200" y="1064"/>
                  <a:pt x="205" y="1085"/>
                  <a:pt x="210" y="1107"/>
                </a:cubicBezTo>
                <a:cubicBezTo>
                  <a:pt x="215" y="1128"/>
                  <a:pt x="220" y="1148"/>
                  <a:pt x="225" y="1169"/>
                </a:cubicBezTo>
                <a:cubicBezTo>
                  <a:pt x="230" y="1189"/>
                  <a:pt x="235" y="1209"/>
                  <a:pt x="240" y="1229"/>
                </a:cubicBezTo>
                <a:cubicBezTo>
                  <a:pt x="245" y="1248"/>
                  <a:pt x="250" y="1267"/>
                  <a:pt x="255" y="1286"/>
                </a:cubicBezTo>
                <a:cubicBezTo>
                  <a:pt x="260" y="1305"/>
                  <a:pt x="265" y="1324"/>
                  <a:pt x="270" y="1342"/>
                </a:cubicBezTo>
                <a:cubicBezTo>
                  <a:pt x="275" y="1360"/>
                  <a:pt x="280" y="1377"/>
                  <a:pt x="285" y="1395"/>
                </a:cubicBezTo>
                <a:cubicBezTo>
                  <a:pt x="290" y="1412"/>
                  <a:pt x="295" y="1429"/>
                  <a:pt x="300" y="1446"/>
                </a:cubicBezTo>
                <a:cubicBezTo>
                  <a:pt x="305" y="1462"/>
                  <a:pt x="310" y="1479"/>
                  <a:pt x="315" y="1495"/>
                </a:cubicBezTo>
                <a:cubicBezTo>
                  <a:pt x="320" y="1510"/>
                  <a:pt x="325" y="1526"/>
                  <a:pt x="330" y="1541"/>
                </a:cubicBezTo>
                <a:cubicBezTo>
                  <a:pt x="335" y="1556"/>
                  <a:pt x="340" y="1571"/>
                  <a:pt x="345" y="1585"/>
                </a:cubicBezTo>
                <a:cubicBezTo>
                  <a:pt x="350" y="1599"/>
                  <a:pt x="355" y="1613"/>
                  <a:pt x="360" y="1627"/>
                </a:cubicBezTo>
                <a:cubicBezTo>
                  <a:pt x="365" y="1641"/>
                  <a:pt x="370" y="1654"/>
                  <a:pt x="375" y="1667"/>
                </a:cubicBezTo>
                <a:cubicBezTo>
                  <a:pt x="380" y="1679"/>
                  <a:pt x="385" y="1692"/>
                  <a:pt x="390" y="1704"/>
                </a:cubicBezTo>
                <a:cubicBezTo>
                  <a:pt x="395" y="1716"/>
                  <a:pt x="400" y="1728"/>
                  <a:pt x="405" y="1739"/>
                </a:cubicBezTo>
                <a:cubicBezTo>
                  <a:pt x="410" y="1751"/>
                  <a:pt x="415" y="1762"/>
                  <a:pt x="420" y="1772"/>
                </a:cubicBezTo>
                <a:cubicBezTo>
                  <a:pt x="425" y="1783"/>
                  <a:pt x="430" y="1793"/>
                  <a:pt x="435" y="1803"/>
                </a:cubicBezTo>
                <a:cubicBezTo>
                  <a:pt x="440" y="1813"/>
                  <a:pt x="445" y="1822"/>
                  <a:pt x="450" y="1831"/>
                </a:cubicBezTo>
                <a:cubicBezTo>
                  <a:pt x="455" y="1840"/>
                  <a:pt x="460" y="1849"/>
                  <a:pt x="465" y="1858"/>
                </a:cubicBezTo>
                <a:cubicBezTo>
                  <a:pt x="470" y="1866"/>
                  <a:pt x="475" y="1874"/>
                  <a:pt x="480" y="1881"/>
                </a:cubicBezTo>
                <a:cubicBezTo>
                  <a:pt x="485" y="1889"/>
                  <a:pt x="490" y="1896"/>
                  <a:pt x="495" y="1903"/>
                </a:cubicBezTo>
                <a:cubicBezTo>
                  <a:pt x="500" y="1910"/>
                  <a:pt x="505" y="1916"/>
                  <a:pt x="510" y="1923"/>
                </a:cubicBezTo>
                <a:cubicBezTo>
                  <a:pt x="515" y="1929"/>
                  <a:pt x="520" y="1934"/>
                  <a:pt x="525" y="1940"/>
                </a:cubicBezTo>
                <a:cubicBezTo>
                  <a:pt x="530" y="1945"/>
                  <a:pt x="535" y="1950"/>
                  <a:pt x="540" y="1955"/>
                </a:cubicBezTo>
                <a:cubicBezTo>
                  <a:pt x="545" y="1959"/>
                  <a:pt x="550" y="1963"/>
                  <a:pt x="555" y="1967"/>
                </a:cubicBezTo>
                <a:cubicBezTo>
                  <a:pt x="560" y="1971"/>
                  <a:pt x="565" y="1975"/>
                  <a:pt x="570" y="1978"/>
                </a:cubicBezTo>
                <a:cubicBezTo>
                  <a:pt x="575" y="1981"/>
                  <a:pt x="580" y="1983"/>
                  <a:pt x="585" y="1986"/>
                </a:cubicBezTo>
                <a:cubicBezTo>
                  <a:pt x="590" y="1988"/>
                  <a:pt x="595" y="1990"/>
                  <a:pt x="600" y="1992"/>
                </a:cubicBezTo>
                <a:cubicBezTo>
                  <a:pt x="605" y="1993"/>
                  <a:pt x="610" y="1995"/>
                  <a:pt x="615" y="1996"/>
                </a:cubicBezTo>
                <a:cubicBezTo>
                  <a:pt x="620" y="1996"/>
                  <a:pt x="625" y="1997"/>
                  <a:pt x="630" y="1997"/>
                </a:cubicBezTo>
                <a:cubicBezTo>
                  <a:pt x="635" y="1997"/>
                  <a:pt x="640" y="1997"/>
                  <a:pt x="645" y="1996"/>
                </a:cubicBezTo>
                <a:cubicBezTo>
                  <a:pt x="650" y="1995"/>
                  <a:pt x="655" y="1994"/>
                  <a:pt x="660" y="1993"/>
                </a:cubicBezTo>
                <a:cubicBezTo>
                  <a:pt x="665" y="1992"/>
                  <a:pt x="670" y="1990"/>
                  <a:pt x="675" y="1988"/>
                </a:cubicBezTo>
                <a:cubicBezTo>
                  <a:pt x="680" y="1985"/>
                  <a:pt x="685" y="1983"/>
                  <a:pt x="690" y="1980"/>
                </a:cubicBezTo>
                <a:cubicBezTo>
                  <a:pt x="695" y="1977"/>
                  <a:pt x="700" y="1974"/>
                  <a:pt x="705" y="1970"/>
                </a:cubicBezTo>
                <a:cubicBezTo>
                  <a:pt x="710" y="1967"/>
                  <a:pt x="715" y="1963"/>
                  <a:pt x="720" y="1958"/>
                </a:cubicBezTo>
                <a:cubicBezTo>
                  <a:pt x="725" y="1954"/>
                  <a:pt x="730" y="1949"/>
                  <a:pt x="735" y="1944"/>
                </a:cubicBezTo>
                <a:cubicBezTo>
                  <a:pt x="740" y="1939"/>
                  <a:pt x="745" y="1933"/>
                  <a:pt x="750" y="1927"/>
                </a:cubicBezTo>
                <a:cubicBezTo>
                  <a:pt x="755" y="1921"/>
                  <a:pt x="760" y="1915"/>
                  <a:pt x="765" y="1909"/>
                </a:cubicBezTo>
                <a:cubicBezTo>
                  <a:pt x="770" y="1902"/>
                  <a:pt x="775" y="1895"/>
                  <a:pt x="780" y="1887"/>
                </a:cubicBezTo>
                <a:cubicBezTo>
                  <a:pt x="785" y="1880"/>
                  <a:pt x="790" y="1872"/>
                  <a:pt x="795" y="1864"/>
                </a:cubicBezTo>
                <a:cubicBezTo>
                  <a:pt x="800" y="1856"/>
                  <a:pt x="805" y="1847"/>
                  <a:pt x="810" y="1839"/>
                </a:cubicBezTo>
                <a:cubicBezTo>
                  <a:pt x="815" y="1830"/>
                  <a:pt x="820" y="1820"/>
                  <a:pt x="825" y="1811"/>
                </a:cubicBezTo>
                <a:cubicBezTo>
                  <a:pt x="830" y="1801"/>
                  <a:pt x="835" y="1791"/>
                  <a:pt x="840" y="1781"/>
                </a:cubicBezTo>
                <a:cubicBezTo>
                  <a:pt x="845" y="1770"/>
                  <a:pt x="850" y="1759"/>
                  <a:pt x="855" y="1748"/>
                </a:cubicBezTo>
                <a:cubicBezTo>
                  <a:pt x="860" y="1737"/>
                  <a:pt x="865" y="1726"/>
                  <a:pt x="870" y="1714"/>
                </a:cubicBezTo>
                <a:cubicBezTo>
                  <a:pt x="875" y="1702"/>
                  <a:pt x="880" y="1689"/>
                  <a:pt x="885" y="1677"/>
                </a:cubicBezTo>
                <a:cubicBezTo>
                  <a:pt x="890" y="1664"/>
                  <a:pt x="895" y="1651"/>
                  <a:pt x="900" y="1638"/>
                </a:cubicBezTo>
                <a:cubicBezTo>
                  <a:pt x="905" y="1624"/>
                  <a:pt x="910" y="1611"/>
                  <a:pt x="915" y="1597"/>
                </a:cubicBezTo>
                <a:cubicBezTo>
                  <a:pt x="920" y="1582"/>
                  <a:pt x="925" y="1568"/>
                  <a:pt x="930" y="1553"/>
                </a:cubicBezTo>
                <a:cubicBezTo>
                  <a:pt x="935" y="1538"/>
                  <a:pt x="940" y="1523"/>
                  <a:pt x="945" y="1507"/>
                </a:cubicBezTo>
                <a:cubicBezTo>
                  <a:pt x="950" y="1491"/>
                  <a:pt x="955" y="1475"/>
                  <a:pt x="960" y="1459"/>
                </a:cubicBezTo>
                <a:cubicBezTo>
                  <a:pt x="965" y="1443"/>
                  <a:pt x="970" y="1426"/>
                  <a:pt x="975" y="1409"/>
                </a:cubicBezTo>
                <a:cubicBezTo>
                  <a:pt x="980" y="1391"/>
                  <a:pt x="985" y="1374"/>
                  <a:pt x="990" y="1356"/>
                </a:cubicBezTo>
                <a:cubicBezTo>
                  <a:pt x="995" y="1338"/>
                  <a:pt x="1000" y="1320"/>
                  <a:pt x="1005" y="1301"/>
                </a:cubicBezTo>
                <a:cubicBezTo>
                  <a:pt x="1010" y="1283"/>
                  <a:pt x="1015" y="1264"/>
                  <a:pt x="1020" y="1244"/>
                </a:cubicBezTo>
                <a:cubicBezTo>
                  <a:pt x="1025" y="1225"/>
                  <a:pt x="1030" y="1205"/>
                  <a:pt x="1035" y="1185"/>
                </a:cubicBezTo>
                <a:cubicBezTo>
                  <a:pt x="1040" y="1165"/>
                  <a:pt x="1045" y="1144"/>
                  <a:pt x="1050" y="1123"/>
                </a:cubicBezTo>
                <a:cubicBezTo>
                  <a:pt x="1055" y="1102"/>
                  <a:pt x="1060" y="1081"/>
                  <a:pt x="1065" y="1060"/>
                </a:cubicBezTo>
                <a:cubicBezTo>
                  <a:pt x="1070" y="1038"/>
                  <a:pt x="1075" y="1016"/>
                  <a:pt x="1080" y="993"/>
                </a:cubicBezTo>
                <a:cubicBezTo>
                  <a:pt x="1085" y="971"/>
                  <a:pt x="1090" y="948"/>
                  <a:pt x="1095" y="925"/>
                </a:cubicBezTo>
                <a:cubicBezTo>
                  <a:pt x="1100" y="902"/>
                  <a:pt x="1105" y="878"/>
                  <a:pt x="1110" y="855"/>
                </a:cubicBezTo>
                <a:cubicBezTo>
                  <a:pt x="1115" y="831"/>
                  <a:pt x="1120" y="806"/>
                  <a:pt x="1125" y="782"/>
                </a:cubicBezTo>
                <a:cubicBezTo>
                  <a:pt x="1130" y="757"/>
                  <a:pt x="1135" y="732"/>
                  <a:pt x="1140" y="707"/>
                </a:cubicBezTo>
                <a:cubicBezTo>
                  <a:pt x="1145" y="681"/>
                  <a:pt x="1150" y="655"/>
                  <a:pt x="1155" y="629"/>
                </a:cubicBezTo>
                <a:cubicBezTo>
                  <a:pt x="1160" y="603"/>
                  <a:pt x="1165" y="577"/>
                  <a:pt x="1170" y="550"/>
                </a:cubicBezTo>
                <a:cubicBezTo>
                  <a:pt x="1175" y="523"/>
                  <a:pt x="1180" y="495"/>
                  <a:pt x="1185" y="468"/>
                </a:cubicBezTo>
                <a:cubicBezTo>
                  <a:pt x="1190" y="440"/>
                  <a:pt x="1195" y="412"/>
                  <a:pt x="1200" y="384"/>
                </a:cubicBezTo>
                <a:cubicBezTo>
                  <a:pt x="1205" y="355"/>
                  <a:pt x="1210" y="327"/>
                  <a:pt x="1215" y="298"/>
                </a:cubicBezTo>
                <a:cubicBezTo>
                  <a:pt x="1220" y="268"/>
                  <a:pt x="1225" y="239"/>
                  <a:pt x="1230" y="209"/>
                </a:cubicBezTo>
                <a:cubicBezTo>
                  <a:pt x="1235" y="179"/>
                  <a:pt x="1240" y="149"/>
                  <a:pt x="1245" y="118"/>
                </a:cubicBezTo>
                <a:cubicBezTo>
                  <a:pt x="1250" y="87"/>
                  <a:pt x="1255" y="56"/>
                  <a:pt x="1260" y="25"/>
                </a:cubicBezTo>
                <a:cubicBezTo>
                  <a:pt x="1264" y="0"/>
                  <a:pt x="1264" y="0"/>
                  <a:pt x="1264" y="0"/>
                </a:cubicBezTo>
              </a:path>
            </a:pathLst>
          </a:custGeom>
          <a:noFill/>
          <a:ln w="254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7" name="Oval 138"/>
          <p:cNvSpPr/>
          <p:nvPr/>
        </p:nvSpPr>
        <p:spPr>
          <a:xfrm rot="10800000">
            <a:off x="6129338" y="1216025"/>
            <a:ext cx="73025" cy="73025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rot="10800000" wrap="none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38" name="Oval 139"/>
          <p:cNvSpPr/>
          <p:nvPr/>
        </p:nvSpPr>
        <p:spPr>
          <a:xfrm rot="10800000">
            <a:off x="6862763" y="1216025"/>
            <a:ext cx="73025" cy="73025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rot="10800000" wrap="none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39" name="Oval 140"/>
          <p:cNvSpPr/>
          <p:nvPr/>
        </p:nvSpPr>
        <p:spPr>
          <a:xfrm rot="10800000">
            <a:off x="5797550" y="1619250"/>
            <a:ext cx="73025" cy="73025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rot="10800000" wrap="none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40" name="Oval 141"/>
          <p:cNvSpPr/>
          <p:nvPr/>
        </p:nvSpPr>
        <p:spPr>
          <a:xfrm rot="10800000">
            <a:off x="7208838" y="1633538"/>
            <a:ext cx="73025" cy="73025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rot="10800000" wrap="none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41" name="Oval 142"/>
          <p:cNvSpPr/>
          <p:nvPr/>
        </p:nvSpPr>
        <p:spPr>
          <a:xfrm rot="10800000">
            <a:off x="5451475" y="2366963"/>
            <a:ext cx="73025" cy="73025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rot="10800000" wrap="none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42" name="Oval 143"/>
          <p:cNvSpPr/>
          <p:nvPr/>
        </p:nvSpPr>
        <p:spPr>
          <a:xfrm rot="10800000">
            <a:off x="7539038" y="2352675"/>
            <a:ext cx="73025" cy="73025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rot="10800000" wrap="none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43" name="Oval 144"/>
          <p:cNvSpPr/>
          <p:nvPr/>
        </p:nvSpPr>
        <p:spPr>
          <a:xfrm rot="10800000">
            <a:off x="6862763" y="1647825"/>
            <a:ext cx="73025" cy="73025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rot="10800000" wrap="none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44" name="Oval 145"/>
          <p:cNvSpPr/>
          <p:nvPr/>
        </p:nvSpPr>
        <p:spPr>
          <a:xfrm rot="10800000">
            <a:off x="7048500" y="2366963"/>
            <a:ext cx="73025" cy="73025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rot="10800000" wrap="none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45" name="Oval 146"/>
          <p:cNvSpPr/>
          <p:nvPr/>
        </p:nvSpPr>
        <p:spPr>
          <a:xfrm rot="10800000">
            <a:off x="7224713" y="3419475"/>
            <a:ext cx="73025" cy="73025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rot="10800000" wrap="none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46" name="Oval 147"/>
          <p:cNvSpPr/>
          <p:nvPr/>
        </p:nvSpPr>
        <p:spPr>
          <a:xfrm rot="10800000">
            <a:off x="5121275" y="3346450"/>
            <a:ext cx="73025" cy="73025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rot="10800000" wrap="none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47" name="Oval 148"/>
          <p:cNvSpPr/>
          <p:nvPr/>
        </p:nvSpPr>
        <p:spPr>
          <a:xfrm rot="10800000">
            <a:off x="6129338" y="1619250"/>
            <a:ext cx="73025" cy="73025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rot="10800000" wrap="none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48" name="Oval 149"/>
          <p:cNvSpPr/>
          <p:nvPr/>
        </p:nvSpPr>
        <p:spPr>
          <a:xfrm rot="10800000">
            <a:off x="5954713" y="2366963"/>
            <a:ext cx="73025" cy="73025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rot="10800000" wrap="none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49" name="Oval 150"/>
          <p:cNvSpPr/>
          <p:nvPr/>
        </p:nvSpPr>
        <p:spPr>
          <a:xfrm rot="10800000">
            <a:off x="5754688" y="3390900"/>
            <a:ext cx="73025" cy="73025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rot="10800000" wrap="none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50" name="Oval 151"/>
          <p:cNvSpPr/>
          <p:nvPr/>
        </p:nvSpPr>
        <p:spPr>
          <a:xfrm rot="10800000">
            <a:off x="7899400" y="3419475"/>
            <a:ext cx="73025" cy="73025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rot="10800000" wrap="none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51" name="Oval 152"/>
          <p:cNvSpPr/>
          <p:nvPr/>
        </p:nvSpPr>
        <p:spPr>
          <a:xfrm rot="10800000">
            <a:off x="6459538" y="1071563"/>
            <a:ext cx="73025" cy="73025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rot="10800000" wrap="none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52" name="Oval 154"/>
          <p:cNvSpPr/>
          <p:nvPr/>
        </p:nvSpPr>
        <p:spPr>
          <a:xfrm rot="10800000">
            <a:off x="6300788" y="1216025"/>
            <a:ext cx="73025" cy="73025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rot="10800000" wrap="none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53" name="Oval 155"/>
          <p:cNvSpPr/>
          <p:nvPr/>
        </p:nvSpPr>
        <p:spPr>
          <a:xfrm rot="10800000">
            <a:off x="6689725" y="1216025"/>
            <a:ext cx="73025" cy="73025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rot="10800000" wrap="none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54" name="TextBox 222"/>
          <p:cNvSpPr txBox="1"/>
          <p:nvPr/>
        </p:nvSpPr>
        <p:spPr>
          <a:xfrm>
            <a:off x="1404938" y="4154488"/>
            <a:ext cx="6075045" cy="521970"/>
          </a:xfrm>
          <a:prstGeom prst="rect">
            <a:avLst/>
          </a:prstGeom>
          <a:solidFill>
            <a:srgbClr val="ADEBEB"/>
          </a:solidFill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28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当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a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&lt;0</a:t>
            </a:r>
            <a:r>
              <a:rPr lang="zh-CN" altLang="en-US" sz="28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时，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a</a:t>
            </a:r>
            <a:r>
              <a:rPr lang="zh-CN" altLang="en-US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的绝对值</a:t>
            </a:r>
            <a:r>
              <a:rPr lang="zh-CN" altLang="en-US" sz="28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越大，开口越小</a:t>
            </a:r>
            <a:r>
              <a:rPr lang="en-US" altLang="zh-CN" sz="28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.</a:t>
            </a:r>
            <a:endParaRPr lang="en-US" altLang="zh-CN" sz="2800">
              <a:solidFill>
                <a:srgbClr val="FF0000"/>
              </a:solidFill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graphicFrame>
        <p:nvGraphicFramePr>
          <p:cNvPr id="17462" name="对象 54"/>
          <p:cNvGraphicFramePr>
            <a:graphicFrameLocks noChangeAspect="1"/>
          </p:cNvGraphicFramePr>
          <p:nvPr/>
        </p:nvGraphicFramePr>
        <p:xfrm>
          <a:off x="6623368" y="3016250"/>
          <a:ext cx="977900" cy="3746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2" r:id="rId2" imgW="596900" imgH="228600" progId="Equation.DSMT4">
                  <p:embed/>
                </p:oleObj>
              </mc:Choice>
              <mc:Fallback>
                <p:oleObj r:id="rId2" imgW="596900" imgH="228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623368" y="3016250"/>
                        <a:ext cx="977900" cy="3746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63" name="对象 55"/>
          <p:cNvGraphicFramePr>
            <a:graphicFrameLocks noChangeAspect="1"/>
          </p:cNvGraphicFramePr>
          <p:nvPr/>
        </p:nvGraphicFramePr>
        <p:xfrm>
          <a:off x="7899400" y="2616200"/>
          <a:ext cx="985838" cy="538163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3" r:id="rId4" imgW="647700" imgH="393700" progId="Equation.DSMT4">
                  <p:embed/>
                </p:oleObj>
              </mc:Choice>
              <mc:Fallback>
                <p:oleObj r:id="rId4" imgW="647700" imgH="3937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899400" y="2616200"/>
                        <a:ext cx="985838" cy="5381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64" name="TextBox 65"/>
          <p:cNvSpPr txBox="1"/>
          <p:nvPr/>
        </p:nvSpPr>
        <p:spPr>
          <a:xfrm>
            <a:off x="107950" y="444500"/>
            <a:ext cx="4711700" cy="28898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>
                <a:solidFill>
                  <a:srgbClr val="228B8B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问题</a:t>
            </a:r>
            <a:r>
              <a:rPr lang="en-US" altLang="zh-CN" sz="2800">
                <a:solidFill>
                  <a:srgbClr val="0070C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 </a:t>
            </a:r>
            <a:r>
              <a:rPr lang="zh-CN" altLang="en-US" sz="2800">
                <a:latin typeface="黑体" panose="02010609060101010101" pitchFamily="1" charset="-122"/>
                <a:ea typeface="黑体" panose="02010609060101010101" pitchFamily="1" charset="-122"/>
              </a:rPr>
              <a:t>在同一直角坐标系中画出二次函数                                      </a:t>
            </a:r>
            <a:endParaRPr lang="zh-CN" altLang="en-US" sz="2800">
              <a:latin typeface="黑体" panose="02010609060101010101" pitchFamily="1" charset="-122"/>
              <a:ea typeface="黑体" panose="02010609060101010101" pitchFamily="1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800">
                <a:latin typeface="黑体" panose="02010609060101010101" pitchFamily="1" charset="-122"/>
                <a:ea typeface="黑体" panose="02010609060101010101" pitchFamily="1" charset="-122"/>
              </a:rPr>
              <a:t>      </a:t>
            </a:r>
            <a:r>
              <a:rPr lang="en-US" altLang="zh-CN" sz="2800">
                <a:latin typeface="黑体" panose="02010609060101010101" pitchFamily="1" charset="-122"/>
                <a:ea typeface="黑体" panose="02010609060101010101" pitchFamily="1" charset="-122"/>
              </a:rPr>
              <a:t> </a:t>
            </a:r>
            <a:r>
              <a:rPr lang="zh-CN" altLang="en-US" sz="2800">
                <a:latin typeface="黑体" panose="02010609060101010101" pitchFamily="1" charset="-122"/>
                <a:ea typeface="黑体" panose="02010609060101010101" pitchFamily="1" charset="-122"/>
              </a:rPr>
              <a:t>的图象如图，观察其开口大小与</a:t>
            </a:r>
            <a:r>
              <a:rPr lang="en-US" altLang="zh-CN" sz="2800" b="1" i="1">
                <a:latin typeface="Times New Roman" panose="02020503050405090304" pitchFamily="2" charset="0"/>
                <a:ea typeface="黑体" panose="02010609060101010101" pitchFamily="1" charset="-122"/>
              </a:rPr>
              <a:t>a</a:t>
            </a:r>
            <a:r>
              <a:rPr lang="zh-CN" altLang="en-US" sz="2800">
                <a:latin typeface="黑体" panose="02010609060101010101" pitchFamily="1" charset="-122"/>
                <a:ea typeface="黑体" panose="02010609060101010101" pitchFamily="1" charset="-122"/>
              </a:rPr>
              <a:t>的绝对值有什么关系？</a:t>
            </a:r>
            <a:endParaRPr lang="zh-CN" altLang="en-US" sz="280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sp>
        <p:nvSpPr>
          <p:cNvPr id="18434" name="圆角矩形 31"/>
          <p:cNvSpPr/>
          <p:nvPr/>
        </p:nvSpPr>
        <p:spPr>
          <a:xfrm>
            <a:off x="250825" y="3390900"/>
            <a:ext cx="1747838" cy="550863"/>
          </a:xfrm>
          <a:prstGeom prst="roundRect">
            <a:avLst>
              <a:gd name="adj" fmla="val 16667"/>
            </a:avLst>
          </a:prstGeom>
          <a:solidFill>
            <a:srgbClr val="FFFFD9"/>
          </a:solidFill>
          <a:ln w="25400" cap="flat" cmpd="sng">
            <a:solidFill>
              <a:srgbClr val="0099FF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/>
            <a:r>
              <a:rPr lang="zh-CN" altLang="en-US" sz="2800" b="1">
                <a:latin typeface="微软雅黑" panose="020b0503020204020204" charset="-122"/>
                <a:ea typeface="微软雅黑"/>
              </a:rPr>
              <a:t>要点归纳</a:t>
            </a:r>
            <a:endParaRPr lang="zh-CN" altLang="en-US" sz="2800" b="1">
              <a:latin typeface="微软雅黑" panose="020b0503020204020204" charset="-122"/>
              <a:ea typeface="微软雅黑"/>
            </a:endParaRPr>
          </a:p>
        </p:txBody>
      </p:sp>
      <p:sp>
        <p:nvSpPr>
          <p:cNvPr id="18435" name="TextBox 222"/>
          <p:cNvSpPr txBox="1"/>
          <p:nvPr/>
        </p:nvSpPr>
        <p:spPr>
          <a:xfrm>
            <a:off x="527050" y="4156075"/>
            <a:ext cx="8074025" cy="521970"/>
          </a:xfrm>
          <a:prstGeom prst="rect">
            <a:avLst/>
          </a:prstGeom>
          <a:solidFill>
            <a:srgbClr val="ADEBEB"/>
          </a:solidFill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sym typeface="宋体" pitchFamily="2" charset="-122"/>
              </a:rPr>
              <a:t>在二次函数</a:t>
            </a:r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sym typeface="宋体" pitchFamily="2" charset="-122"/>
              </a:rPr>
              <a:t> </a:t>
            </a:r>
            <a:r>
              <a:rPr lang="en-US" altLang="zh-CN" sz="2800" i="1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sym typeface="宋体" pitchFamily="2" charset="-122"/>
              </a:rPr>
              <a:t>y </a:t>
            </a:r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sym typeface="宋体" pitchFamily="2" charset="-122"/>
              </a:rPr>
              <a:t>= </a:t>
            </a:r>
            <a:r>
              <a:rPr lang="en-US" altLang="zh-CN" sz="2800" i="1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sym typeface="宋体" pitchFamily="2" charset="-122"/>
              </a:rPr>
              <a:t>ax</a:t>
            </a:r>
            <a:r>
              <a:rPr lang="en-US" altLang="zh-CN" sz="2800" baseline="300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sym typeface="宋体" pitchFamily="2" charset="-122"/>
              </a:rPr>
              <a:t>2 </a:t>
            </a:r>
            <a:r>
              <a:rPr lang="zh-CN" altLang="en-US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sym typeface="宋体" pitchFamily="2" charset="-122"/>
              </a:rPr>
              <a:t>中</a:t>
            </a:r>
            <a:r>
              <a:rPr lang="zh-CN" altLang="en-US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，</a:t>
            </a:r>
            <a:r>
              <a:rPr lang="en-US" altLang="zh-CN" sz="2800" i="1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a </a:t>
            </a:r>
            <a:r>
              <a:rPr lang="zh-CN" altLang="en-US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的绝对值越大，开口越小</a:t>
            </a:r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.</a:t>
            </a:r>
            <a:endParaRPr lang="en-US" altLang="zh-CN" sz="2800">
              <a:solidFill>
                <a:srgbClr val="FF0000"/>
              </a:solidFill>
              <a:latin typeface="Times New Roman" panose="02020503050405090304" pitchFamily="2" charset="0"/>
              <a:ea typeface="黑体" panose="02010609060101010101" pitchFamily="1" charset="-122"/>
            </a:endParaRPr>
          </a:p>
        </p:txBody>
      </p:sp>
      <p:graphicFrame>
        <p:nvGraphicFramePr>
          <p:cNvPr id="17467" name="对象 65"/>
          <p:cNvGraphicFramePr>
            <a:graphicFrameLocks noChangeAspect="1"/>
          </p:cNvGraphicFramePr>
          <p:nvPr/>
        </p:nvGraphicFramePr>
        <p:xfrm>
          <a:off x="2003425" y="989965"/>
          <a:ext cx="2713355" cy="72961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4" r:id="rId6" imgW="1283335" imgH="393700" progId="Equation.DSMT4">
                  <p:embed/>
                </p:oleObj>
              </mc:Choice>
              <mc:Fallback>
                <p:oleObj r:id="rId6" imgW="1283335" imgH="3937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003425" y="989965"/>
                        <a:ext cx="2713355" cy="72961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68" name="对象 67"/>
          <p:cNvGraphicFramePr>
            <a:graphicFrameLocks noChangeAspect="1"/>
          </p:cNvGraphicFramePr>
          <p:nvPr/>
        </p:nvGraphicFramePr>
        <p:xfrm>
          <a:off x="179070" y="1603375"/>
          <a:ext cx="1450975" cy="5207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5" r:id="rId8" imgW="558800" imgH="228600" progId="Equation.DSMT4">
                  <p:embed/>
                </p:oleObj>
              </mc:Choice>
              <mc:Fallback>
                <p:oleObj r:id="rId8" imgW="558800" imgH="228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79070" y="1603375"/>
                        <a:ext cx="1450975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67"/>
          <p:cNvGraphicFramePr>
            <a:graphicFrameLocks noChangeAspect="1"/>
          </p:cNvGraphicFramePr>
          <p:nvPr/>
        </p:nvGraphicFramePr>
        <p:xfrm>
          <a:off x="7209155" y="3663950"/>
          <a:ext cx="1010285" cy="36258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6" r:id="rId10" imgW="558800" imgH="228600" progId="Equation.DSMT4">
                  <p:embed/>
                </p:oleObj>
              </mc:Choice>
              <mc:Fallback>
                <p:oleObj r:id="rId10" imgW="558800" imgH="228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209155" y="3663950"/>
                        <a:ext cx="1010285" cy="3625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1"/>
    </p:custData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" presetClass="entr" presetSubtype="4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5" presetID="9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9" presetID="9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3" presetID="9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7" presetID="9" presetClass="entr" presetSubtype="0" dur="5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81" presetID="9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85" presetID="9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89" presetID="9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93" presetID="9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97" presetID="2" presetClass="entr" presetSubtype="4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7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7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02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4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1" presetID="2" presetClass="entr" presetSubtype="4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 nodeType="clickPar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xit" presetSubtype="4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6" presetID="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1" presetID="10" presetClass="entr" presetSubtype="0" dur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2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1" grpId="1"/>
      <p:bldP spid="52" grpId="0"/>
      <p:bldP spid="53" grpId="0"/>
      <p:bldP spid="54" grpId="0"/>
      <p:bldP spid="18434" grpId="0"/>
      <p:bldP spid="54" grpId="1"/>
      <p:bldP spid="1843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57" name="文本框 1"/>
          <p:cNvSpPr txBox="1"/>
          <p:nvPr/>
        </p:nvSpPr>
        <p:spPr>
          <a:xfrm>
            <a:off x="247650" y="1150938"/>
            <a:ext cx="8532813" cy="267525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把图中图象的号码，填在它的函数式后面：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  <a:sym typeface="宋体" pitchFamily="2" charset="-122"/>
              </a:rPr>
              <a:t>（填序号）</a:t>
            </a:r>
            <a:endParaRPr lang="zh-CN" altLang="en-US" sz="2800">
              <a:latin typeface="Times New Roman" panose="02020503050405090304" pitchFamily="2" charset="0"/>
              <a:ea typeface="黑体" panose="02010609060101010101" pitchFamily="1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（1）</a:t>
            </a:r>
            <a:r>
              <a:rPr lang="zh-CN" altLang="en-US" sz="2800" i="1">
                <a:latin typeface="Times New Roman" panose="02020503050405090304" pitchFamily="2" charset="0"/>
                <a:ea typeface="黑体" panose="02010609060101010101" pitchFamily="1" charset="-122"/>
              </a:rPr>
              <a:t>y</a:t>
            </a:r>
            <a:r>
              <a:rPr lang="en-US" altLang="zh-CN" sz="2800" i="1">
                <a:latin typeface="Times New Roman" panose="02020503050405090304" pitchFamily="2" charset="0"/>
                <a:ea typeface="黑体" panose="02010609060101010101" pitchFamily="1" charset="-122"/>
              </a:rPr>
              <a:t> 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=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 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3</a:t>
            </a:r>
            <a:r>
              <a:rPr lang="zh-CN" altLang="en-US" sz="2800" i="1">
                <a:latin typeface="Times New Roman" panose="02020503050405090304" pitchFamily="2" charset="0"/>
                <a:ea typeface="黑体" panose="02010609060101010101" pitchFamily="1" charset="-122"/>
              </a:rPr>
              <a:t>x</a:t>
            </a:r>
            <a:r>
              <a:rPr lang="zh-CN" altLang="en-US" sz="2800" baseline="30000">
                <a:latin typeface="Times New Roman" panose="02020503050405090304" pitchFamily="2" charset="0"/>
                <a:ea typeface="黑体" panose="02010609060101010101" pitchFamily="1" charset="-122"/>
              </a:rPr>
              <a:t>2</a:t>
            </a:r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  <a:sym typeface="+mn-ea"/>
              </a:rPr>
              <a:t> 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的图象是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_______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；</a:t>
            </a:r>
            <a:endParaRPr lang="zh-CN" altLang="en-US" sz="2800">
              <a:latin typeface="Times New Roman" panose="02020503050405090304" pitchFamily="2" charset="0"/>
              <a:ea typeface="黑体" panose="02010609060101010101" pitchFamily="1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（2）</a:t>
            </a:r>
            <a:r>
              <a:rPr lang="zh-CN" altLang="en-US" sz="2800" i="1">
                <a:latin typeface="Times New Roman" panose="02020503050405090304" pitchFamily="2" charset="0"/>
                <a:ea typeface="黑体" panose="02010609060101010101" pitchFamily="1" charset="-122"/>
              </a:rPr>
              <a:t>y</a:t>
            </a:r>
            <a:r>
              <a:rPr lang="en-US" altLang="zh-CN" sz="2800" i="1">
                <a:latin typeface="Times New Roman" panose="02020503050405090304" pitchFamily="2" charset="0"/>
                <a:ea typeface="黑体" panose="02010609060101010101" pitchFamily="1" charset="-122"/>
              </a:rPr>
              <a:t> 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=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 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   </a:t>
            </a:r>
            <a:r>
              <a:rPr lang="zh-CN" altLang="en-US" sz="2800" i="1">
                <a:latin typeface="Times New Roman" panose="02020503050405090304" pitchFamily="2" charset="0"/>
                <a:ea typeface="黑体" panose="02010609060101010101" pitchFamily="1" charset="-122"/>
              </a:rPr>
              <a:t>x</a:t>
            </a:r>
            <a:r>
              <a:rPr lang="zh-CN" altLang="en-US" sz="2800" baseline="30000">
                <a:latin typeface="Times New Roman" panose="02020503050405090304" pitchFamily="2" charset="0"/>
                <a:ea typeface="黑体" panose="02010609060101010101" pitchFamily="1" charset="-122"/>
              </a:rPr>
              <a:t>2</a:t>
            </a:r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  <a:sym typeface="+mn-ea"/>
              </a:rPr>
              <a:t> 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的图象是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_______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；</a:t>
            </a:r>
            <a:endParaRPr lang="zh-CN" altLang="en-US" sz="2800">
              <a:latin typeface="Times New Roman" panose="02020503050405090304" pitchFamily="2" charset="0"/>
              <a:ea typeface="黑体" panose="02010609060101010101" pitchFamily="1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（3）</a:t>
            </a:r>
            <a:r>
              <a:rPr lang="zh-CN" altLang="en-US" sz="2800" i="1">
                <a:latin typeface="Times New Roman" panose="02020503050405090304" pitchFamily="2" charset="0"/>
                <a:ea typeface="黑体" panose="02010609060101010101" pitchFamily="1" charset="-122"/>
              </a:rPr>
              <a:t>y</a:t>
            </a:r>
            <a:r>
              <a:rPr lang="en-US" altLang="zh-CN" sz="2800" i="1">
                <a:latin typeface="Times New Roman" panose="02020503050405090304" pitchFamily="2" charset="0"/>
                <a:ea typeface="黑体" panose="02010609060101010101" pitchFamily="1" charset="-122"/>
              </a:rPr>
              <a:t> 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=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 </a:t>
            </a:r>
            <a:r>
              <a:rPr lang="zh-CN" altLang="en-US" sz="2800">
                <a:latin typeface="黑体" panose="02010609060101010101" pitchFamily="1" charset="-122"/>
                <a:ea typeface="黑体" panose="02010609060101010101" pitchFamily="1" charset="-122"/>
              </a:rPr>
              <a:t>-</a:t>
            </a:r>
            <a:r>
              <a:rPr lang="zh-CN" altLang="en-US" sz="2800" i="1">
                <a:latin typeface="Times New Roman" panose="02020503050405090304" pitchFamily="2" charset="0"/>
                <a:ea typeface="黑体" panose="02010609060101010101" pitchFamily="1" charset="-122"/>
              </a:rPr>
              <a:t>x</a:t>
            </a:r>
            <a:r>
              <a:rPr lang="zh-CN" altLang="en-US" sz="2800" baseline="30000">
                <a:latin typeface="Times New Roman" panose="02020503050405090304" pitchFamily="2" charset="0"/>
                <a:ea typeface="黑体" panose="02010609060101010101" pitchFamily="1" charset="-122"/>
              </a:rPr>
              <a:t>2</a:t>
            </a:r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  <a:sym typeface="+mn-ea"/>
              </a:rPr>
              <a:t> 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的图象是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_______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；</a:t>
            </a:r>
            <a:endParaRPr lang="zh-CN" altLang="en-US" sz="2800">
              <a:latin typeface="Times New Roman" panose="02020503050405090304" pitchFamily="2" charset="0"/>
              <a:ea typeface="黑体" panose="02010609060101010101" pitchFamily="1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（4）</a:t>
            </a:r>
            <a:r>
              <a:rPr lang="zh-CN" altLang="en-US" sz="2800" i="1">
                <a:latin typeface="Times New Roman" panose="02020503050405090304" pitchFamily="2" charset="0"/>
                <a:ea typeface="黑体" panose="02010609060101010101" pitchFamily="1" charset="-122"/>
              </a:rPr>
              <a:t>y</a:t>
            </a:r>
            <a:r>
              <a:rPr lang="en-US" altLang="zh-CN" sz="2800" i="1">
                <a:latin typeface="Times New Roman" panose="02020503050405090304" pitchFamily="2" charset="0"/>
                <a:ea typeface="黑体" panose="02010609060101010101" pitchFamily="1" charset="-122"/>
              </a:rPr>
              <a:t> 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= 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 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   </a:t>
            </a:r>
            <a:r>
              <a:rPr lang="zh-CN" altLang="en-US" sz="2800" i="1">
                <a:latin typeface="Times New Roman" panose="02020503050405090304" pitchFamily="2" charset="0"/>
                <a:ea typeface="黑体" panose="02010609060101010101" pitchFamily="1" charset="-122"/>
              </a:rPr>
              <a:t>x</a:t>
            </a:r>
            <a:r>
              <a:rPr lang="zh-CN" altLang="en-US" sz="2800" baseline="30000">
                <a:latin typeface="Times New Roman" panose="02020503050405090304" pitchFamily="2" charset="0"/>
                <a:ea typeface="黑体" panose="02010609060101010101" pitchFamily="1" charset="-122"/>
              </a:rPr>
              <a:t>2</a:t>
            </a:r>
            <a:r>
              <a:rPr lang="en-US" altLang="zh-CN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  <a:cs typeface="Times New Roman" panose="02020503050405090304" pitchFamily="2" charset="0"/>
                <a:sym typeface="+mn-ea"/>
              </a:rPr>
              <a:t> 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的图象是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_______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．</a:t>
            </a:r>
            <a:endParaRPr lang="zh-CN" altLang="en-US" sz="2800">
              <a:latin typeface="Times New Roman" panose="02020503050405090304" pitchFamily="2" charset="0"/>
              <a:ea typeface="黑体" panose="02010609060101010101" pitchFamily="1" charset="-122"/>
            </a:endParaRPr>
          </a:p>
        </p:txBody>
      </p:sp>
      <p:sp>
        <p:nvSpPr>
          <p:cNvPr id="19458" name="圆角矩形 31"/>
          <p:cNvSpPr/>
          <p:nvPr/>
        </p:nvSpPr>
        <p:spPr>
          <a:xfrm>
            <a:off x="107950" y="411163"/>
            <a:ext cx="1746250" cy="549275"/>
          </a:xfrm>
          <a:prstGeom prst="roundRect">
            <a:avLst>
              <a:gd name="adj" fmla="val 16667"/>
            </a:avLst>
          </a:prstGeom>
          <a:solidFill>
            <a:srgbClr val="FFFFD9"/>
          </a:solidFill>
          <a:ln w="25400" cap="flat" cmpd="sng">
            <a:solidFill>
              <a:srgbClr val="0099FF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/>
            <a:r>
              <a:rPr lang="zh-CN" altLang="en-US" sz="2800" b="1">
                <a:latin typeface="微软雅黑" panose="020b0503020204020204" charset="-122"/>
                <a:ea typeface="微软雅黑"/>
              </a:rPr>
              <a:t>针对训练</a:t>
            </a:r>
            <a:endParaRPr lang="zh-CN" altLang="en-US" sz="2800" b="1"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文本框 2"/>
          <p:cNvSpPr txBox="1"/>
          <p:nvPr/>
        </p:nvSpPr>
        <p:spPr>
          <a:xfrm>
            <a:off x="4072573" y="1711325"/>
            <a:ext cx="5384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③</a:t>
            </a:r>
            <a:endParaRPr lang="zh-CN" altLang="en-US" sz="2800">
              <a:solidFill>
                <a:srgbClr val="FF0000"/>
              </a:solidFill>
              <a:latin typeface="Times New Roman" panose="02020503050405090304" pitchFamily="2" charset="0"/>
              <a:ea typeface="黑体" panose="02010609060101010101" pitchFamily="1" charset="-122"/>
            </a:endParaRPr>
          </a:p>
        </p:txBody>
      </p:sp>
      <p:sp>
        <p:nvSpPr>
          <p:cNvPr id="14" name="文本框 3"/>
          <p:cNvSpPr txBox="1"/>
          <p:nvPr/>
        </p:nvSpPr>
        <p:spPr>
          <a:xfrm>
            <a:off x="4072573" y="2232025"/>
            <a:ext cx="5384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①</a:t>
            </a:r>
            <a:endParaRPr lang="zh-CN" altLang="en-US" sz="2800">
              <a:solidFill>
                <a:srgbClr val="FF0000"/>
              </a:solidFill>
              <a:latin typeface="Times New Roman" panose="02020503050405090304" pitchFamily="2" charset="0"/>
              <a:ea typeface="黑体" panose="02010609060101010101" pitchFamily="1" charset="-122"/>
            </a:endParaRPr>
          </a:p>
        </p:txBody>
      </p:sp>
      <p:sp>
        <p:nvSpPr>
          <p:cNvPr id="15" name="文本框 4"/>
          <p:cNvSpPr txBox="1"/>
          <p:nvPr/>
        </p:nvSpPr>
        <p:spPr>
          <a:xfrm>
            <a:off x="4162108" y="2736850"/>
            <a:ext cx="5384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④</a:t>
            </a:r>
            <a:endParaRPr lang="zh-CN" altLang="en-US" sz="2800">
              <a:solidFill>
                <a:srgbClr val="FF0000"/>
              </a:solidFill>
              <a:latin typeface="Times New Roman" panose="02020503050405090304" pitchFamily="2" charset="0"/>
              <a:ea typeface="黑体" panose="02010609060101010101" pitchFamily="1" charset="-122"/>
            </a:endParaRPr>
          </a:p>
        </p:txBody>
      </p:sp>
      <p:sp>
        <p:nvSpPr>
          <p:cNvPr id="16" name="文本框 5"/>
          <p:cNvSpPr txBox="1"/>
          <p:nvPr/>
        </p:nvSpPr>
        <p:spPr>
          <a:xfrm>
            <a:off x="4144328" y="3259138"/>
            <a:ext cx="5384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2800">
                <a:solidFill>
                  <a:srgbClr val="FF0000"/>
                </a:solidFill>
                <a:latin typeface="Times New Roman" panose="02020503050405090304" pitchFamily="2" charset="0"/>
                <a:ea typeface="黑体" panose="02010609060101010101" pitchFamily="1" charset="-122"/>
              </a:rPr>
              <a:t>②</a:t>
            </a:r>
            <a:endParaRPr lang="zh-CN" altLang="en-US" sz="2800">
              <a:solidFill>
                <a:srgbClr val="FF0000"/>
              </a:solidFill>
              <a:latin typeface="Times New Roman" panose="02020503050405090304" pitchFamily="2" charset="0"/>
              <a:ea typeface="黑体" panose="02010609060101010101" pitchFamily="1" charset="-122"/>
            </a:endParaRPr>
          </a:p>
        </p:txBody>
      </p:sp>
      <p:graphicFrame>
        <p:nvGraphicFramePr>
          <p:cNvPr id="19463" name="对象 16">
            <a:hlinkClick action="ppaction://ole?verb="/>
          </p:cNvPr>
          <p:cNvGraphicFramePr>
            <a:graphicFrameLocks noChangeAspect="1"/>
          </p:cNvGraphicFramePr>
          <p:nvPr/>
        </p:nvGraphicFramePr>
        <p:xfrm>
          <a:off x="1691323" y="2084388"/>
          <a:ext cx="285750" cy="808037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7" r:id="rId2" imgW="139700" imgH="393700" progId="Equation.DSMT4">
                  <p:embed/>
                </p:oleObj>
              </mc:Choice>
              <mc:Fallback>
                <p:oleObj r:id="rId2" imgW="139700" imgH="3937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691323" y="2084388"/>
                        <a:ext cx="285750" cy="8080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4" name="对象 18">
            <a:hlinkClick action="ppaction://ole?verb="/>
          </p:cNvPr>
          <p:cNvGraphicFramePr>
            <a:graphicFrameLocks noChangeAspect="1"/>
          </p:cNvGraphicFramePr>
          <p:nvPr/>
        </p:nvGraphicFramePr>
        <p:xfrm>
          <a:off x="1687672" y="3138646"/>
          <a:ext cx="494665" cy="80772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8" r:id="rId4" imgW="241300" imgH="393700" progId="Equation.DSMT4">
                  <p:embed/>
                </p:oleObj>
              </mc:Choice>
              <mc:Fallback>
                <p:oleObj r:id="rId4" imgW="241300" imgH="3937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87672" y="3138646"/>
                        <a:ext cx="494665" cy="80772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组合 5"/>
          <p:cNvGrpSpPr/>
          <p:nvPr/>
        </p:nvGrpSpPr>
        <p:grpSpPr>
          <a:xfrm>
            <a:off x="5292090" y="1779905"/>
            <a:ext cx="3427730" cy="2871470"/>
            <a:chOff x="8334" y="2803"/>
            <a:chExt cx="5398" cy="4522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CFCFC">
                    <a:alpha val="100000"/>
                  </a:srgbClr>
                </a:clrFrom>
                <a:clrTo>
                  <a:srgbClr val="FCFCFC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334" y="2803"/>
              <a:ext cx="5398" cy="4522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10520" y="5071"/>
              <a:ext cx="220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r>
                <a:rPr lang="en-US" altLang="zh-CN" sz="2400" i="1">
                  <a:latin typeface="Times New Roman" panose="02020503050405090304" pitchFamily="2" charset="0"/>
                  <a:cs typeface="Times New Roman" panose="02020503050405090304" pitchFamily="2" charset="0"/>
                </a:rPr>
                <a:t>o</a:t>
              </a:r>
              <a:endParaRPr lang="en-US" altLang="zh-CN" sz="2400" i="1">
                <a:latin typeface="Times New Roman" panose="02020503050405090304" pitchFamily="2" charset="0"/>
                <a:cs typeface="Times New Roman" panose="02020503050405090304" pitchFamily="2" charset="0"/>
              </a:endParaRPr>
            </a:p>
          </p:txBody>
        </p:sp>
      </p:grpSp>
    </p:spTree>
    <p:custDataLst>
      <p:tags r:id="rId7"/>
    </p:custData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487" name="圆角矩形 31"/>
          <p:cNvSpPr/>
          <p:nvPr/>
        </p:nvSpPr>
        <p:spPr>
          <a:xfrm>
            <a:off x="111125" y="1062038"/>
            <a:ext cx="1677988" cy="554037"/>
          </a:xfrm>
          <a:prstGeom prst="roundRect">
            <a:avLst>
              <a:gd name="adj" fmla="val 16667"/>
            </a:avLst>
          </a:prstGeom>
          <a:solidFill>
            <a:srgbClr val="FFFFD9"/>
          </a:solidFill>
          <a:ln w="25400" cap="flat" cmpd="sng">
            <a:solidFill>
              <a:srgbClr val="0099FF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/>
            <a:r>
              <a:rPr lang="zh-CN" altLang="en-US" sz="2800" b="1">
                <a:latin typeface="微软雅黑" panose="020b0503020204020204" charset="-122"/>
                <a:ea typeface="微软雅黑"/>
              </a:rPr>
              <a:t>合作探究</a:t>
            </a:r>
            <a:endParaRPr lang="zh-CN" altLang="en-US" sz="2800" b="1"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Text Box 39"/>
          <p:cNvSpPr txBox="1"/>
          <p:nvPr/>
        </p:nvSpPr>
        <p:spPr>
          <a:xfrm>
            <a:off x="1931988" y="971550"/>
            <a:ext cx="7199312" cy="1210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>
                <a:solidFill>
                  <a:srgbClr val="196666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做一做：</a:t>
            </a:r>
            <a:r>
              <a:rPr lang="zh-CN" altLang="en-US" sz="2800">
                <a:latin typeface="黑体" panose="02010609060101010101" pitchFamily="1" charset="-122"/>
                <a:ea typeface="黑体" panose="02010609060101010101" pitchFamily="1" charset="-122"/>
              </a:rPr>
              <a:t>在同一直角坐标系中，画出二函数 </a:t>
            </a:r>
            <a:r>
              <a:rPr lang="en-US" altLang="zh-CN" sz="2800" b="1" i="1">
                <a:latin typeface="Times New Roman" panose="02020503050405090304" pitchFamily="2" charset="0"/>
                <a:ea typeface="黑体" panose="02010609060101010101" pitchFamily="1" charset="-122"/>
              </a:rPr>
              <a:t>y </a:t>
            </a:r>
            <a:r>
              <a:rPr lang="en-US" altLang="zh-CN" sz="2800" b="1">
                <a:latin typeface="Times New Roman" panose="02020503050405090304" pitchFamily="2" charset="0"/>
                <a:ea typeface="黑体" panose="02010609060101010101" pitchFamily="1" charset="-122"/>
              </a:rPr>
              <a:t>= 2</a:t>
            </a:r>
            <a:r>
              <a:rPr lang="en-US" altLang="zh-CN" sz="2800" b="1" i="1">
                <a:latin typeface="Times New Roman" panose="02020503050405090304" pitchFamily="2" charset="0"/>
                <a:ea typeface="黑体" panose="02010609060101010101" pitchFamily="1" charset="-122"/>
              </a:rPr>
              <a:t>x</a:t>
            </a:r>
            <a:r>
              <a:rPr lang="en-US" altLang="zh-CN" sz="2800" b="1" baseline="30000">
                <a:latin typeface="Times New Roman" panose="02020503050405090304" pitchFamily="2" charset="0"/>
                <a:ea typeface="黑体" panose="02010609060101010101" pitchFamily="1" charset="-122"/>
              </a:rPr>
              <a:t>2</a:t>
            </a:r>
            <a:r>
              <a:rPr lang="en-US" altLang="zh-CN" sz="2800" b="1">
                <a:latin typeface="Times New Roman" panose="02020503050405090304" pitchFamily="2" charset="0"/>
                <a:ea typeface="黑体" panose="02010609060101010101" pitchFamily="1" charset="-122"/>
              </a:rPr>
              <a:t>+1 </a:t>
            </a:r>
            <a:r>
              <a:rPr lang="zh-CN" altLang="en-US" sz="2800">
                <a:latin typeface="Times New Roman" panose="02020503050405090304" pitchFamily="2" charset="0"/>
                <a:ea typeface="黑体" panose="02010609060101010101" pitchFamily="1" charset="-122"/>
              </a:rPr>
              <a:t>与</a:t>
            </a:r>
            <a:r>
              <a:rPr lang="en-US" altLang="zh-CN" sz="2800">
                <a:latin typeface="Times New Roman" panose="02020503050405090304" pitchFamily="2" charset="0"/>
                <a:ea typeface="黑体" panose="02010609060101010101" pitchFamily="1" charset="-122"/>
              </a:rPr>
              <a:t> </a:t>
            </a:r>
            <a:r>
              <a:rPr lang="en-US" altLang="zh-CN" sz="2800" b="1" i="1">
                <a:latin typeface="Times New Roman" panose="02020503050405090304" pitchFamily="2" charset="0"/>
                <a:ea typeface="黑体" panose="02010609060101010101" pitchFamily="1" charset="-122"/>
              </a:rPr>
              <a:t>y </a:t>
            </a:r>
            <a:r>
              <a:rPr lang="en-US" altLang="zh-CN" sz="2800" b="1">
                <a:latin typeface="Times New Roman" panose="02020503050405090304" pitchFamily="2" charset="0"/>
                <a:ea typeface="黑体" panose="02010609060101010101" pitchFamily="1" charset="-122"/>
              </a:rPr>
              <a:t>= 2</a:t>
            </a:r>
            <a:r>
              <a:rPr lang="en-US" altLang="zh-CN" sz="2800" b="1" i="1">
                <a:latin typeface="Times New Roman" panose="02020503050405090304" pitchFamily="2" charset="0"/>
                <a:ea typeface="黑体" panose="02010609060101010101" pitchFamily="1" charset="-122"/>
              </a:rPr>
              <a:t>x</a:t>
            </a:r>
            <a:r>
              <a:rPr lang="en-US" altLang="zh-CN" sz="2800" b="1" baseline="30000">
                <a:latin typeface="Times New Roman" panose="02020503050405090304" pitchFamily="2" charset="0"/>
                <a:ea typeface="黑体" panose="02010609060101010101" pitchFamily="1" charset="-122"/>
              </a:rPr>
              <a:t>2</a:t>
            </a:r>
            <a:r>
              <a:rPr lang="en-US" altLang="zh-CN" sz="2800" b="1">
                <a:latin typeface="黑体" panose="02010609060101010101" pitchFamily="1" charset="-122"/>
                <a:ea typeface="黑体" panose="02010609060101010101" pitchFamily="1" charset="-122"/>
              </a:rPr>
              <a:t>-</a:t>
            </a:r>
            <a:r>
              <a:rPr lang="en-US" altLang="zh-CN" sz="2800" b="1">
                <a:latin typeface="Times New Roman" panose="02020503050405090304" pitchFamily="2" charset="0"/>
                <a:ea typeface="黑体" panose="02010609060101010101" pitchFamily="1" charset="-122"/>
              </a:rPr>
              <a:t>1 </a:t>
            </a:r>
            <a:r>
              <a:rPr lang="zh-CN" altLang="en-US" sz="2800">
                <a:latin typeface="黑体" panose="02010609060101010101" pitchFamily="1" charset="-122"/>
                <a:ea typeface="黑体" panose="02010609060101010101" pitchFamily="1" charset="-122"/>
              </a:rPr>
              <a:t>的图象．</a:t>
            </a:r>
            <a:endParaRPr lang="zh-CN" altLang="en-US" sz="280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sp>
        <p:nvSpPr>
          <p:cNvPr id="9" name="Text Box 7"/>
          <p:cNvSpPr txBox="1"/>
          <p:nvPr/>
        </p:nvSpPr>
        <p:spPr>
          <a:xfrm>
            <a:off x="203200" y="2152650"/>
            <a:ext cx="2751138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解：先列表：</a:t>
            </a:r>
            <a:endParaRPr lang="zh-CN" altLang="en-US" sz="2800">
              <a:solidFill>
                <a:srgbClr val="FF0000"/>
              </a:solidFill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323850" y="2754313"/>
          <a:ext cx="8640763" cy="1619250"/>
        </p:xfrm>
        <a:graphic>
          <a:graphicData uri="http://schemas.openxmlformats.org/drawingml/2006/table">
            <a:tbl>
              <a:tblPr/>
              <a:tblGrid>
                <a:gridCol w="1439863"/>
                <a:gridCol w="503237"/>
                <a:gridCol w="649288"/>
                <a:gridCol w="863600"/>
                <a:gridCol w="865187"/>
                <a:gridCol w="863600"/>
                <a:gridCol w="863600"/>
                <a:gridCol w="863600"/>
                <a:gridCol w="865188"/>
                <a:gridCol w="863600"/>
              </a:tblGrid>
              <a:tr h="539750">
                <a:tc>
                  <a:txBody>
                    <a:bodyPr vert="horz" wrap="square"/>
                    <a:lstStyle/>
                    <a:p>
                      <a:pPr marL="0" lvl="0" indent="0" algn="ctr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r>
                        <a:rPr lang="en-US" altLang="zh-CN" sz="2200" b="1" i="1">
                          <a:latin typeface="Times New Roman" panose="02020503050405090304" pitchFamily="2" charset="0"/>
                          <a:cs typeface="Arial" pitchFamily="34" charset="0"/>
                        </a:rPr>
                        <a:t>x</a:t>
                      </a:r>
                      <a:endParaRPr lang="en-US" altLang="zh-CN" sz="2200" b="1" i="1">
                        <a:latin typeface="Times New Roman" panose="02020503050405090304" pitchFamily="2" charset="0"/>
                        <a:ea typeface="Arial" pitchFamily="34" charset="0"/>
                      </a:endParaRPr>
                    </a:p>
                  </a:txBody>
                  <a:tcPr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r>
                        <a:rPr lang="en-US" altLang="zh-CN" sz="2200">
                          <a:latin typeface="Arial" pitchFamily="34" charset="0"/>
                          <a:ea typeface="Arial" pitchFamily="34" charset="0"/>
                        </a:rPr>
                        <a:t>···</a:t>
                      </a:r>
                      <a:endParaRPr lang="en-US" altLang="zh-CN" sz="2200">
                        <a:ea typeface="Arial" pitchFamily="34" charset="0"/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r>
                        <a:rPr lang="zh-CN" altLang="en-US" sz="2200">
                          <a:cs typeface="Arial" pitchFamily="34" charset="0"/>
                        </a:rPr>
                        <a:t>－</a:t>
                      </a:r>
                      <a:r>
                        <a:rPr lang="en-US" altLang="zh-CN" sz="2200">
                          <a:cs typeface="Arial" pitchFamily="34" charset="0"/>
                        </a:rPr>
                        <a:t>2</a:t>
                      </a:r>
                      <a:endParaRPr lang="en-US" altLang="zh-CN" sz="2200">
                        <a:ea typeface="Arial" pitchFamily="34" charset="0"/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r>
                        <a:rPr lang="zh-CN" altLang="en-US" sz="2200">
                          <a:cs typeface="Arial" pitchFamily="34" charset="0"/>
                        </a:rPr>
                        <a:t>－</a:t>
                      </a:r>
                      <a:r>
                        <a:rPr lang="en-US" altLang="zh-CN" sz="2200">
                          <a:cs typeface="Arial" pitchFamily="34" charset="0"/>
                        </a:rPr>
                        <a:t>1.5</a:t>
                      </a:r>
                      <a:endParaRPr lang="en-US" altLang="zh-CN" sz="2200">
                        <a:ea typeface="Arial" pitchFamily="34" charset="0"/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r>
                        <a:rPr lang="zh-CN" altLang="en-US" sz="2200">
                          <a:cs typeface="Arial" pitchFamily="34" charset="0"/>
                        </a:rPr>
                        <a:t>－</a:t>
                      </a:r>
                      <a:r>
                        <a:rPr lang="en-US" altLang="zh-CN" sz="2200">
                          <a:cs typeface="Arial" pitchFamily="34" charset="0"/>
                        </a:rPr>
                        <a:t>1</a:t>
                      </a:r>
                      <a:endParaRPr lang="en-US" altLang="zh-CN" sz="2200">
                        <a:ea typeface="Arial" pitchFamily="34" charset="0"/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r>
                        <a:rPr lang="en-US" altLang="zh-CN" sz="2200">
                          <a:cs typeface="Arial" pitchFamily="34" charset="0"/>
                        </a:rPr>
                        <a:t>0</a:t>
                      </a:r>
                      <a:endParaRPr lang="en-US" altLang="zh-CN" sz="2200">
                        <a:ea typeface="Arial" pitchFamily="34" charset="0"/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r>
                        <a:rPr lang="en-US" altLang="zh-CN" sz="2200">
                          <a:cs typeface="Arial" pitchFamily="34" charset="0"/>
                        </a:rPr>
                        <a:t>1</a:t>
                      </a:r>
                      <a:endParaRPr lang="en-US" altLang="zh-CN" sz="2200">
                        <a:ea typeface="Arial" pitchFamily="34" charset="0"/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r>
                        <a:rPr lang="en-US" altLang="zh-CN" sz="2200">
                          <a:cs typeface="Arial" pitchFamily="34" charset="0"/>
                        </a:rPr>
                        <a:t>1.5</a:t>
                      </a:r>
                      <a:endParaRPr lang="en-US" altLang="zh-CN" sz="2200">
                        <a:ea typeface="Arial" pitchFamily="34" charset="0"/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r>
                        <a:rPr lang="en-US" altLang="zh-CN" sz="2200">
                          <a:cs typeface="Arial" pitchFamily="34" charset="0"/>
                        </a:rPr>
                        <a:t>2</a:t>
                      </a:r>
                      <a:endParaRPr lang="en-US" altLang="zh-CN" sz="2200">
                        <a:ea typeface="Arial" pitchFamily="34" charset="0"/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r>
                        <a:rPr lang="en-US" altLang="zh-CN" sz="2200">
                          <a:latin typeface="Arial" pitchFamily="34" charset="0"/>
                          <a:ea typeface="Arial" pitchFamily="34" charset="0"/>
                        </a:rPr>
                        <a:t>···</a:t>
                      </a:r>
                      <a:endParaRPr lang="en-US" altLang="zh-CN" sz="2200">
                        <a:ea typeface="Arial" pitchFamily="34" charset="0"/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9750">
                <a:tc>
                  <a:txBody>
                    <a:bodyPr vert="horz" wrap="square"/>
                    <a:lstStyle/>
                    <a:p>
                      <a:pPr marL="0" lvl="0" indent="0" algn="ctr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r>
                        <a:rPr lang="en-US" altLang="zh-CN" sz="2200" b="1" i="1">
                          <a:latin typeface="Times New Roman" panose="02020503050405090304" pitchFamily="2" charset="0"/>
                          <a:cs typeface="Arial" pitchFamily="34" charset="0"/>
                        </a:rPr>
                        <a:t>y</a:t>
                      </a:r>
                      <a:r>
                        <a:rPr lang="en-US" altLang="zh-CN" sz="2200" b="1">
                          <a:latin typeface="Times New Roman" panose="02020503050405090304" pitchFamily="2" charset="0"/>
                          <a:cs typeface="Arial" pitchFamily="34" charset="0"/>
                        </a:rPr>
                        <a:t> = 2</a:t>
                      </a:r>
                      <a:r>
                        <a:rPr lang="en-US" altLang="zh-CN" sz="2200" b="1" i="1">
                          <a:latin typeface="Times New Roman" panose="02020503050405090304" pitchFamily="2" charset="0"/>
                          <a:cs typeface="Arial" pitchFamily="34" charset="0"/>
                        </a:rPr>
                        <a:t>x</a:t>
                      </a:r>
                      <a:r>
                        <a:rPr lang="en-US" altLang="zh-CN" sz="2200" b="1" baseline="30000">
                          <a:latin typeface="Times New Roman" panose="02020503050405090304" pitchFamily="2" charset="0"/>
                          <a:cs typeface="Arial" pitchFamily="34" charset="0"/>
                        </a:rPr>
                        <a:t>2</a:t>
                      </a:r>
                      <a:r>
                        <a:rPr lang="zh-CN" altLang="en-US" sz="2200" b="1">
                          <a:cs typeface="Arial" pitchFamily="34" charset="0"/>
                        </a:rPr>
                        <a:t>＋</a:t>
                      </a:r>
                      <a:r>
                        <a:rPr lang="en-US" altLang="zh-CN" sz="2200" b="1">
                          <a:cs typeface="Arial" pitchFamily="34" charset="0"/>
                        </a:rPr>
                        <a:t>1</a:t>
                      </a:r>
                      <a:endParaRPr lang="en-US" altLang="zh-CN" sz="2200" b="1">
                        <a:ea typeface="Arial" pitchFamily="34" charset="0"/>
                      </a:endParaRPr>
                    </a:p>
                  </a:txBody>
                  <a:tcPr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r>
                        <a:rPr lang="en-US" altLang="zh-CN" sz="2200">
                          <a:latin typeface="Arial" pitchFamily="34" charset="0"/>
                          <a:ea typeface="Arial" pitchFamily="34" charset="0"/>
                        </a:rPr>
                        <a:t>···</a:t>
                      </a:r>
                      <a:endParaRPr lang="en-US" altLang="zh-CN" sz="2200">
                        <a:ea typeface="Arial" pitchFamily="34" charset="0"/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endParaRPr lang="zh-CN" altLang="en-US" sz="2200">
                        <a:ea typeface="Arial" pitchFamily="34" charset="0"/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endParaRPr lang="zh-CN" altLang="en-US" sz="2200">
                        <a:ea typeface="Arial" pitchFamily="34" charset="0"/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endParaRPr lang="zh-CN" altLang="en-US" sz="2200">
                        <a:ea typeface="Arial" pitchFamily="34" charset="0"/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endParaRPr lang="zh-CN" altLang="en-US" sz="2200">
                        <a:ea typeface="Arial" pitchFamily="34" charset="0"/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endParaRPr lang="zh-CN" altLang="en-US" sz="2200">
                        <a:ea typeface="Arial" pitchFamily="34" charset="0"/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endParaRPr lang="zh-CN" altLang="en-US" sz="2200">
                        <a:ea typeface="Arial" pitchFamily="34" charset="0"/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endParaRPr lang="zh-CN" altLang="en-US" sz="2200">
                        <a:ea typeface="Arial" pitchFamily="34" charset="0"/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r>
                        <a:rPr lang="en-US" altLang="zh-CN" sz="2200">
                          <a:latin typeface="Arial" pitchFamily="34" charset="0"/>
                          <a:ea typeface="Arial" pitchFamily="34" charset="0"/>
                        </a:rPr>
                        <a:t>···</a:t>
                      </a:r>
                      <a:endParaRPr lang="en-US" altLang="zh-CN" sz="2200">
                        <a:ea typeface="Arial" pitchFamily="34" charset="0"/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9750">
                <a:tc>
                  <a:txBody>
                    <a:bodyPr vert="horz" wrap="square"/>
                    <a:lstStyle/>
                    <a:p>
                      <a:pPr marL="0" lvl="0" indent="0" algn="ctr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r>
                        <a:rPr lang="en-US" altLang="zh-CN" sz="2200" b="1" i="1">
                          <a:latin typeface="Times New Roman" panose="02020503050405090304" pitchFamily="2" charset="0"/>
                          <a:cs typeface="Arial" pitchFamily="34" charset="0"/>
                        </a:rPr>
                        <a:t>y</a:t>
                      </a:r>
                      <a:r>
                        <a:rPr lang="en-US" altLang="zh-CN" sz="2200" b="1">
                          <a:latin typeface="Times New Roman" panose="02020503050405090304" pitchFamily="2" charset="0"/>
                          <a:cs typeface="Arial" pitchFamily="34" charset="0"/>
                        </a:rPr>
                        <a:t> = 2</a:t>
                      </a:r>
                      <a:r>
                        <a:rPr lang="en-US" altLang="zh-CN" sz="2200" b="1" i="1">
                          <a:latin typeface="Times New Roman" panose="02020503050405090304" pitchFamily="2" charset="0"/>
                          <a:cs typeface="Arial" pitchFamily="34" charset="0"/>
                        </a:rPr>
                        <a:t>x</a:t>
                      </a:r>
                      <a:r>
                        <a:rPr lang="en-US" altLang="zh-CN" sz="2200" b="1" baseline="30000">
                          <a:latin typeface="Times New Roman" panose="02020503050405090304" pitchFamily="2" charset="0"/>
                          <a:cs typeface="Arial" pitchFamily="34" charset="0"/>
                        </a:rPr>
                        <a:t>2</a:t>
                      </a:r>
                      <a:r>
                        <a:rPr lang="zh-CN" altLang="en-US" sz="2200" b="1">
                          <a:cs typeface="Arial" pitchFamily="34" charset="0"/>
                        </a:rPr>
                        <a:t>－</a:t>
                      </a:r>
                      <a:r>
                        <a:rPr lang="en-US" altLang="zh-CN" sz="2200" b="1">
                          <a:cs typeface="Arial" pitchFamily="34" charset="0"/>
                        </a:rPr>
                        <a:t>1</a:t>
                      </a:r>
                      <a:endParaRPr lang="en-US" altLang="zh-CN" sz="2200" b="1">
                        <a:ea typeface="Arial" pitchFamily="34" charset="0"/>
                      </a:endParaRPr>
                    </a:p>
                  </a:txBody>
                  <a:tcPr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r>
                        <a:rPr lang="en-US" altLang="zh-CN" sz="2200">
                          <a:latin typeface="Arial" pitchFamily="34" charset="0"/>
                          <a:ea typeface="Arial" pitchFamily="34" charset="0"/>
                        </a:rPr>
                        <a:t>···</a:t>
                      </a:r>
                      <a:endParaRPr lang="en-US" altLang="zh-CN" sz="2200">
                        <a:ea typeface="Arial" pitchFamily="34" charset="0"/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endParaRPr lang="zh-CN" altLang="en-US" sz="2200">
                        <a:ea typeface="Arial" pitchFamily="34" charset="0"/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endParaRPr lang="zh-CN" altLang="en-US" sz="2200">
                        <a:ea typeface="Arial" pitchFamily="34" charset="0"/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endParaRPr lang="zh-CN" altLang="en-US" sz="2200">
                        <a:ea typeface="Arial" pitchFamily="34" charset="0"/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endParaRPr lang="zh-CN" altLang="en-US" sz="2200">
                        <a:ea typeface="Arial" pitchFamily="34" charset="0"/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endParaRPr lang="zh-CN" altLang="en-US" sz="2200">
                        <a:ea typeface="Arial" pitchFamily="34" charset="0"/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endParaRPr lang="zh-CN" altLang="en-US" sz="2200">
                        <a:ea typeface="Arial" pitchFamily="34" charset="0"/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endParaRPr lang="zh-CN" altLang="en-US" sz="2200">
                        <a:ea typeface="Arial" pitchFamily="34" charset="0"/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>
                        <a:spcBef>
                          <a:spcPct val="20000"/>
                        </a:spcBef>
                        <a:buFont typeface="Arial" pitchFamily="34" charset="0"/>
                        <a:buNone/>
                      </a:pPr>
                      <a:r>
                        <a:rPr lang="en-US" altLang="zh-CN" sz="2200">
                          <a:latin typeface="Arial" pitchFamily="34" charset="0"/>
                          <a:ea typeface="Arial" pitchFamily="34" charset="0"/>
                        </a:rPr>
                        <a:t>···</a:t>
                      </a:r>
                      <a:endParaRPr lang="en-US" altLang="zh-CN" sz="2200">
                        <a:ea typeface="Arial" pitchFamily="34" charset="0"/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" name="Text Box 54"/>
          <p:cNvSpPr txBox="1"/>
          <p:nvPr/>
        </p:nvSpPr>
        <p:spPr>
          <a:xfrm>
            <a:off x="2268538" y="3403600"/>
            <a:ext cx="576262" cy="39878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2000" b="1">
                <a:solidFill>
                  <a:srgbClr val="FF0000"/>
                </a:solidFill>
                <a:latin typeface="Times New Roman" panose="02020503050405090304" pitchFamily="2" charset="0"/>
                <a:ea typeface="宋体" pitchFamily="2" charset="-122"/>
              </a:rPr>
              <a:t>9</a:t>
            </a:r>
            <a:endParaRPr lang="en-US" altLang="zh-CN" sz="2000" b="1">
              <a:solidFill>
                <a:srgbClr val="FF0000"/>
              </a:solidFill>
              <a:latin typeface="Times New Roman" panose="02020503050405090304" pitchFamily="2" charset="0"/>
              <a:ea typeface="宋体" pitchFamily="2" charset="-122"/>
            </a:endParaRPr>
          </a:p>
        </p:txBody>
      </p:sp>
      <p:sp>
        <p:nvSpPr>
          <p:cNvPr id="12" name="Text Box 55"/>
          <p:cNvSpPr txBox="1"/>
          <p:nvPr/>
        </p:nvSpPr>
        <p:spPr>
          <a:xfrm>
            <a:off x="3059113" y="3403600"/>
            <a:ext cx="576262" cy="39878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000" b="1">
                <a:solidFill>
                  <a:srgbClr val="FF0000"/>
                </a:solidFill>
                <a:latin typeface="Times New Roman" panose="02020503050405090304" pitchFamily="2" charset="0"/>
                <a:ea typeface="宋体" pitchFamily="2" charset="-122"/>
              </a:rPr>
              <a:t>5.5</a:t>
            </a:r>
            <a:endParaRPr lang="en-US" altLang="zh-CN" sz="2000" b="1">
              <a:solidFill>
                <a:srgbClr val="FF0000"/>
              </a:solidFill>
              <a:latin typeface="Times New Roman" panose="02020503050405090304" pitchFamily="2" charset="0"/>
              <a:ea typeface="宋体" pitchFamily="2" charset="-122"/>
            </a:endParaRPr>
          </a:p>
        </p:txBody>
      </p:sp>
      <p:sp>
        <p:nvSpPr>
          <p:cNvPr id="13" name="Text Box 56"/>
          <p:cNvSpPr txBox="1"/>
          <p:nvPr/>
        </p:nvSpPr>
        <p:spPr>
          <a:xfrm>
            <a:off x="3993515" y="3366135"/>
            <a:ext cx="576263" cy="39878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000" b="1">
                <a:solidFill>
                  <a:srgbClr val="FF0000"/>
                </a:solidFill>
                <a:latin typeface="Times New Roman" panose="02020503050405090304" pitchFamily="2" charset="0"/>
                <a:ea typeface="宋体" pitchFamily="2" charset="-122"/>
              </a:rPr>
              <a:t>3</a:t>
            </a:r>
            <a:endParaRPr lang="en-US" altLang="zh-CN" sz="2000" b="1">
              <a:solidFill>
                <a:srgbClr val="FF0000"/>
              </a:solidFill>
              <a:latin typeface="Times New Roman" panose="02020503050405090304" pitchFamily="2" charset="0"/>
              <a:ea typeface="宋体" pitchFamily="2" charset="-122"/>
            </a:endParaRPr>
          </a:p>
        </p:txBody>
      </p:sp>
      <p:sp>
        <p:nvSpPr>
          <p:cNvPr id="14" name="Text Box 57"/>
          <p:cNvSpPr txBox="1"/>
          <p:nvPr/>
        </p:nvSpPr>
        <p:spPr>
          <a:xfrm>
            <a:off x="4931093" y="3403600"/>
            <a:ext cx="576262" cy="39878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000" b="1">
                <a:solidFill>
                  <a:srgbClr val="FF0000"/>
                </a:solidFill>
                <a:latin typeface="Times New Roman" panose="02020503050405090304" pitchFamily="2" charset="0"/>
                <a:ea typeface="宋体" pitchFamily="2" charset="-122"/>
              </a:rPr>
              <a:t>1</a:t>
            </a:r>
            <a:endParaRPr lang="en-US" altLang="zh-CN" sz="2000" b="1">
              <a:solidFill>
                <a:srgbClr val="FF0000"/>
              </a:solidFill>
              <a:latin typeface="Times New Roman" panose="02020503050405090304" pitchFamily="2" charset="0"/>
              <a:ea typeface="宋体" pitchFamily="2" charset="-122"/>
            </a:endParaRPr>
          </a:p>
        </p:txBody>
      </p:sp>
      <p:sp>
        <p:nvSpPr>
          <p:cNvPr id="15" name="Text Box 58"/>
          <p:cNvSpPr txBox="1"/>
          <p:nvPr/>
        </p:nvSpPr>
        <p:spPr>
          <a:xfrm>
            <a:off x="5795963" y="3403600"/>
            <a:ext cx="576262" cy="39878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000" b="1">
                <a:solidFill>
                  <a:srgbClr val="FF0000"/>
                </a:solidFill>
                <a:latin typeface="Times New Roman" panose="02020503050405090304" pitchFamily="2" charset="0"/>
                <a:ea typeface="宋体" pitchFamily="2" charset="-122"/>
              </a:rPr>
              <a:t>3</a:t>
            </a:r>
            <a:endParaRPr lang="en-US" altLang="zh-CN" sz="2000" b="1">
              <a:solidFill>
                <a:srgbClr val="FF0000"/>
              </a:solidFill>
              <a:latin typeface="Times New Roman" panose="02020503050405090304" pitchFamily="2" charset="0"/>
              <a:ea typeface="宋体" pitchFamily="2" charset="-122"/>
            </a:endParaRPr>
          </a:p>
        </p:txBody>
      </p:sp>
      <p:sp>
        <p:nvSpPr>
          <p:cNvPr id="16" name="Text Box 59"/>
          <p:cNvSpPr txBox="1"/>
          <p:nvPr/>
        </p:nvSpPr>
        <p:spPr>
          <a:xfrm>
            <a:off x="6588125" y="3403600"/>
            <a:ext cx="576263" cy="39878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000" b="1">
                <a:solidFill>
                  <a:srgbClr val="FF0000"/>
                </a:solidFill>
                <a:latin typeface="Times New Roman" panose="02020503050405090304" pitchFamily="2" charset="0"/>
                <a:ea typeface="宋体" pitchFamily="2" charset="-122"/>
              </a:rPr>
              <a:t>5.5</a:t>
            </a:r>
            <a:endParaRPr lang="en-US" altLang="zh-CN" sz="2000" b="1">
              <a:solidFill>
                <a:srgbClr val="FF0000"/>
              </a:solidFill>
              <a:latin typeface="Times New Roman" panose="02020503050405090304" pitchFamily="2" charset="0"/>
              <a:ea typeface="宋体" pitchFamily="2" charset="-122"/>
            </a:endParaRPr>
          </a:p>
        </p:txBody>
      </p:sp>
      <p:sp>
        <p:nvSpPr>
          <p:cNvPr id="17" name="Text Box 60"/>
          <p:cNvSpPr txBox="1"/>
          <p:nvPr/>
        </p:nvSpPr>
        <p:spPr>
          <a:xfrm>
            <a:off x="7451725" y="3352800"/>
            <a:ext cx="576263" cy="39878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000" b="1">
                <a:solidFill>
                  <a:srgbClr val="FF0000"/>
                </a:solidFill>
                <a:latin typeface="Times New Roman" panose="02020503050405090304" pitchFamily="2" charset="0"/>
                <a:ea typeface="宋体" pitchFamily="2" charset="-122"/>
              </a:rPr>
              <a:t>9</a:t>
            </a:r>
            <a:endParaRPr lang="en-US" altLang="zh-CN" sz="2000" b="1">
              <a:solidFill>
                <a:srgbClr val="FF0000"/>
              </a:solidFill>
              <a:latin typeface="Times New Roman" panose="02020503050405090304" pitchFamily="2" charset="0"/>
              <a:ea typeface="宋体" pitchFamily="2" charset="-122"/>
            </a:endParaRPr>
          </a:p>
        </p:txBody>
      </p:sp>
      <p:sp>
        <p:nvSpPr>
          <p:cNvPr id="18" name="Text Box 61"/>
          <p:cNvSpPr txBox="1"/>
          <p:nvPr/>
        </p:nvSpPr>
        <p:spPr>
          <a:xfrm>
            <a:off x="2411413" y="3908425"/>
            <a:ext cx="469900" cy="39878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000" b="1">
                <a:solidFill>
                  <a:srgbClr val="FF0000"/>
                </a:solidFill>
                <a:latin typeface="Times New Roman" panose="02020503050405090304" pitchFamily="2" charset="0"/>
                <a:ea typeface="宋体" pitchFamily="2" charset="-122"/>
              </a:rPr>
              <a:t>7</a:t>
            </a:r>
            <a:endParaRPr lang="en-US" altLang="zh-CN" sz="2000" b="1">
              <a:solidFill>
                <a:srgbClr val="FF0000"/>
              </a:solidFill>
              <a:latin typeface="Times New Roman" panose="02020503050405090304" pitchFamily="2" charset="0"/>
              <a:ea typeface="宋体" pitchFamily="2" charset="-122"/>
            </a:endParaRPr>
          </a:p>
        </p:txBody>
      </p:sp>
      <p:sp>
        <p:nvSpPr>
          <p:cNvPr id="19" name="Text Box 62"/>
          <p:cNvSpPr txBox="1"/>
          <p:nvPr/>
        </p:nvSpPr>
        <p:spPr>
          <a:xfrm>
            <a:off x="3059113" y="3929063"/>
            <a:ext cx="576262" cy="39878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000" b="1">
                <a:solidFill>
                  <a:srgbClr val="FF0000"/>
                </a:solidFill>
                <a:latin typeface="Times New Roman" panose="02020503050405090304" pitchFamily="2" charset="0"/>
                <a:ea typeface="宋体" pitchFamily="2" charset="-122"/>
              </a:rPr>
              <a:t>3.5</a:t>
            </a:r>
            <a:endParaRPr lang="en-US" altLang="zh-CN" sz="2000" b="1">
              <a:solidFill>
                <a:srgbClr val="FF0000"/>
              </a:solidFill>
              <a:latin typeface="Times New Roman" panose="02020503050405090304" pitchFamily="2" charset="0"/>
              <a:ea typeface="宋体" pitchFamily="2" charset="-122"/>
            </a:endParaRPr>
          </a:p>
        </p:txBody>
      </p:sp>
      <p:sp>
        <p:nvSpPr>
          <p:cNvPr id="20" name="Text Box 63"/>
          <p:cNvSpPr txBox="1"/>
          <p:nvPr/>
        </p:nvSpPr>
        <p:spPr>
          <a:xfrm>
            <a:off x="3994785" y="3929063"/>
            <a:ext cx="576263" cy="39878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000" b="1">
                <a:solidFill>
                  <a:srgbClr val="FF0000"/>
                </a:solidFill>
                <a:latin typeface="Times New Roman" panose="02020503050405090304" pitchFamily="2" charset="0"/>
                <a:ea typeface="宋体" pitchFamily="2" charset="-122"/>
              </a:rPr>
              <a:t>1</a:t>
            </a:r>
            <a:endParaRPr lang="en-US" altLang="zh-CN" sz="2000" b="1">
              <a:solidFill>
                <a:srgbClr val="FF0000"/>
              </a:solidFill>
              <a:latin typeface="Times New Roman" panose="02020503050405090304" pitchFamily="2" charset="0"/>
              <a:ea typeface="宋体" pitchFamily="2" charset="-122"/>
            </a:endParaRPr>
          </a:p>
        </p:txBody>
      </p:sp>
      <p:sp>
        <p:nvSpPr>
          <p:cNvPr id="21" name="Text Box 64"/>
          <p:cNvSpPr txBox="1"/>
          <p:nvPr/>
        </p:nvSpPr>
        <p:spPr>
          <a:xfrm>
            <a:off x="4714875" y="3906838"/>
            <a:ext cx="576263" cy="39878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000" b="1">
                <a:solidFill>
                  <a:srgbClr val="FF0000"/>
                </a:solidFill>
                <a:latin typeface="Times New Roman" panose="02020503050405090304" pitchFamily="2" charset="0"/>
                <a:ea typeface="宋体" pitchFamily="2" charset="-122"/>
              </a:rPr>
              <a:t>－</a:t>
            </a:r>
            <a:r>
              <a:rPr lang="en-US" altLang="zh-CN" sz="2000" b="1">
                <a:solidFill>
                  <a:srgbClr val="FF0000"/>
                </a:solidFill>
                <a:latin typeface="Times New Roman" panose="02020503050405090304" pitchFamily="2" charset="0"/>
                <a:ea typeface="宋体" pitchFamily="2" charset="-122"/>
              </a:rPr>
              <a:t>1</a:t>
            </a:r>
            <a:endParaRPr lang="en-US" altLang="zh-CN" sz="2000" b="1">
              <a:solidFill>
                <a:srgbClr val="FF0000"/>
              </a:solidFill>
              <a:latin typeface="Times New Roman" panose="02020503050405090304" pitchFamily="2" charset="0"/>
              <a:ea typeface="宋体" pitchFamily="2" charset="-122"/>
            </a:endParaRPr>
          </a:p>
        </p:txBody>
      </p:sp>
      <p:sp>
        <p:nvSpPr>
          <p:cNvPr id="22" name="Text Box 65"/>
          <p:cNvSpPr txBox="1"/>
          <p:nvPr/>
        </p:nvSpPr>
        <p:spPr>
          <a:xfrm>
            <a:off x="5795963" y="3906838"/>
            <a:ext cx="576262" cy="39878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000" b="1">
                <a:solidFill>
                  <a:srgbClr val="FF0000"/>
                </a:solidFill>
                <a:latin typeface="Times New Roman" panose="02020503050405090304" pitchFamily="2" charset="0"/>
                <a:ea typeface="宋体" pitchFamily="2" charset="-122"/>
              </a:rPr>
              <a:t>1</a:t>
            </a:r>
            <a:endParaRPr lang="en-US" altLang="zh-CN" sz="2000" b="1">
              <a:solidFill>
                <a:srgbClr val="FF0000"/>
              </a:solidFill>
              <a:latin typeface="Times New Roman" panose="02020503050405090304" pitchFamily="2" charset="0"/>
              <a:ea typeface="宋体" pitchFamily="2" charset="-122"/>
            </a:endParaRPr>
          </a:p>
        </p:txBody>
      </p:sp>
      <p:sp>
        <p:nvSpPr>
          <p:cNvPr id="23" name="Text Box 66"/>
          <p:cNvSpPr txBox="1"/>
          <p:nvPr/>
        </p:nvSpPr>
        <p:spPr>
          <a:xfrm>
            <a:off x="6588125" y="3906838"/>
            <a:ext cx="576263" cy="39878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000" b="1">
                <a:solidFill>
                  <a:srgbClr val="FF0000"/>
                </a:solidFill>
                <a:latin typeface="Times New Roman" panose="02020503050405090304" pitchFamily="2" charset="0"/>
                <a:ea typeface="宋体" pitchFamily="2" charset="-122"/>
              </a:rPr>
              <a:t>3.5</a:t>
            </a:r>
            <a:endParaRPr lang="en-US" altLang="zh-CN" sz="2000" b="1">
              <a:solidFill>
                <a:srgbClr val="FF0000"/>
              </a:solidFill>
              <a:latin typeface="Times New Roman" panose="02020503050405090304" pitchFamily="2" charset="0"/>
              <a:ea typeface="宋体" pitchFamily="2" charset="-122"/>
            </a:endParaRPr>
          </a:p>
        </p:txBody>
      </p:sp>
      <p:sp>
        <p:nvSpPr>
          <p:cNvPr id="24" name="Text Box 67"/>
          <p:cNvSpPr txBox="1"/>
          <p:nvPr/>
        </p:nvSpPr>
        <p:spPr>
          <a:xfrm>
            <a:off x="7523163" y="3929063"/>
            <a:ext cx="576262" cy="39878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000" b="1">
                <a:solidFill>
                  <a:srgbClr val="FF0000"/>
                </a:solidFill>
                <a:latin typeface="Times New Roman" panose="02020503050405090304" pitchFamily="2" charset="0"/>
                <a:ea typeface="宋体" pitchFamily="2" charset="-122"/>
              </a:rPr>
              <a:t>7</a:t>
            </a:r>
            <a:endParaRPr lang="en-US" altLang="zh-CN" sz="2000" b="1">
              <a:solidFill>
                <a:srgbClr val="FF0000"/>
              </a:solidFill>
              <a:latin typeface="Times New Roman" panose="02020503050405090304" pitchFamily="2" charset="0"/>
              <a:ea typeface="宋体" pitchFamily="2" charset="-122"/>
            </a:endParaRPr>
          </a:p>
        </p:txBody>
      </p:sp>
      <p:sp>
        <p:nvSpPr>
          <p:cNvPr id="25" name="Text Box 7"/>
          <p:cNvSpPr txBox="1"/>
          <p:nvPr/>
        </p:nvSpPr>
        <p:spPr>
          <a:xfrm>
            <a:off x="228600" y="4435475"/>
            <a:ext cx="3165475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   再描点，连线</a:t>
            </a:r>
            <a:r>
              <a:rPr lang="en-US" altLang="zh-CN" sz="28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.</a:t>
            </a:r>
            <a:endParaRPr lang="en-US" altLang="zh-CN" sz="2800">
              <a:solidFill>
                <a:srgbClr val="FF0000"/>
              </a:solidFill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sp>
        <p:nvSpPr>
          <p:cNvPr id="2" name="矩形: 圆顶角 10"/>
          <p:cNvSpPr/>
          <p:nvPr/>
        </p:nvSpPr>
        <p:spPr>
          <a:xfrm>
            <a:off x="1412875" y="-4445"/>
            <a:ext cx="6111240" cy="648335"/>
          </a:xfrm>
          <a:prstGeom prst="round2SameRect">
            <a:avLst>
              <a:gd name="adj1" fmla="val 0"/>
              <a:gd name="adj2" fmla="val 42684"/>
            </a:avLst>
          </a:prstGeom>
          <a:gradFill>
            <a:gsLst>
              <a:gs pos="0">
                <a:srgbClr val="E5F5FB"/>
              </a:gs>
              <a:gs pos="100000">
                <a:srgbClr val="9BD9EF"/>
              </a:gs>
            </a:gsLst>
            <a:lin ang="5400000" scaled="1"/>
          </a:gra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rgbClr val="FFFFFF"/>
                </a:solidFill>
                <a:latin typeface="Arial"/>
                <a:ea typeface="宋体" pitchFamily="2" charset="-122"/>
                <a:cs typeface="+mn-cs"/>
              </a:defRPr>
            </a:lvl9pPr>
          </a:lstStyle>
          <a:p>
            <a:pPr marL="0" marR="0" lvl="0" indent="0" algn="ctr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等线" panose="02010600030101010101" charset="-122"/>
              <a:cs typeface="+mn-cs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037715" y="65405"/>
            <a:ext cx="5531485" cy="52197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marL="0" marR="0" lvl="0" indent="0" algn="ctr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 b="1">
                <a:solidFill>
                  <a:srgbClr val="00B050"/>
                </a:solidFill>
                <a:latin typeface="微软雅黑" panose="020b0503020204020204" charset="-122"/>
                <a:ea typeface="微软雅黑"/>
                <a:sym typeface="宋体" pitchFamily="2" charset="-122"/>
              </a:rPr>
              <a:t>二次函数</a:t>
            </a:r>
            <a:r>
              <a:rPr lang="en-US" altLang="zh-CN" sz="2800" b="1">
                <a:solidFill>
                  <a:srgbClr val="00B050"/>
                </a:solidFill>
                <a:latin typeface="微软雅黑" panose="020b0503020204020204" charset="-122"/>
                <a:ea typeface="微软雅黑"/>
                <a:sym typeface="宋体" pitchFamily="2" charset="-122"/>
              </a:rPr>
              <a:t> </a:t>
            </a:r>
            <a:r>
              <a:rPr lang="en-US" altLang="zh-CN" sz="2800" b="1" i="1">
                <a:solidFill>
                  <a:srgbClr val="00B050"/>
                </a:solidFill>
                <a:latin typeface="Times New Roman" panose="02020503050405090304" pitchFamily="2" charset="0"/>
                <a:ea typeface="微软雅黑"/>
                <a:sym typeface="宋体" pitchFamily="2" charset="-122"/>
              </a:rPr>
              <a:t>y </a:t>
            </a:r>
            <a:r>
              <a:rPr lang="en-US" altLang="zh-CN" sz="2800" b="1">
                <a:solidFill>
                  <a:srgbClr val="00B050"/>
                </a:solidFill>
                <a:latin typeface="Times New Roman" panose="02020503050405090304" pitchFamily="2" charset="0"/>
                <a:ea typeface="微软雅黑"/>
                <a:sym typeface="宋体" pitchFamily="2" charset="-122"/>
              </a:rPr>
              <a:t>= </a:t>
            </a:r>
            <a:r>
              <a:rPr lang="en-US" altLang="zh-CN" sz="2800" b="1" i="1">
                <a:solidFill>
                  <a:srgbClr val="00B050"/>
                </a:solidFill>
                <a:latin typeface="Times New Roman" panose="02020503050405090304" pitchFamily="2" charset="0"/>
                <a:ea typeface="微软雅黑"/>
                <a:sym typeface="宋体" pitchFamily="2" charset="-122"/>
              </a:rPr>
              <a:t>ax</a:t>
            </a:r>
            <a:r>
              <a:rPr lang="en-US" altLang="zh-CN" sz="2800" b="1" baseline="30000">
                <a:solidFill>
                  <a:srgbClr val="00B050"/>
                </a:solidFill>
                <a:latin typeface="Times New Roman" panose="02020503050405090304" pitchFamily="2" charset="0"/>
                <a:ea typeface="微软雅黑"/>
                <a:sym typeface="宋体" pitchFamily="2" charset="-122"/>
              </a:rPr>
              <a:t>2</a:t>
            </a:r>
            <a:r>
              <a:rPr lang="en-US" altLang="zh-CN" sz="2800" b="1">
                <a:solidFill>
                  <a:srgbClr val="00B050"/>
                </a:solidFill>
                <a:latin typeface="Times New Roman" panose="02020503050405090304" pitchFamily="2" charset="0"/>
                <a:ea typeface="微软雅黑"/>
                <a:sym typeface="宋体" pitchFamily="2" charset="-122"/>
              </a:rPr>
              <a:t>+</a:t>
            </a:r>
            <a:r>
              <a:rPr lang="en-US" altLang="zh-CN" sz="2800" b="1" i="1">
                <a:solidFill>
                  <a:srgbClr val="00B050"/>
                </a:solidFill>
                <a:latin typeface="Times New Roman" panose="02020503050405090304" pitchFamily="2" charset="0"/>
                <a:ea typeface="微软雅黑"/>
                <a:sym typeface="宋体" pitchFamily="2" charset="-122"/>
              </a:rPr>
              <a:t>c </a:t>
            </a:r>
            <a:r>
              <a:rPr lang="zh-CN" altLang="en-US" sz="2800" b="1">
                <a:solidFill>
                  <a:srgbClr val="00B050"/>
                </a:solidFill>
                <a:latin typeface="微软雅黑" panose="020b0503020204020204" charset="-122"/>
                <a:ea typeface="微软雅黑"/>
                <a:sym typeface="宋体" pitchFamily="2" charset="-122"/>
              </a:rPr>
              <a:t>的图象与性质</a:t>
            </a:r>
            <a:endParaRPr kumimoji="0" lang="zh-CN" altLang="en-US" sz="2800" b="1" i="0" u="none" strike="noStrike" kern="1200" cap="none" spc="0" normalizeH="0" baseline="0" noProof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软雅黑" panose="020b0503020204020204" charset="-122"/>
              <a:ea typeface="微软雅黑"/>
              <a:cs typeface="+mn-cs"/>
              <a:sym typeface="宋体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355" y="-56133"/>
            <a:ext cx="699542" cy="6995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2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"/>
                            </p:stCondLst>
                            <p:childTnLst>
                              <p:par>
                                <p:cTn id="9" presetID="3" presetClass="entr" presetSubtype="10" dur="2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"/>
                            </p:stCondLst>
                            <p:childTnLst>
                              <p:par>
                                <p:cTn id="13" presetID="3" presetClass="entr" presetSubtype="10" dur="2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17" presetID="3" presetClass="entr" presetSubtype="10" dur="2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21" presetID="3" presetClass="entr" presetSubtype="10" dur="2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5" presetID="3" presetClass="entr" presetSubtype="10" dur="2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29" presetID="3" presetClass="entr" presetSubtype="10" dur="2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33" presetID="3" presetClass="entr" presetSubtype="10" dur="2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37" presetID="3" presetClass="entr" presetSubtype="10" dur="2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41" presetID="3" presetClass="entr" presetSubtype="10" dur="2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5" presetID="3" presetClass="entr" presetSubtype="10" dur="2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49" presetID="3" presetClass="entr" presetSubtype="10" dur="2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53" presetID="3" presetClass="entr" presetSubtype="10" dur="2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57" presetID="3" presetClass="entr" presetSubtype="10" dur="2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2800"/>
                            </p:stCondLst>
                            <p:childTnLst>
                              <p:par>
                                <p:cTn id="61" presetID="3" presetClass="entr" presetSubtype="10" dur="2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65" presetID="3" presetClass="entr" presetSubtype="10" dur="2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dur="2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38735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https://d.book118.com/827151015146006033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11.xml><?xml version="1.0" encoding="utf-8"?>
<p:tagLst xmlns:p="http://schemas.openxmlformats.org/presentationml/2006/main">
  <p:tag name="KSO_WM_SPECIAL_SOURCE" val="bdnull"/>
</p:tagLst>
</file>

<file path=ppt/tags/tag12.xml><?xml version="1.0" encoding="utf-8"?>
<p:tagLst xmlns:p="http://schemas.openxmlformats.org/presentationml/2006/main">
  <p:tag name="KSO_WM_SPECIAL_SOURCE" val="bdnull"/>
</p:tagLst>
</file>

<file path=ppt/tags/tag13.xml><?xml version="1.0" encoding="utf-8"?>
<p:tagLst xmlns:p="http://schemas.openxmlformats.org/presentationml/2006/main">
  <p:tag name="KSO_WM_UNIT_TABLE_BEAUTIFY" val="smartTable{28b13960-4bb1-4d90-b02a-ee52d30de19f}"/>
</p:tagLst>
</file>

<file path=ppt/tags/tag14.xml><?xml version="1.0" encoding="utf-8"?>
<p:tagLst xmlns:p="http://schemas.openxmlformats.org/presentationml/2006/main">
  <p:tag name="KSO_WM_SPECIAL_SOURCE" val="bdnull"/>
</p:tagLst>
</file>

<file path=ppt/tags/tag15.xml><?xml version="1.0" encoding="utf-8"?>
<p:tagLst xmlns:p="http://schemas.openxmlformats.org/presentationml/2006/main">
  <p:tag name="KSO_WM_SPECIAL_SOURCE" val="bdnull"/>
</p:tagLst>
</file>

<file path=ppt/tags/tag16.xml><?xml version="1.0" encoding="utf-8"?>
<p:tagLst xmlns:p="http://schemas.openxmlformats.org/presentationml/2006/main">
  <p:tag name="KSO_WM_SPECIAL_SOURCE" val="bdnull"/>
</p:tagLst>
</file>

<file path=ppt/tags/tag17.xml><?xml version="1.0" encoding="utf-8"?>
<p:tagLst xmlns:p="http://schemas.openxmlformats.org/presentationml/2006/main">
  <p:tag name="KSO_WM_SPECIAL_SOURCE" val="bdnull"/>
</p:tagLst>
</file>

<file path=ppt/tags/tag18.xml><?xml version="1.0" encoding="utf-8"?>
<p:tagLst xmlns:p="http://schemas.openxmlformats.org/presentationml/2006/main">
  <p:tag name="KSO_WM_UNIT_TABLE_BEAUTIFY" val="smartTable{efdee1f6-a749-4c9f-ba87-f1cfe16e3686}"/>
</p:tagLst>
</file>

<file path=ppt/tags/tag19.xml><?xml version="1.0" encoding="utf-8"?>
<p:tagLst xmlns:p="http://schemas.openxmlformats.org/presentationml/2006/main">
  <p:tag name="KSO_WM_SPECIAL_SOURCE" val="bdnull"/>
</p:tagLst>
</file>

<file path=ppt/tags/tag20.xml><?xml version="1.0" encoding="utf-8"?>
<p:tagLst xmlns:p="http://schemas.openxmlformats.org/presentationml/2006/main">
  <p:tag name="KSO_WM_SPECIAL_SOURCE" val="bdnull"/>
</p:tagLst>
</file>

<file path=ppt/tags/tag21.xml><?xml version="1.0" encoding="utf-8"?>
<p:tagLst xmlns:p="http://schemas.openxmlformats.org/presentationml/2006/main">
  <p:tag name="KSO_WM_SPECIAL_SOURCE" val="bdnull"/>
</p:tagLst>
</file>

<file path=ppt/tags/tag22.xml><?xml version="1.0" encoding="utf-8"?>
<p:tagLst xmlns:p="http://schemas.openxmlformats.org/presentationml/2006/main">
  <p:tag name="KSO_WM_SPECIAL_SOURCE" val="bdnull"/>
</p:tagLst>
</file>

<file path=ppt/tags/tag23.xml><?xml version="1.0" encoding="utf-8"?>
<p:tagLst xmlns:p="http://schemas.openxmlformats.org/presentationml/2006/main">
  <p:tag name="KSO_WM_SPECIAL_SOURCE" val="bdnull"/>
</p:tagLst>
</file>

<file path=ppt/tags/tag24.xml><?xml version="1.0" encoding="utf-8"?>
<p:tagLst xmlns:p="http://schemas.openxmlformats.org/presentationml/2006/main">
  <p:tag name="KSO_WM_SPECIAL_SOURCE" val="bdnull"/>
</p:tagLst>
</file>

<file path=ppt/tags/tag25.xml><?xml version="1.0" encoding="utf-8"?>
<p:tagLst xmlns:p="http://schemas.openxmlformats.org/presentationml/2006/main">
  <p:tag name="KSO_WM_SPECIAL_SOURCE" val="bdnull"/>
</p:tagLst>
</file>

<file path=ppt/tags/tag26.xml><?xml version="1.0" encoding="utf-8"?>
<p:tagLst xmlns:p="http://schemas.openxmlformats.org/presentationml/2006/main">
  <p:tag name="KSO_WM_SPECIAL_SOURCE" val="bdnull"/>
</p:tagLst>
</file>

<file path=ppt/tags/tag27.xml><?xml version="1.0" encoding="utf-8"?>
<p:tagLst xmlns:p="http://schemas.openxmlformats.org/presentationml/2006/main">
  <p:tag name="KSO_WM_UNIT_TABLE_BEAUTIFY" val="smartTable{51b3afb6-a234-4d74-ab36-58d174925f8e}"/>
</p:tagLst>
</file>

<file path=ppt/tags/tag28.xml><?xml version="1.0" encoding="utf-8"?>
<p:tagLst xmlns:p="http://schemas.openxmlformats.org/presentationml/2006/main">
  <p:tag name="KSO_WM_SPECIAL_SOURCE" val="bdnull"/>
</p:tagLst>
</file>

<file path=ppt/tags/tag2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1_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184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6">
      <vt:lpstr>Arial</vt:lpstr>
      <vt:lpstr>Calibri</vt:lpstr>
      <vt:lpstr>微软雅黑</vt:lpstr>
      <vt:lpstr>Wingdings</vt:lpstr>
      <vt:lpstr>宋体</vt:lpstr>
      <vt:lpstr>Times New Roman</vt:lpstr>
      <vt:lpstr>黑体</vt:lpstr>
      <vt:lpstr>隶书</vt:lpstr>
      <vt:lpstr>等线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2024-09-07T10:38:57.792</cp:lastPrinted>
  <dcterms:created xsi:type="dcterms:W3CDTF">2024-09-07T02:38:57Z</dcterms:created>
  <dcterms:modified xsi:type="dcterms:W3CDTF">2024-09-07T02:39:00Z</dcterms:modified>
</cp:coreProperties>
</file>