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QEWLVW+MS-UIGothic"/>
      <p:regular r:id="rId18"/>
    </p:embeddedFont>
    <p:embeddedFont>
      <p:font typeface="OPAPUW+GGOAFP+ArialMT"/>
      <p:regular r:id="rId19"/>
    </p:embeddedFont>
    <p:embeddedFont>
      <p:font typeface="IAPITH+MHWHBG+MicrosoftYaHei"/>
      <p:regular r:id="rId20"/>
    </p:embeddedFont>
    <p:embeddedFont>
      <p:font typeface="DQUCNV+MITBBP+MicrosoftYaHei-Bold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F24EBC-0EA9-4F67-A4FE-1971DAA23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8D8023-E9E7-4F04-8E1A-AD560A580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D1122E-BD87-4773-9611-824E43AAA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3E2B9B-DB43-457D-A922-41416EBCE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A9B35E-25F2-48E6-9744-6E84CCC80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F090A1-64C2-4EC2-B7DA-6DBA5986D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BEB19B-13BC-4A99-8F1E-3F7115728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41EFC5-F77A-475C-88D8-A9C0C83D2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C90F07-909D-46F4-B7DB-BDB7C80AB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BA622D-AEEF-4724-B7A2-0BEE273BA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FE1F1E-7D35-4D63-8601-3BB6F6539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15104312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16635" y="1531139"/>
            <a:ext cx="5578392" cy="35274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84FF"/>
                </a:solidFill>
                <a:latin typeface="QEWLVW+MS-UIGothic"/>
                <a:cs typeface="QEWLVW+MS-UIGothic"/>
              </a:rPr>
              <a:t>特里高代理的德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084FF"/>
                </a:solidFill>
                <a:latin typeface="QEWLVW+MS-UIGothic"/>
                <a:cs typeface="QEWLVW+MS-UIGothic"/>
              </a:rPr>
              <a:t>国管式膜介</a:t>
            </a:r>
            <a:r>
              <a:rPr sz="5150" spc="25">
                <a:solidFill>
                  <a:srgbClr val="0084FF"/>
                </a:solidFill>
                <a:latin typeface="SimSun"/>
                <a:cs typeface="SimSun"/>
              </a:rPr>
              <a:t>绍</a:t>
            </a:r>
            <a:r>
              <a:rPr sz="5150">
                <a:solidFill>
                  <a:srgbClr val="0084FF"/>
                </a:solidFill>
                <a:latin typeface="QEWLVW+MS-UIGothic"/>
                <a:cs typeface="QEWLVW+MS-UIGothic"/>
              </a:rPr>
              <a:t>通</a:t>
            </a:r>
          </a:p>
          <a:p>
            <a:pPr marL="0" marR="0">
              <a:lnSpc>
                <a:spcPts val="5150"/>
              </a:lnSpc>
              <a:spcBef>
                <a:spcPts val="2249"/>
              </a:spcBef>
              <a:spcAft>
                <a:spcPct val="0"/>
              </a:spcAft>
            </a:pPr>
            <a:r>
              <a:rPr sz="5150" spc="25">
                <a:solidFill>
                  <a:srgbClr val="0084FF"/>
                </a:solidFill>
                <a:latin typeface="QEWLVW+MS-UIGothic"/>
                <a:cs typeface="QEWLVW+MS-UIGothic"/>
              </a:rPr>
              <a:t>用</a:t>
            </a:r>
            <a:r>
              <a:rPr sz="5150" spc="25">
                <a:solidFill>
                  <a:srgbClr val="0084FF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84FF"/>
                </a:solidFill>
                <a:latin typeface="QEWLVW+MS-UIGothic"/>
                <a:cs typeface="QEWLVW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1943290"/>
            <a:ext cx="2185936" cy="7842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OPAPUW+GGOAFP+ArialMT"/>
                <a:cs typeface="OPAPUW+GGOAFP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QEWLVW+MS-UIGothic"/>
                <a:cs typeface="QEWLVW+MS-UIGothic"/>
              </a:rPr>
              <a:t>管式膜概述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IAPITH+MHWHBG+MicrosoftYaHei"/>
                <a:cs typeface="IAPITH+MHWHBG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491930"/>
            <a:ext cx="4089341" cy="18807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OPAPUW+GGOAFP+ArialMT"/>
                <a:cs typeface="OPAPUW+GGOAFP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QEWLVW+MS-UIGothic"/>
                <a:cs typeface="QEWLVW+MS-UIGothic"/>
              </a:rPr>
              <a:t>管式膜的制造工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艺</a:t>
            </a:r>
            <a:r>
              <a:rPr sz="2400">
                <a:solidFill>
                  <a:srgbClr val="0084FF"/>
                </a:solidFill>
                <a:latin typeface="QEWLVW+MS-UIGothic"/>
                <a:cs typeface="QEWLVW+MS-UIGothic"/>
              </a:rPr>
              <a:t>与技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术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OPAPUW+GGOAFP+ArialMT"/>
                <a:cs typeface="OPAPUW+GGOAFP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QEWLVW+MS-UIGothic"/>
                <a:cs typeface="QEWLVW+MS-UIGothic"/>
              </a:rPr>
              <a:t>管式膜的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84FF"/>
                </a:solidFill>
                <a:latin typeface="QEWLVW+MS-UIGothic"/>
                <a:cs typeface="QEWLVW+MS-UIGothic"/>
              </a:rPr>
              <a:t>用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领</a:t>
            </a:r>
            <a:r>
              <a:rPr sz="2400">
                <a:solidFill>
                  <a:srgbClr val="0084FF"/>
                </a:solidFill>
                <a:latin typeface="QEWLVW+MS-UIGothic"/>
                <a:cs typeface="QEWLVW+MS-UIGothic"/>
              </a:rPr>
              <a:t>域与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优势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OPAPUW+GGOAFP+ArialMT"/>
                <a:cs typeface="OPAPUW+GGOAFP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QEWLVW+MS-UIGothic"/>
                <a:cs typeface="QEWLVW+MS-UIGothic"/>
              </a:rPr>
              <a:t>管式膜的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选</a:t>
            </a:r>
            <a:r>
              <a:rPr sz="2400">
                <a:solidFill>
                  <a:srgbClr val="0084FF"/>
                </a:solidFill>
                <a:latin typeface="QEWLVW+MS-UIGothic"/>
                <a:cs typeface="QEWLVW+MS-UIGothic"/>
              </a:rPr>
              <a:t>型与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QEWLVW+MS-UIGothic"/>
                <a:cs typeface="QEWLVW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46470" y="4137850"/>
            <a:ext cx="5140901" cy="133194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OPAPUW+GGOAFP+ArialMT"/>
                <a:cs typeface="OPAPUW+GGOAFP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QEWLVW+MS-UIGothic"/>
                <a:cs typeface="QEWLVW+MS-UIGothic"/>
              </a:rPr>
              <a:t>管式膜的市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场</a:t>
            </a:r>
            <a:r>
              <a:rPr sz="2400">
                <a:solidFill>
                  <a:srgbClr val="0084FF"/>
                </a:solidFill>
                <a:latin typeface="QEWLVW+MS-UIGothic"/>
                <a:cs typeface="QEWLVW+MS-UIGothic"/>
              </a:rPr>
              <a:t>前景与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84FF"/>
                </a:solidFill>
                <a:latin typeface="QEWLVW+MS-UIGothic"/>
                <a:cs typeface="QEWLVW+MS-UIGothic"/>
              </a:rPr>
              <a:t>展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趋势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OPAPUW+GGOAFP+ArialMT"/>
                <a:cs typeface="OPAPUW+GGOAFP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QEWLVW+MS-UIGothic"/>
                <a:cs typeface="QEWLVW+MS-UIGothic"/>
              </a:rPr>
              <a:t>德国管式膜与其他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类</a:t>
            </a:r>
            <a:r>
              <a:rPr sz="2400">
                <a:solidFill>
                  <a:srgbClr val="0084FF"/>
                </a:solidFill>
                <a:latin typeface="QEWLVW+MS-UIGothic"/>
                <a:cs typeface="QEWLVW+MS-UIGothic"/>
              </a:rPr>
              <a:t>型膜的比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88850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4F7FF"/>
                </a:solidFill>
                <a:latin typeface="DQUCNV+MITBBP+MicrosoftYaHei-Bold"/>
                <a:cs typeface="DQUCNV+MITBBP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507354" y="2132985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63BF"/>
                </a:solidFill>
                <a:latin typeface="DQUCNV+MITBBP+MicrosoftYaHei-Bold"/>
                <a:cs typeface="DQUCNV+MITBBP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81879" y="3559476"/>
            <a:ext cx="314944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84FF"/>
                </a:solidFill>
                <a:latin typeface="QEWLVW+MS-UIGothic"/>
                <a:cs typeface="QEWLVW+MS-UIGothic"/>
              </a:rPr>
              <a:t>管式膜概述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QEWLVW+MS-UIGothic"/>
                <a:cs typeface="QEWLVW+MS-UIGothic"/>
              </a:rPr>
              <a:t>膜的定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84FF"/>
                </a:solidFill>
                <a:latin typeface="QEWLVW+MS-UIGothic"/>
                <a:cs typeface="QEWLVW+MS-UIGothic"/>
              </a:rPr>
              <a:t>和功能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QEWLVW+MS-UIGothic"/>
                <a:cs typeface="QEWLVW+MS-UIGothic"/>
              </a:rPr>
              <a:t>膜的定</a:t>
            </a:r>
            <a:r>
              <a:rPr sz="1550">
                <a:solidFill>
                  <a:srgbClr val="0084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膜是一种具有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性分离功能的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材料，能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将两种或多种流体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行有效的分离和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过滤</a:t>
            </a: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QEWLVW+MS-UIGothic"/>
                <a:cs typeface="QEWLVW+MS-UIGothic"/>
              </a:rPr>
              <a:t>膜的功能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25040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膜可以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用于水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理、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理、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气体分离、渗透汽化、能量回收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域，具有高效、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能、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保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点。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QEWLVW+MS-UIGothic"/>
                <a:cs typeface="QEWLVW+MS-UIGothic"/>
              </a:rPr>
              <a:t>膜的分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0084FF"/>
                </a:solidFill>
                <a:latin typeface="QEWLVW+MS-UIGothic"/>
                <a:cs typeface="QEWLVW+MS-UIGothic"/>
              </a:rPr>
              <a:t>和特点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84FF"/>
                </a:solidFill>
                <a:latin typeface="QEWLVW+MS-UIGothic"/>
                <a:cs typeface="QEWLVW+MS-UIGothic"/>
              </a:rPr>
              <a:t>膜的分</a:t>
            </a:r>
            <a:r>
              <a:rPr sz="2000">
                <a:solidFill>
                  <a:srgbClr val="0084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4927647" cy="11931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根据制造材料和工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艺</a:t>
            </a: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的不同，膜可以分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有机膜、无机膜、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金属膜等。其中，有机膜具有成本低、易于加工、通量大等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点，而无机膜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具有耐高温、耐腐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蚀</a:t>
            </a: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定性好等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点。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84FF"/>
                </a:solidFill>
                <a:latin typeface="QEWLVW+MS-UIGothic"/>
                <a:cs typeface="QEWLVW+MS-UIGothic"/>
              </a:rPr>
              <a:t>膜的特点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4993883" cy="11931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膜具有分离精度高、通量大、能耗低等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点，但也存在易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污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染、寿命短等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，需要根据具体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合适的膜材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料和工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艺</a:t>
            </a: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QEWLVW+MS-UIGothic"/>
                <a:cs typeface="QEWLVW+MS-UIGothic"/>
              </a:rPr>
              <a:t>德国管式膜的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84FF"/>
                </a:solidFill>
                <a:latin typeface="QEWLVW+MS-UIGothic"/>
                <a:cs typeface="QEWLVW+MS-UIGothic"/>
              </a:rPr>
              <a:t>展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84FF"/>
                </a:solidFill>
                <a:latin typeface="QEWLVW+MS-UIGothic"/>
                <a:cs typeface="QEWLVW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73420" y="150157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QEWLVW+MS-UIGothic"/>
                <a:cs typeface="QEWLVW+MS-UIGothic"/>
              </a:rPr>
              <a:t>德国管式膜的起源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73420" y="2037453"/>
            <a:ext cx="6062695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EWLVW+MS-UIGothic"/>
                <a:cs typeface="QEWLVW+MS-UIGothic"/>
              </a:rPr>
              <a:t>德国管式膜起源于</a:t>
            </a:r>
            <a:r>
              <a:rPr sz="1500">
                <a:solidFill>
                  <a:srgbClr val="000000"/>
                </a:solidFill>
                <a:latin typeface="IAPITH+MHWHBG+MicrosoftYaHei"/>
                <a:cs typeface="IAPITH+MHWHBG+MicrosoftYaHei"/>
              </a:rPr>
              <a:t>20</a:t>
            </a:r>
            <a:r>
              <a:rPr sz="1500">
                <a:solidFill>
                  <a:srgbClr val="000000"/>
                </a:solidFill>
                <a:latin typeface="QEWLVW+MS-UIGothic"/>
                <a:cs typeface="QEWLVW+MS-UIGothic"/>
              </a:rPr>
              <a:t>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000000"/>
                </a:solidFill>
                <a:latin typeface="IAPITH+MHWHBG+MicrosoftYaHei"/>
                <a:cs typeface="IAPITH+MHWHBG+MicrosoftYaHei"/>
              </a:rPr>
              <a:t>70</a:t>
            </a:r>
            <a:r>
              <a:rPr sz="1500">
                <a:solidFill>
                  <a:srgbClr val="000000"/>
                </a:solidFill>
                <a:latin typeface="QEWLVW+MS-UIGothic"/>
                <a:cs typeface="QEWLVW+MS-UIGothic"/>
              </a:rPr>
              <a:t>年代，最初用于工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业废</a:t>
            </a:r>
            <a:r>
              <a:rPr sz="1500">
                <a:solidFill>
                  <a:srgbClr val="000000"/>
                </a:solidFill>
                <a:latin typeface="QEWLVW+MS-UIGothic"/>
                <a:cs typeface="QEWLVW+MS-UIGothic"/>
              </a:rPr>
              <a:t>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QEWLVW+MS-UIGothic"/>
                <a:cs typeface="QEWLVW+MS-UIGothic"/>
              </a:rPr>
              <a:t>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00000"/>
                </a:solidFill>
                <a:latin typeface="QEWLVW+MS-UIGothic"/>
                <a:cs typeface="QEWLVW+MS-UIGothic"/>
              </a:rPr>
              <a:t>域。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773420" y="315067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QEWLVW+MS-UIGothic"/>
                <a:cs typeface="QEWLVW+MS-UIGothic"/>
              </a:rPr>
              <a:t>德国管式膜的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发</a:t>
            </a:r>
            <a:r>
              <a:rPr sz="2300">
                <a:solidFill>
                  <a:srgbClr val="0084FF"/>
                </a:solidFill>
                <a:latin typeface="QEWLVW+MS-UIGothic"/>
                <a:cs typeface="QEWLVW+MS-UIGothic"/>
              </a:rPr>
              <a:t>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773420" y="3686547"/>
            <a:ext cx="627957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EWLVW+MS-UIGothic"/>
                <a:cs typeface="QEWLVW+MS-UIGothic"/>
              </a:rPr>
              <a:t>随着技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QEWLVW+MS-UIGothic"/>
                <a:cs typeface="QEWLVW+MS-UIGothic"/>
              </a:rPr>
              <a:t>的不断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QEWLVW+MS-UIGothic"/>
                <a:cs typeface="QEWLVW+MS-UIGothic"/>
              </a:rPr>
              <a:t>步和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QEWLVW+MS-UIGothic"/>
                <a:cs typeface="QEWLVW+MS-UIGothic"/>
              </a:rPr>
              <a:t>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00000"/>
                </a:solidFill>
                <a:latin typeface="QEWLVW+MS-UIGothic"/>
                <a:cs typeface="QEWLVW+MS-UIGothic"/>
              </a:rPr>
              <a:t>域的不断拓展，德国管式膜逐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000000"/>
                </a:solidFill>
                <a:latin typeface="QEWLVW+MS-UIGothic"/>
                <a:cs typeface="QEWLVW+MS-UIGothic"/>
              </a:rPr>
              <a:t>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EWLVW+MS-UIGothic"/>
                <a:cs typeface="QEWLVW+MS-UIGothic"/>
              </a:rPr>
              <a:t>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QEWLVW+MS-UIGothic"/>
                <a:cs typeface="QEWLVW+MS-UIGothic"/>
              </a:rPr>
              <a:t>理、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500">
                <a:solidFill>
                  <a:srgbClr val="000000"/>
                </a:solidFill>
                <a:latin typeface="QEWLVW+MS-UIGothic"/>
                <a:cs typeface="QEWLVW+MS-UIGothic"/>
              </a:rPr>
              <a:t>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QEWLVW+MS-UIGothic"/>
                <a:cs typeface="QEWLVW+MS-UIGothic"/>
              </a:rPr>
              <a:t>理、气体分离等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00000"/>
                </a:solidFill>
                <a:latin typeface="QEWLVW+MS-UIGothic"/>
                <a:cs typeface="QEWLVW+MS-UIGothic"/>
              </a:rPr>
              <a:t>域的重要分离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QEWLVW+MS-UIGothic"/>
                <a:cs typeface="QEWLVW+MS-UIGothic"/>
              </a:rPr>
              <a:t>之一。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773420" y="4802941"/>
            <a:ext cx="339206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QEWLVW+MS-UIGothic"/>
                <a:cs typeface="QEWLVW+MS-UIGothic"/>
              </a:rPr>
              <a:t>德国管式膜的未来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773420" y="5338818"/>
            <a:ext cx="6058792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EWLVW+MS-UIGothic"/>
                <a:cs typeface="QEWLVW+MS-UIGothic"/>
              </a:rPr>
              <a:t>未来，德国管式膜将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继续</a:t>
            </a:r>
            <a:r>
              <a:rPr sz="1500">
                <a:solidFill>
                  <a:srgbClr val="000000"/>
                </a:solidFill>
                <a:latin typeface="QEWLVW+MS-UIGothic"/>
                <a:cs typeface="QEWLVW+MS-UIGothic"/>
              </a:rPr>
              <a:t>朝着高效、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00000"/>
                </a:solidFill>
                <a:latin typeface="QEWLVW+MS-UIGothic"/>
                <a:cs typeface="QEWLVW+MS-UIGothic"/>
              </a:rPr>
              <a:t>能、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QEWLVW+MS-UIGothic"/>
                <a:cs typeface="QEWLVW+MS-UIGothic"/>
              </a:rPr>
              <a:t>保等方向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QEWLVW+MS-UIGothic"/>
                <a:cs typeface="QEWLVW+MS-UIGothic"/>
              </a:rPr>
              <a:t>展，并将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EWLVW+MS-UIGothic"/>
                <a:cs typeface="QEWLVW+MS-UIGothic"/>
              </a:rPr>
              <a:t>在更多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00000"/>
                </a:solidFill>
                <a:latin typeface="QEWLVW+MS-UIGothic"/>
                <a:cs typeface="QEWLVW+MS-UIGothic"/>
              </a:rPr>
              <a:t>域得到广泛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QEWLVW+MS-UIGothic"/>
                <a:cs typeface="QEWLVW+MS-UIGothic"/>
              </a:rPr>
              <a:t>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88850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4F7FF"/>
                </a:solidFill>
                <a:latin typeface="DQUCNV+MITBBP+MicrosoftYaHei-Bold"/>
                <a:cs typeface="DQUCNV+MITBBP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507354" y="2132985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63BF"/>
                </a:solidFill>
                <a:latin typeface="DQUCNV+MITBBP+MicrosoftYaHei-Bold"/>
                <a:cs typeface="DQUCNV+MITBBP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423920" y="3559476"/>
            <a:ext cx="6141518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84FF"/>
                </a:solidFill>
                <a:latin typeface="QEWLVW+MS-UIGothic"/>
                <a:cs typeface="QEWLVW+MS-UIGothic"/>
              </a:rPr>
              <a:t>管式膜的制造工</a:t>
            </a:r>
            <a:r>
              <a:rPr sz="3800" spc="27">
                <a:solidFill>
                  <a:srgbClr val="0084FF"/>
                </a:solidFill>
                <a:latin typeface="SimSun"/>
                <a:cs typeface="SimSun"/>
              </a:rPr>
              <a:t>艺</a:t>
            </a:r>
            <a:r>
              <a:rPr sz="3800" spc="25">
                <a:solidFill>
                  <a:srgbClr val="0084FF"/>
                </a:solidFill>
                <a:latin typeface="QEWLVW+MS-UIGothic"/>
                <a:cs typeface="QEWLVW+MS-UIGothic"/>
              </a:rPr>
              <a:t>与技</a:t>
            </a:r>
            <a:r>
              <a:rPr sz="3800">
                <a:solidFill>
                  <a:srgbClr val="0084FF"/>
                </a:solidFill>
                <a:latin typeface="SimSun"/>
                <a:cs typeface="SimSun"/>
              </a:rPr>
              <a:t>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QEWLVW+MS-UIGothic"/>
                <a:cs typeface="QEWLVW+MS-UIGothic"/>
              </a:rPr>
              <a:t>膜的材料及特性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QEWLVW+MS-UIGothic"/>
                <a:cs typeface="QEWLVW+MS-UIGothic"/>
              </a:rPr>
              <a:t>材料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管式膜主要由聚乙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烯</a:t>
            </a:r>
            <a:r>
              <a:rPr sz="1350">
                <a:solidFill>
                  <a:srgbClr val="000000"/>
                </a:solidFill>
                <a:latin typeface="IAPITH+MHWHBG+MicrosoftYaHei"/>
                <a:cs typeface="IAPITH+MHWHBG+MicrosoftYaHei"/>
              </a:rPr>
              <a:t>(PE)</a:t>
            </a: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、聚丙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烯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APITH+MHWHBG+MicrosoftYaHei"/>
                <a:cs typeface="IAPITH+MHWHBG+MicrosoftYaHei"/>
              </a:rPr>
              <a:t>(PP)</a:t>
            </a: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、聚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氯</a:t>
            </a: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乙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烯</a:t>
            </a:r>
            <a:r>
              <a:rPr sz="1350">
                <a:solidFill>
                  <a:srgbClr val="000000"/>
                </a:solidFill>
                <a:latin typeface="IAPITH+MHWHBG+MicrosoftYaHei"/>
                <a:cs typeface="IAPITH+MHWHBG+MicrosoftYaHei"/>
              </a:rPr>
              <a:t>(PVC)</a:t>
            </a: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等材料制成，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不同的材料有着不同的特性，如耐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性、耐化学腐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蚀</a:t>
            </a: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性等。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QEWLVW+MS-UIGothic"/>
                <a:cs typeface="QEWLVW+MS-UIGothic"/>
              </a:rPr>
              <a:t>特性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21937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EWLVW+MS-UIGothic"/>
                <a:cs typeface="QEWLVW+MS-UIGothic"/>
              </a:rPr>
              <a:t>管式膜具有分离效果好、耐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FFFFF"/>
                </a:solidFill>
                <a:latin typeface="QEWLVW+MS-UIGothic"/>
                <a:cs typeface="QEWLVW+MS-UIGothic"/>
              </a:rPr>
              <a:t>性能好、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EWLVW+MS-UIGothic"/>
                <a:cs typeface="QEWLVW+MS-UIGothic"/>
              </a:rPr>
              <a:t>使用寿命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FFFFFF"/>
                </a:solidFill>
                <a:latin typeface="QEWLVW+MS-UIGothic"/>
                <a:cs typeface="QEWLVW+MS-UIGothic"/>
              </a:rPr>
              <a:t>、成本低等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FFFFFF"/>
                </a:solidFill>
                <a:latin typeface="QEWLVW+MS-UIGothic"/>
                <a:cs typeface="QEWLVW+MS-UIGothic"/>
              </a:rPr>
              <a:t>点，被广泛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QEWLVW+MS-UIGothic"/>
                <a:cs typeface="QEWLVW+MS-UIGothic"/>
              </a:rPr>
              <a:t>用于各种分离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QEWLVW+MS-UIGothic"/>
                <a:cs typeface="QEWLVW+MS-UIGothic"/>
              </a:rPr>
              <a:t>程，如液体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过滤</a:t>
            </a:r>
            <a:r>
              <a:rPr sz="1350">
                <a:solidFill>
                  <a:srgbClr val="FFFFFF"/>
                </a:solidFill>
                <a:latin typeface="QEWLVW+MS-UIGothic"/>
                <a:cs typeface="QEWLVW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EWLVW+MS-UIGothic"/>
                <a:cs typeface="QEWLVW+MS-UIGothic"/>
              </a:rPr>
              <a:t>空气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净</a:t>
            </a:r>
            <a:r>
              <a:rPr sz="1350">
                <a:solidFill>
                  <a:srgbClr val="FFFFFF"/>
                </a:solidFill>
                <a:latin typeface="QEWLVW+MS-UIGothic"/>
                <a:cs typeface="QEWLVW+MS-UIGothic"/>
              </a:rPr>
              <a:t>化等。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QEWLVW+MS-UIGothic"/>
                <a:cs typeface="QEWLVW+MS-UIGothic"/>
              </a:rPr>
              <a:t>膜的制造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0084FF"/>
                </a:solidFill>
                <a:latin typeface="QEWLVW+MS-UIGothic"/>
                <a:cs typeface="QEWLVW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IAPITH+MHWHBG+MicrosoftYaHei"/>
                <a:cs typeface="IAPITH+MHWHBG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IAPITH+MHWHBG+MicrosoftYaHei"/>
                <a:cs typeface="IAPITH+MHWHBG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IAPITH+MHWHBG+MicrosoftYaHei"/>
                <a:cs typeface="IAPITH+MHWHBG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IAPITH+MHWHBG+MicrosoftYaHei"/>
                <a:cs typeface="IAPITH+MHWHBG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QEWLVW+MS-UIGothic"/>
                <a:cs typeface="QEWLVW+MS-UIGothic"/>
              </a:rPr>
              <a:t>材料准</a:t>
            </a:r>
            <a:r>
              <a:rPr sz="1550">
                <a:solidFill>
                  <a:srgbClr val="0084FF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483100" y="4788530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QEWLVW+MS-UIGothic"/>
                <a:cs typeface="QEWLVW+MS-UIGothic"/>
              </a:rPr>
              <a:t>膜成型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927850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QEWLVW+MS-UIGothic"/>
                <a:cs typeface="QEWLVW+MS-UIGothic"/>
              </a:rPr>
              <a:t>膜表面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处</a:t>
            </a:r>
            <a:r>
              <a:rPr sz="1550">
                <a:solidFill>
                  <a:srgbClr val="0084FF"/>
                </a:solidFill>
                <a:latin typeface="QEWLVW+MS-UIGothic"/>
                <a:cs typeface="QEWLVW+MS-UIGothic"/>
              </a:rPr>
              <a:t>理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834880" y="4788530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QEWLVW+MS-UIGothic"/>
                <a:cs typeface="QEWLVW+MS-UIGothic"/>
              </a:rPr>
              <a:t>膜封口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77900" y="5274162"/>
            <a:ext cx="2464569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合适的材料，如</a:t>
            </a:r>
            <a:r>
              <a:rPr sz="1350">
                <a:solidFill>
                  <a:srgbClr val="000000"/>
                </a:solidFill>
                <a:latin typeface="IAPITH+MHWHBG+MicrosoftYaHei"/>
                <a:cs typeface="IAPITH+MHWHBG+MicrosoftYaHei"/>
              </a:rPr>
              <a:t>PE</a:t>
            </a: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、</a:t>
            </a:r>
            <a:r>
              <a:rPr sz="1350">
                <a:solidFill>
                  <a:srgbClr val="000000"/>
                </a:solidFill>
                <a:latin typeface="IAPITH+MHWHBG+MicrosoftYaHei"/>
                <a:cs typeface="IAPITH+MHWHBG+MicrosoftYaHei"/>
              </a:rPr>
              <a:t>PP</a:t>
            </a: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、</a:t>
            </a:r>
          </a:p>
          <a:p>
            <a:pPr marL="36829" marR="0">
              <a:lnSpc>
                <a:spcPts val="1406"/>
              </a:lnSpc>
              <a:spcBef>
                <a:spcPts val="858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APITH+MHWHBG+MicrosoftYaHei"/>
                <a:cs typeface="IAPITH+MHWHBG+MicrosoftYaHei"/>
              </a:rPr>
              <a:t>PVC</a:t>
            </a: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等，并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行必要的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理，</a:t>
            </a:r>
          </a:p>
          <a:p>
            <a:pPr marL="461644" marR="0">
              <a:lnSpc>
                <a:spcPts val="1350"/>
              </a:lnSpc>
              <a:spcBef>
                <a:spcPts val="86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如干燥、除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尘</a:t>
            </a: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等。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56317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将材料加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后通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模具成型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膜的表面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行必要的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理，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如涂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层</a:t>
            </a: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、光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等，以提高分离</a:t>
            </a:r>
          </a:p>
          <a:p>
            <a:pPr marL="514349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效果和耐久性。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将膜的两端封口，以防止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污</a:t>
            </a: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染</a:t>
            </a:r>
          </a:p>
          <a:p>
            <a:pPr marL="77152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入。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4289425" y="5561817"/>
            <a:ext cx="12282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管状或袋状。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QEWLVW+MS-UIGothic"/>
                <a:cs typeface="QEWLVW+MS-UIGothic"/>
              </a:rPr>
              <a:t>膜的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0084FF"/>
                </a:solidFill>
                <a:latin typeface="QEWLVW+MS-UIGothic"/>
                <a:cs typeface="QEWLVW+MS-UIGothic"/>
              </a:rPr>
              <a:t>量控制与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检测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QEWLVW+MS-UIGothic"/>
                <a:cs typeface="QEWLVW+MS-UIGothic"/>
              </a:rPr>
              <a:t>外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观检测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QEWLVW+MS-UIGothic"/>
                <a:cs typeface="QEWLVW+MS-UIGothic"/>
              </a:rPr>
              <a:t>耐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压</a:t>
            </a:r>
            <a:r>
              <a:rPr sz="1550" spc="25">
                <a:solidFill>
                  <a:srgbClr val="0084FF"/>
                </a:solidFill>
                <a:latin typeface="QEWLVW+MS-UIGothic"/>
                <a:cs typeface="QEWLVW+MS-UIGothic"/>
              </a:rPr>
              <a:t>性能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检测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膜的表面是否光滑、无瑕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49694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在一定的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力下，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膜是否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破裂或出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渗漏。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181225" y="2846558"/>
            <a:ext cx="134213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疵、无气泡等。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QEWLVW+MS-UIGothic"/>
                <a:cs typeface="QEWLVW+MS-UIGothic"/>
              </a:rPr>
              <a:t>孔径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检测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107169" y="476440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过滤</a:t>
            </a:r>
            <a:r>
              <a:rPr sz="1550" spc="25">
                <a:solidFill>
                  <a:srgbClr val="0084FF"/>
                </a:solidFill>
                <a:latin typeface="QEWLVW+MS-UIGothic"/>
                <a:cs typeface="QEWLVW+MS-UIGothic"/>
              </a:rPr>
              <a:t>效率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检测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2032000" y="518399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特定的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测试</a:t>
            </a: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液，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膜的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046719" y="5248762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特定的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测试</a:t>
            </a: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液和装置，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膜的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过滤</a:t>
            </a: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效率是否符合要求。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2032000" y="5430373"/>
            <a:ext cx="269410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EWLVW+MS-UIGothic"/>
                <a:cs typeface="QEWLVW+MS-UIGothic"/>
              </a:rPr>
              <a:t>孔径大小和分布是否符合要求。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88850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4F7FF"/>
                </a:solidFill>
                <a:latin typeface="DQUCNV+MITBBP+MicrosoftYaHei-Bold"/>
                <a:cs typeface="DQUCNV+MITBBP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507354" y="2132985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63BF"/>
                </a:solidFill>
                <a:latin typeface="DQUCNV+MITBBP+MicrosoftYaHei-Bold"/>
                <a:cs typeface="DQUCNV+MITBBP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423920" y="3559476"/>
            <a:ext cx="6141518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84FF"/>
                </a:solidFill>
                <a:latin typeface="QEWLVW+MS-UIGothic"/>
                <a:cs typeface="QEWLVW+MS-UIGothic"/>
              </a:rPr>
              <a:t>管式膜的</a:t>
            </a:r>
            <a:r>
              <a:rPr sz="3800" spc="27">
                <a:solidFill>
                  <a:srgbClr val="0084FF"/>
                </a:solidFill>
                <a:latin typeface="SimSun"/>
                <a:cs typeface="SimSun"/>
              </a:rPr>
              <a:t>应</a:t>
            </a:r>
            <a:r>
              <a:rPr sz="3800" spc="23">
                <a:solidFill>
                  <a:srgbClr val="0084FF"/>
                </a:solidFill>
                <a:latin typeface="QEWLVW+MS-UIGothic"/>
                <a:cs typeface="QEWLVW+MS-UIGothic"/>
              </a:rPr>
              <a:t>用</a:t>
            </a:r>
            <a:r>
              <a:rPr sz="3800" spc="27">
                <a:solidFill>
                  <a:srgbClr val="0084FF"/>
                </a:solidFill>
                <a:latin typeface="SimSun"/>
                <a:cs typeface="SimSun"/>
              </a:rPr>
              <a:t>领</a:t>
            </a:r>
            <a:r>
              <a:rPr sz="3800" spc="25">
                <a:solidFill>
                  <a:srgbClr val="0084FF"/>
                </a:solidFill>
                <a:latin typeface="QEWLVW+MS-UIGothic"/>
                <a:cs typeface="QEWLVW+MS-UIGothic"/>
              </a:rPr>
              <a:t>域与</a:t>
            </a:r>
            <a:r>
              <a:rPr sz="3800" spc="27">
                <a:solidFill>
                  <a:srgbClr val="0084FF"/>
                </a:solidFill>
                <a:latin typeface="SimSun"/>
                <a:cs typeface="SimSun"/>
              </a:rPr>
              <a:t>优势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70104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QEWLVW+MS-UIGothic"/>
                <a:cs typeface="QEWLVW+MS-UIGothic"/>
              </a:rPr>
              <a:t>管式膜在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废</a:t>
            </a:r>
            <a:r>
              <a:rPr sz="3000">
                <a:solidFill>
                  <a:srgbClr val="0084FF"/>
                </a:solidFill>
                <a:latin typeface="QEWLVW+MS-UIGothic"/>
                <a:cs typeface="QEWLVW+MS-UIGothic"/>
              </a:rPr>
              <a:t>水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0084FF"/>
                </a:solidFill>
                <a:latin typeface="QEWLVW+MS-UIGothic"/>
                <a:cs typeface="QEWLVW+MS-UIGothic"/>
              </a:rPr>
              <a:t>理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领</a:t>
            </a:r>
            <a:r>
              <a:rPr sz="3000">
                <a:solidFill>
                  <a:srgbClr val="0084FF"/>
                </a:solidFill>
                <a:latin typeface="QEWLVW+MS-UIGothic"/>
                <a:cs typeface="QEWLVW+MS-UIGothic"/>
              </a:rPr>
              <a:t>域的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84FF"/>
                </a:solidFill>
                <a:latin typeface="QEWLVW+MS-UIGothic"/>
                <a:cs typeface="QEWLVW+MS-UIGothic"/>
              </a:rPr>
              <a:t>用及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优势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1936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EWLVW+MS-UIGothic"/>
                <a:cs typeface="QEWLVW+MS-UIGothic"/>
              </a:rPr>
              <a:t>高效分离、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00000"/>
                </a:solidFill>
                <a:latin typeface="QEWLVW+MS-UIGothic"/>
                <a:cs typeface="QEWLVW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QEWLVW+MS-UIGothic"/>
                <a:cs typeface="QEWLVW+MS-UIGothic"/>
              </a:rPr>
              <a:t>保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84FF"/>
                </a:solidFill>
                <a:latin typeface="QEWLVW+MS-UIGothic"/>
                <a:cs typeface="QEWLVW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22776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EWLVW+MS-UIGothic"/>
                <a:cs typeface="QEWLVW+MS-UIGothic"/>
              </a:rPr>
              <a:t>管式膜在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500">
                <a:solidFill>
                  <a:srgbClr val="000000"/>
                </a:solidFill>
                <a:latin typeface="QEWLVW+MS-UIGothic"/>
                <a:cs typeface="QEWLVW+MS-UIGothic"/>
              </a:rPr>
              <a:t>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QEWLVW+MS-UIGothic"/>
                <a:cs typeface="QEWLVW+MS-UIGothic"/>
              </a:rPr>
              <a:t>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00000"/>
                </a:solidFill>
                <a:latin typeface="QEWLVW+MS-UIGothic"/>
                <a:cs typeface="QEWLVW+MS-UIGothic"/>
              </a:rPr>
              <a:t>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QEWLVW+MS-UIGothic"/>
                <a:cs typeface="QEWLVW+MS-UIGothic"/>
              </a:rPr>
              <a:t>用广泛，可高效去除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500">
                <a:solidFill>
                  <a:srgbClr val="000000"/>
                </a:solidFill>
                <a:latin typeface="QEWLVW+MS-UIGothic"/>
                <a:cs typeface="QEWLVW+MS-UIGothic"/>
              </a:rPr>
              <a:t>水中的有害物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QEWLVW+MS-UIGothic"/>
                <a:cs typeface="QEWLVW+MS-UIGothic"/>
              </a:rPr>
              <a:t>，如重金属、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EWLVW+MS-UIGothic"/>
                <a:cs typeface="QEWLVW+MS-UIGothic"/>
              </a:rPr>
              <a:t>有机物、氨氮等，同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QEWLVW+MS-UIGothic"/>
                <a:cs typeface="QEWLVW+MS-UIGothic"/>
              </a:rPr>
              <a:t>具有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00000"/>
                </a:solidFill>
                <a:latin typeface="QEWLVW+MS-UIGothic"/>
                <a:cs typeface="QEWLVW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QEWLVW+MS-UIGothic"/>
                <a:cs typeface="QEWLVW+MS-UIGothic"/>
              </a:rPr>
              <a:t>保的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QEWLVW+MS-UIGothic"/>
                <a:cs typeface="QEWLVW+MS-UIGothic"/>
              </a:rPr>
              <a:t>点，减少了化学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药剂</a:t>
            </a:r>
            <a:r>
              <a:rPr sz="1500">
                <a:solidFill>
                  <a:srgbClr val="000000"/>
                </a:solidFill>
                <a:latin typeface="QEWLVW+MS-UIGothic"/>
                <a:cs typeface="QEWLVW+MS-UIGothic"/>
              </a:rPr>
              <a:t>的使用和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500">
                <a:solidFill>
                  <a:srgbClr val="000000"/>
                </a:solidFill>
                <a:latin typeface="QEWLVW+MS-UIGothic"/>
                <a:cs typeface="QEWLVW+MS-UIGothic"/>
              </a:rPr>
              <a:t>水的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EWLVW+MS-UIGothic"/>
                <a:cs typeface="QEWLVW+MS-UIGothic"/>
              </a:rPr>
              <a:t>排放。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70104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QEWLVW+MS-UIGothic"/>
                <a:cs typeface="QEWLVW+MS-UIGothic"/>
              </a:rPr>
              <a:t>管式膜在物料分离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领</a:t>
            </a:r>
            <a:r>
              <a:rPr sz="3000">
                <a:solidFill>
                  <a:srgbClr val="0084FF"/>
                </a:solidFill>
                <a:latin typeface="QEWLVW+MS-UIGothic"/>
                <a:cs typeface="QEWLVW+MS-UIGothic"/>
              </a:rPr>
              <a:t>域的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84FF"/>
                </a:solidFill>
                <a:latin typeface="QEWLVW+MS-UIGothic"/>
                <a:cs typeface="QEWLVW+MS-UIGothic"/>
              </a:rPr>
              <a:t>用及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优势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15711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EWLVW+MS-UIGothic"/>
                <a:cs typeface="QEWLVW+MS-UIGothic"/>
              </a:rPr>
              <a:t>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纯</a:t>
            </a:r>
            <a:r>
              <a:rPr sz="1350">
                <a:solidFill>
                  <a:srgbClr val="FFFFFF"/>
                </a:solidFill>
                <a:latin typeface="QEWLVW+MS-UIGothic"/>
                <a:cs typeface="QEWLVW+MS-UIGothic"/>
              </a:rPr>
              <a:t>度、高回收率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QEWLVW+MS-UIGothic"/>
                <a:cs typeface="QEWLVW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EWLVW+MS-UIGothic"/>
                <a:cs typeface="QEWLVW+MS-UIGothic"/>
              </a:rPr>
              <a:t>管式膜在物料分离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FFFFFF"/>
                </a:solidFill>
                <a:latin typeface="QEWLVW+MS-UIGothic"/>
                <a:cs typeface="QEWLVW+MS-UIGothic"/>
              </a:rPr>
              <a:t>域具有高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纯</a:t>
            </a:r>
            <a:r>
              <a:rPr sz="1350">
                <a:solidFill>
                  <a:srgbClr val="FFFFFF"/>
                </a:solidFill>
                <a:latin typeface="QEWLVW+MS-UIGothic"/>
                <a:cs typeface="QEWLVW+MS-UIGothic"/>
              </a:rPr>
              <a:t>度、高回收率的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FFFFFF"/>
                </a:solidFill>
                <a:latin typeface="QEWLVW+MS-UIGothic"/>
                <a:cs typeface="QEWLVW+MS-UIGothic"/>
              </a:rPr>
              <a:t>点，可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FFFFFF"/>
                </a:solidFill>
                <a:latin typeface="QEWLVW+MS-UIGothic"/>
                <a:cs typeface="QEWLVW+MS-UIGothic"/>
              </a:rPr>
              <a:t>不同物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QEWLVW+MS-UIGothic"/>
                <a:cs typeface="QEWLVW+MS-UIGothic"/>
              </a:rPr>
              <a:t>的精准分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EWLVW+MS-UIGothic"/>
                <a:cs typeface="QEWLVW+MS-UIGothic"/>
              </a:rPr>
              <a:t>离，广泛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QEWLVW+MS-UIGothic"/>
                <a:cs typeface="QEWLVW+MS-UIGothic"/>
              </a:rPr>
              <a:t>用于医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FFFFFF"/>
                </a:solidFill>
                <a:latin typeface="QEWLVW+MS-UIGothic"/>
                <a:cs typeface="QEWLVW+MS-UIGothic"/>
              </a:rPr>
              <a:t>、食品、化工等行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QEWLVW+MS-UIGothic"/>
                <a:cs typeface="QEWLVW+MS-UIGothic"/>
              </a:rPr>
              <a:t>的分离提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纯</a:t>
            </a:r>
            <a:r>
              <a:rPr sz="1350">
                <a:solidFill>
                  <a:srgbClr val="FFFFFF"/>
                </a:solidFill>
                <a:latin typeface="QEWLVW+MS-UIGothic"/>
                <a:cs typeface="QEWLVW+MS-UIGothic"/>
              </a:rPr>
              <a:t>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艺</a:t>
            </a:r>
            <a:r>
              <a:rPr sz="1350">
                <a:solidFill>
                  <a:srgbClr val="FFFFFF"/>
                </a:solidFill>
                <a:latin typeface="QEWLVW+MS-UIGothic"/>
                <a:cs typeface="QEWLVW+MS-UIGothic"/>
              </a:rPr>
              <a:t>中。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https://d.book118.com/827151043125006045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QEWLVW+MS-UIGothic</vt:lpstr>
      <vt:lpstr>SimSun</vt:lpstr>
      <vt:lpstr>OPAPUW+GGOAFP+ArialMT</vt:lpstr>
      <vt:lpstr>Times New Roman</vt:lpstr>
      <vt:lpstr>IAPITH+MHWHBG+MicrosoftYaHei</vt:lpstr>
      <vt:lpstr>DQUCNV+MITBBP+MicrosoftYaHei-Bold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2024-09-20T12:53:20.481</cp:lastPrinted>
  <dcterms:created xsi:type="dcterms:W3CDTF">2024-09-20T04:53:20Z</dcterms:created>
  <dcterms:modified xsi:type="dcterms:W3CDTF">2024-09-20T04:53:21Z</dcterms:modified>
</cp:coreProperties>
</file>