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ED93762-10C4-4161-8E24-2D48119241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7C254A-68AF-4517-8523-EA6E8CC399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AC21179-FE04-4D3F-8B2E-F19792F327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3A900B1-2B21-448C-A0F2-110E2C6D96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9231EB8-C1DA-4C53-951F-F47A06A233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70588B5-114E-4B94-97AB-A80DF62CA95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B4A7B9-0A2F-47EF-BE3D-FEFA35DA22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152A20-D0F0-4F57-93C2-48B7AB5386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6D67EF-EC88-4ADF-AF9E-DA6C861A07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0BAFF9-CC1F-4D54-84CB-FC95D78476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E26D55-C668-4B40-A421-3AD0D04E06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5202012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危化品运输安全培训中的演习与模拟教学</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汇报时间：2024-01-21</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汇报人：XX</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危化品运输安全基础知识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演习教学内容与方法</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模拟教学技术应用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教学效果评估与改进</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提高危化品运输人员的安全意识和操作技能</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通过培训，使运输人员充分认识到危化品运输的高风险性和安全的重要性，掌握正确的操作方法和应急处置技能。</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应对日益严峻的危化品运输安全形势</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随着危化品运输量的不断增加，事故风险也随之加大。通过培训，提高运输人员的安全意识和应对能力，降低事故发生的概率。</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符合国家相关法规和政策要求</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国家对于危化品运输安全有严格的法规和政策要求，通过培训可以帮助运输企业和人员满足这些要求，避免因违规操作而受到处罚。</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094413" y="2032650"/>
            <a:ext cx="2205363" cy="2203315"/>
          </a:xfrm>
          <a:custGeom>
            <a:rect l="l" t="t"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71134" y="1450565"/>
            <a:ext cx="2205363" cy="2203315"/>
          </a:xfrm>
          <a:custGeom>
            <a:rect l="l" t="t"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673654" y="2016804"/>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增强实践操作能力</a:t>
            </a:r>
            <a:endParaRPr lang="en-US" sz="1100"/>
          </a:p>
        </p:txBody>
      </p:sp>
      <p:sp>
        <p:nvSpPr>
          <p:cNvPr id="5" name="AutoShape 5"/>
          <p:cNvSpPr/>
          <p:nvPr/>
        </p:nvSpPr>
        <p:spPr>
          <a:xfrm>
            <a:off x="1673654" y="2271013"/>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通过演习和模拟教学，可以让运输人员在模拟的实际环境中进行操作，提高其实践操作能力，更好地掌握正确的操作方法。</a:t>
            </a:r>
            <a:endParaRPr lang="en-US" sz="1100"/>
          </a:p>
        </p:txBody>
      </p:sp>
      <p:sp>
        <p:nvSpPr>
          <p:cNvPr id="6" name="AutoShape 6"/>
          <p:cNvSpPr/>
          <p:nvPr/>
        </p:nvSpPr>
        <p:spPr>
          <a:xfrm>
            <a:off x="1067480" y="3781051"/>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检验培训效果</a:t>
            </a:r>
            <a:endParaRPr lang="en-US" sz="1100"/>
          </a:p>
        </p:txBody>
      </p:sp>
      <p:sp>
        <p:nvSpPr>
          <p:cNvPr id="7" name="AutoShape 7"/>
          <p:cNvSpPr/>
          <p:nvPr/>
        </p:nvSpPr>
        <p:spPr>
          <a:xfrm>
            <a:off x="1067480"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演习和模拟教学可以作为检验培训效果的重要手段，通过观察和分析运输人员在模拟环境中的表现，可以评估其安全意识和操作技能的提升程度。</a:t>
            </a:r>
            <a:endParaRPr lang="en-US" sz="1100"/>
          </a:p>
        </p:txBody>
      </p:sp>
      <p:sp>
        <p:nvSpPr>
          <p:cNvPr id="8" name="AutoShape 8"/>
          <p:cNvSpPr/>
          <p:nvPr/>
        </p:nvSpPr>
        <p:spPr>
          <a:xfrm>
            <a:off x="8402519" y="2032650"/>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提升应急处置能力</a:t>
            </a:r>
            <a:endParaRPr lang="en-US" sz="1100"/>
          </a:p>
        </p:txBody>
      </p:sp>
      <p:sp>
        <p:nvSpPr>
          <p:cNvPr id="9" name="AutoShape 9"/>
          <p:cNvSpPr/>
          <p:nvPr/>
        </p:nvSpPr>
        <p:spPr>
          <a:xfrm>
            <a:off x="8402519" y="2286858"/>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在模拟环境中设置各种突发情况，可以让运输人员学习和掌握应急处置的方法和技巧，提高其应对突发事件的能力。</a:t>
            </a:r>
            <a:endParaRPr lang="en-US" sz="1100"/>
          </a:p>
        </p:txBody>
      </p:sp>
      <p:sp>
        <p:nvSpPr>
          <p:cNvPr id="10" name="AutoShape 10"/>
          <p:cNvSpPr/>
          <p:nvPr/>
        </p:nvSpPr>
        <p:spPr>
          <a:xfrm>
            <a:off x="7901767" y="3781052"/>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促进团队协作和沟通</a:t>
            </a:r>
            <a:endParaRPr lang="en-US" sz="1100"/>
          </a:p>
        </p:txBody>
      </p:sp>
      <p:sp>
        <p:nvSpPr>
          <p:cNvPr id="11" name="AutoShape 11"/>
          <p:cNvSpPr/>
          <p:nvPr/>
        </p:nvSpPr>
        <p:spPr>
          <a:xfrm>
            <a:off x="7901767"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通过演习和模拟教学，可以促进运输人员之间的团队协作和沟通能力，使其在实际工作中能够更好地协作和应对各种情况。</a:t>
            </a:r>
            <a:endParaRPr lang="en-US" sz="1100"/>
          </a:p>
        </p:txBody>
      </p:sp>
      <p:sp>
        <p:nvSpPr>
          <p:cNvPr id="12" name="Freeform 12"/>
          <p:cNvSpPr/>
          <p:nvPr/>
        </p:nvSpPr>
        <p:spPr>
          <a:xfrm>
            <a:off x="3889049" y="3073844"/>
            <a:ext cx="2205363" cy="2203315"/>
          </a:xfrm>
          <a:custGeom>
            <a:rect l="l" t="t"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512328" y="3653879"/>
            <a:ext cx="2205363" cy="2205364"/>
          </a:xfrm>
          <a:custGeom>
            <a:rect l="l" t="t"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演习与模拟教学的重要性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危化品运输安全基础知识</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危化品的分类与特性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爆炸品</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具有整体爆炸危险，如炸药、雷管等。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压缩气体和液化气体</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具有易燃、易爆、窒息等危险，如氢气、氧气、液化石油气等。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易燃液体</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具有易燃、易爆、易挥发等危险，如汽油、煤油、柴油等。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毒害品和感染性物品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具有毒性或感染性，如氰化物、农药、病毒样本等。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易燃固体、自燃物品和遇湿易燃物品</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具有易燃、自燃等危险，如硫磺、硝化棉、金属钠等。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氧化剂和有机过氧化物</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具有强氧化性，易引起燃烧或爆炸，如高锰酸钾、过氧化氢等。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危化品的分类与特性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46" r="1046"/>
          <a:stretch>
            <a:fillRect/>
          </a:stretch>
        </p:blipFill>
        <p:spPr>
          <a:xfrm>
            <a:off x="3466721" y="3854863"/>
            <a:ext cx="2566605" cy="2621472"/>
          </a:xfrm>
          <a:prstGeom prst="rect">
            <a:avLst/>
          </a:prstGeom>
        </p:spPr>
      </p:pic>
      <p:pic>
        <p:nvPicPr>
          <p:cNvPr id="3" name="Picture 3"/>
          <p:cNvPicPr>
            <a:picLocks noChangeAspect="1"/>
          </p:cNvPicPr>
          <p:nvPr/>
        </p:nvPicPr>
        <p:blipFill>
          <a:blip r:embed="rId3"/>
          <a:srcRect l="1891" r="1891"/>
          <a:stretch>
            <a:fillRect/>
          </a:stretch>
        </p:blipFill>
        <p:spPr>
          <a:xfrm>
            <a:off x="6221730" y="1144815"/>
            <a:ext cx="2495455" cy="2593557"/>
          </a:xfrm>
          <a:prstGeom prst="rect">
            <a:avLst/>
          </a:prstGeom>
        </p:spPr>
      </p:pic>
      <p:pic>
        <p:nvPicPr>
          <p:cNvPr id="4" name="Picture 4"/>
          <p:cNvPicPr>
            <a:picLocks noChangeAspect="1"/>
          </p:cNvPicPr>
          <p:nvPr/>
        </p:nvPicPr>
        <p:blipFill>
          <a:blip r:embed="rId4"/>
          <a:srcRect l="1201" r="1201"/>
          <a:stretch>
            <a:fillRect/>
          </a:stretch>
        </p:blipFill>
        <p:spPr>
          <a:xfrm>
            <a:off x="8842438" y="3854863"/>
            <a:ext cx="2558510" cy="2621472"/>
          </a:xfrm>
          <a:prstGeom prst="rect">
            <a:avLst/>
          </a:prstGeom>
        </p:spPr>
      </p:pic>
      <p:pic>
        <p:nvPicPr>
          <p:cNvPr id="5" name="Picture 5"/>
          <p:cNvPicPr>
            <a:picLocks noChangeAspect="1"/>
          </p:cNvPicPr>
          <p:nvPr/>
        </p:nvPicPr>
        <p:blipFill>
          <a:blip r:embed="rId5"/>
          <a:srcRect l="484" r="484"/>
          <a:stretch>
            <a:fillRect/>
          </a:stretch>
        </p:blipFill>
        <p:spPr>
          <a:xfrm>
            <a:off x="791051" y="1144815"/>
            <a:ext cx="2621496" cy="2647106"/>
          </a:xfrm>
          <a:prstGeom prst="rect">
            <a:avLst/>
          </a:prstGeom>
        </p:spPr>
      </p:pic>
      <p:grpSp>
        <p:nvGrpSpPr>
          <p:cNvPr id="6" name="Group 6"/>
          <p:cNvGrpSpPr/>
          <p:nvPr/>
        </p:nvGrpSpPr>
        <p:grpSpPr>
          <a:xfrm>
            <a:off x="791051" y="3854863"/>
            <a:ext cx="2621496" cy="2621472"/>
            <a:chOff x="791051" y="3854863"/>
            <a:chExt cx="2621496" cy="2621472"/>
          </a:xfrm>
        </p:grpSpPr>
        <p:sp>
          <p:nvSpPr>
            <p:cNvPr id="7" name="AutoShape 7"/>
            <p:cNvSpPr/>
            <p:nvPr/>
          </p:nvSpPr>
          <p:spPr>
            <a:xfrm>
              <a:off x="791051" y="3854863"/>
              <a:ext cx="2621496" cy="262147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TextBox 8"/>
          <p:cNvSpPr txBox="1"/>
          <p:nvPr/>
        </p:nvSpPr>
        <p:spPr>
          <a:xfrm>
            <a:off x="1194244" y="4394835"/>
            <a:ext cx="1754505" cy="739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400">
                <a:solidFill>
                  <a:srgbClr val="FFFFFF">
                    <a:alpha val="100000"/>
                  </a:srgbClr>
                </a:solidFill>
                <a:latin typeface="Microsoft Yahei"/>
                <a:ea typeface="Microsoft Yahei"/>
                <a:cs typeface="Microsoft Yahei"/>
              </a:rPr>
              <a:t>01</a:t>
            </a:r>
          </a:p>
        </p:txBody>
      </p:sp>
      <p:cxnSp>
        <p:nvCxnSpPr>
          <p:cNvPr id="9" name="Connector 9"/>
          <p:cNvCxnSpPr/>
          <p:nvPr/>
        </p:nvCxnSpPr>
        <p:spPr>
          <a:xfrm>
            <a:off x="5149911" y="4014126"/>
            <a:ext cx="951111" cy="0"/>
          </a:xfrm>
          <a:prstGeom prst="line">
            <a:avLst/>
          </a:prstGeom>
          <a:ln w="6350">
            <a:solidFill>
              <a:schemeClr val="lt1"/>
            </a:solidFill>
            <a:prstDash val="dash"/>
            <a:headEnd type="none"/>
            <a:tailEnd type="none"/>
          </a:ln>
        </p:spPr>
        <p:style>
          <a:lnRef idx="0">
            <a:schemeClr val="lt1"/>
          </a:lnRef>
          <a:fillRef idx="1">
            <a:schemeClr val="lt1"/>
          </a:fillRef>
          <a:effectRef idx="0">
            <a:schemeClr val="lt1"/>
          </a:effectRef>
          <a:fontRef idx="minor">
            <a:schemeClr val="lt1"/>
          </a:fontRef>
        </p:style>
      </p:cxnSp>
      <p:grpSp>
        <p:nvGrpSpPr>
          <p:cNvPr id="10" name="Group 10"/>
          <p:cNvGrpSpPr/>
          <p:nvPr/>
        </p:nvGrpSpPr>
        <p:grpSpPr>
          <a:xfrm>
            <a:off x="8842439" y="1144815"/>
            <a:ext cx="2558510" cy="2593557"/>
            <a:chOff x="8842439" y="1144815"/>
            <a:chExt cx="2558510" cy="2593557"/>
          </a:xfrm>
        </p:grpSpPr>
        <p:sp>
          <p:nvSpPr>
            <p:cNvPr id="11" name="AutoShape 11"/>
            <p:cNvSpPr/>
            <p:nvPr/>
          </p:nvSpPr>
          <p:spPr>
            <a:xfrm>
              <a:off x="8842439" y="1144815"/>
              <a:ext cx="2558510" cy="259355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TextBox 12"/>
          <p:cNvSpPr txBox="1"/>
          <p:nvPr/>
        </p:nvSpPr>
        <p:spPr>
          <a:xfrm>
            <a:off x="9245632" y="1719834"/>
            <a:ext cx="1754505" cy="739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400">
                <a:solidFill>
                  <a:srgbClr val="FFFFFF">
                    <a:alpha val="100000"/>
                  </a:srgbClr>
                </a:solidFill>
                <a:latin typeface="Microsoft Yahei"/>
                <a:ea typeface="Microsoft Yahei"/>
                <a:cs typeface="Microsoft Yahei"/>
              </a:rPr>
              <a:t>02</a:t>
            </a:r>
          </a:p>
        </p:txBody>
      </p:sp>
      <p:cxnSp>
        <p:nvCxnSpPr>
          <p:cNvPr id="13" name="Connector 13"/>
          <p:cNvCxnSpPr/>
          <p:nvPr/>
        </p:nvCxnSpPr>
        <p:spPr>
          <a:xfrm>
            <a:off x="5149911" y="4014126"/>
            <a:ext cx="951111" cy="0"/>
          </a:xfrm>
          <a:prstGeom prst="line">
            <a:avLst/>
          </a:prstGeom>
          <a:ln w="6350">
            <a:solidFill>
              <a:schemeClr val="lt1"/>
            </a:solidFill>
            <a:prstDash val="dash"/>
            <a:headEnd type="none"/>
            <a:tailEnd type="none"/>
          </a:ln>
        </p:spPr>
        <p:style>
          <a:lnRef idx="0">
            <a:schemeClr val="lt1"/>
          </a:lnRef>
          <a:fillRef idx="1">
            <a:schemeClr val="lt1"/>
          </a:fillRef>
          <a:effectRef idx="0">
            <a:schemeClr val="lt1"/>
          </a:effectRef>
          <a:fontRef idx="minor">
            <a:schemeClr val="lt1"/>
          </a:fontRef>
        </p:style>
      </p:cxnSp>
      <p:grpSp>
        <p:nvGrpSpPr>
          <p:cNvPr id="14" name="Group 14"/>
          <p:cNvGrpSpPr/>
          <p:nvPr/>
        </p:nvGrpSpPr>
        <p:grpSpPr>
          <a:xfrm>
            <a:off x="3521636" y="1144815"/>
            <a:ext cx="2511690" cy="2593557"/>
            <a:chOff x="3521636" y="1144815"/>
            <a:chExt cx="2511690" cy="2593557"/>
          </a:xfrm>
        </p:grpSpPr>
        <p:sp>
          <p:nvSpPr>
            <p:cNvPr id="15" name="AutoShape 15"/>
            <p:cNvSpPr/>
            <p:nvPr/>
          </p:nvSpPr>
          <p:spPr>
            <a:xfrm>
              <a:off x="3521636" y="1144815"/>
              <a:ext cx="2511690" cy="259355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Freeform 16"/>
          <p:cNvSpPr/>
          <p:nvPr/>
        </p:nvSpPr>
        <p:spPr>
          <a:xfrm>
            <a:off x="4270010" y="1499797"/>
            <a:ext cx="968121" cy="1047340"/>
          </a:xfrm>
          <a:custGeom>
            <a:rect l="l" t="t"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3616000" y="2615731"/>
            <a:ext cx="2245023" cy="100698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rgbClr val="FFFFFF">
                    <a:alpha val="100000"/>
                  </a:srgbClr>
                </a:solidFill>
                <a:latin typeface="Microsoft Yahei"/>
                <a:ea typeface="Microsoft Yahei"/>
                <a:cs typeface="Microsoft Yahei"/>
              </a:rPr>
              <a:t>具有放射性，对人体和环境有危害，如放射性同位素等。</a:t>
            </a:r>
            <a:endParaRPr lang="en-US" sz="1100"/>
          </a:p>
        </p:txBody>
      </p:sp>
      <p:grpSp>
        <p:nvGrpSpPr>
          <p:cNvPr id="18" name="Group 18"/>
          <p:cNvGrpSpPr/>
          <p:nvPr/>
        </p:nvGrpSpPr>
        <p:grpSpPr>
          <a:xfrm>
            <a:off x="6158675" y="3854863"/>
            <a:ext cx="2558510" cy="2621472"/>
            <a:chOff x="6158675" y="3854863"/>
            <a:chExt cx="2558510" cy="2621472"/>
          </a:xfrm>
        </p:grpSpPr>
        <p:sp>
          <p:nvSpPr>
            <p:cNvPr id="19" name="AutoShape 19"/>
            <p:cNvSpPr/>
            <p:nvPr/>
          </p:nvSpPr>
          <p:spPr>
            <a:xfrm>
              <a:off x="6158675" y="3854863"/>
              <a:ext cx="2558510" cy="262147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6906577" y="4324921"/>
            <a:ext cx="1062610" cy="887826"/>
            <a:chOff x="6906577" y="4324921"/>
            <a:chExt cx="1062610" cy="887826"/>
          </a:xfrm>
        </p:grpSpPr>
        <p:sp>
          <p:nvSpPr>
            <p:cNvPr id="21" name="Freeform 21"/>
            <p:cNvSpPr/>
            <p:nvPr/>
          </p:nvSpPr>
          <p:spPr>
            <a:xfrm>
              <a:off x="6906577" y="4602766"/>
              <a:ext cx="832294" cy="609981"/>
            </a:xfrm>
            <a:custGeom>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rot="18000000">
              <a:off x="7035165" y="4412837"/>
              <a:ext cx="403955" cy="124778"/>
            </a:xfrm>
            <a:prstGeom prst="roundRect">
              <a:avLst>
                <a:gd name="adj" fmla="val 50000"/>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3600000" flipH="1">
              <a:off x="7446073" y="4324921"/>
              <a:ext cx="200978" cy="124778"/>
            </a:xfrm>
            <a:custGeom>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499509" y="4488180"/>
              <a:ext cx="469678" cy="469678"/>
            </a:xfrm>
            <a:custGeom>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6221730" y="5263039"/>
            <a:ext cx="2432304" cy="886682"/>
            <a:chOff x="6221730" y="5263039"/>
            <a:chExt cx="2432304" cy="886682"/>
          </a:xfrm>
        </p:grpSpPr>
        <p:sp>
          <p:nvSpPr>
            <p:cNvPr id="26" name="AutoShape 26"/>
            <p:cNvSpPr/>
            <p:nvPr/>
          </p:nvSpPr>
          <p:spPr>
            <a:xfrm>
              <a:off x="6221730" y="5263039"/>
              <a:ext cx="2432304" cy="88668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rgbClr val="FFFFFF">
                      <a:alpha val="100000"/>
                    </a:srgbClr>
                  </a:solidFill>
                  <a:latin typeface="Microsoft Yahei"/>
                  <a:ea typeface="Microsoft Yahei"/>
                  <a:cs typeface="Microsoft Yahei"/>
                </a:rPr>
                <a:t>具有强腐蚀性，对人体和物品有损害，如硫酸、盐酸等。</a:t>
              </a:r>
              <a:endParaRPr lang="en-US" sz="1100"/>
            </a:p>
          </p:txBody>
        </p:sp>
      </p:grpSp>
      <p:sp>
        <p:nvSpPr>
          <p:cNvPr id="27" name="TextBox 27"/>
          <p:cNvSpPr txBox="1"/>
          <p:nvPr/>
        </p:nvSpPr>
        <p:spPr>
          <a:xfrm>
            <a:off x="791051" y="5326124"/>
            <a:ext cx="255460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放射性物品</a:t>
            </a:r>
          </a:p>
        </p:txBody>
      </p:sp>
      <p:cxnSp>
        <p:nvCxnSpPr>
          <p:cNvPr id="28" name="Connector 28"/>
          <p:cNvCxnSpPr/>
          <p:nvPr/>
        </p:nvCxnSpPr>
        <p:spPr>
          <a:xfrm>
            <a:off x="1194244" y="5191125"/>
            <a:ext cx="1754505" cy="0"/>
          </a:xfrm>
          <a:prstGeom prst="line">
            <a:avLst/>
          </a:prstGeom>
          <a:ln w="19050">
            <a:solidFill>
              <a:srgbClr val="FFFFFF">
                <a:alpha val="100000"/>
              </a:srgbClr>
            </a:solidFill>
            <a:prstDash val="dash"/>
            <a:headEnd type="none"/>
            <a:tailEnd type="triangle"/>
          </a:ln>
        </p:spPr>
      </p:cxnSp>
      <p:sp>
        <p:nvSpPr>
          <p:cNvPr id="29" name="TextBox 29"/>
          <p:cNvSpPr txBox="1"/>
          <p:nvPr/>
        </p:nvSpPr>
        <p:spPr>
          <a:xfrm>
            <a:off x="8842439" y="2682135"/>
            <a:ext cx="255460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腐蚀品</a:t>
            </a:r>
          </a:p>
        </p:txBody>
      </p:sp>
      <p:cxnSp>
        <p:nvCxnSpPr>
          <p:cNvPr id="30" name="Connector 30"/>
          <p:cNvCxnSpPr/>
          <p:nvPr/>
        </p:nvCxnSpPr>
        <p:spPr>
          <a:xfrm>
            <a:off x="9245632" y="2547137"/>
            <a:ext cx="1754505" cy="0"/>
          </a:xfrm>
          <a:prstGeom prst="line">
            <a:avLst/>
          </a:prstGeom>
          <a:ln w="19050">
            <a:solidFill>
              <a:srgbClr val="FFFFFF">
                <a:alpha val="100000"/>
              </a:srgbClr>
            </a:solidFill>
            <a:prstDash val="dash"/>
            <a:headEnd type="none"/>
            <a:tailEnd type="triangle"/>
          </a:ln>
        </p:spPr>
      </p:cxnSp>
      <p:grpSp>
        <p:nvGrpSpPr>
          <p:cNvPr id="31" name="Group 31"/>
          <p:cNvGrpSpPr/>
          <p:nvPr/>
        </p:nvGrpSpPr>
        <p:grpSpPr>
          <a:xfrm>
            <a:off x="454963" y="93878"/>
            <a:ext cx="10641129" cy="914400"/>
            <a:chOff x="454963" y="93878"/>
            <a:chExt cx="10641129" cy="914400"/>
          </a:xfrm>
        </p:grpSpPr>
        <p:sp>
          <p:nvSpPr>
            <p:cNvPr id="32" name="AutoShape 3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危化品的分类与特性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由于驾驶员操作不当、车辆故障等原因导致的交通事故是危化品运输过程中的主要风险之一。</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交通事故</a:t>
              </a:r>
              <a:endParaRPr lang="en-US" sz="1100"/>
            </a:p>
          </p:txBody>
        </p:sp>
      </p:grpSp>
      <p:sp>
        <p:nvSpPr>
          <p:cNvPr id="14" name="AutoShape 14"/>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危化品在运输过程中可能因振动、摩擦等原因导致包装破损，进而引发泄漏、燃烧等事故。</a:t>
            </a:r>
            <a:endParaRPr lang="en-US" sz="1100"/>
          </a:p>
        </p:txBody>
      </p:sp>
      <p:sp>
        <p:nvSpPr>
          <p:cNvPr id="15" name="AutoShape 15"/>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包装破损</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恶劣天气如暴雨、大雪、大雾等可能对危化品运输安全造成不利影响，如能见度降低、路面湿滑等。</a:t>
            </a:r>
            <a:endParaRPr lang="en-US" sz="1100"/>
          </a:p>
        </p:txBody>
      </p:sp>
      <p:sp>
        <p:nvSpPr>
          <p:cNvPr id="30" name="AutoShape 30"/>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天气因素</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包括驾驶员疲劳驾驶、违规操作以及恐怖袭击等人为因素也可能对危化品运输安全构成威胁。</a:t>
            </a:r>
            <a:endParaRPr lang="en-US" sz="1100"/>
          </a:p>
        </p:txBody>
      </p:sp>
      <p:sp>
        <p:nvSpPr>
          <p:cNvPr id="43" name="AutoShape 43"/>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人为因素</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3716" r="3716"/>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运输过程中的安全风险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在危化品运输过程中，必须严格遵守安全操作规程，包括正确装载、固定货物，保持车速和车距，避免疲劳驾驶和违规操作等。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安全操作规程</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发生危化品泄漏、火灾等紧急情况时，驾驶员和押运员应立即采取应急措施，如停车检查、疏散人员、报告相关部门等，以最大程度地减少事故损失和危害。同时，企业也应建立完善的应急预案和救援体系，提高应对突发事件的能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应急措施</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安全操作规程与应急措施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演习教学内容与方法</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grpSp>
        <p:nvGrpSpPr>
          <p:cNvPr id="2" name="Group 2"/>
          <p:cNvGrpSpPr/>
          <p:nvPr/>
        </p:nvGrpSpPr>
        <p:grpSpPr>
          <a:xfrm>
            <a:off x="7497384" y="2173262"/>
            <a:ext cx="3857054" cy="652748"/>
            <a:chOff x="7497384" y="2173262"/>
            <a:chExt cx="3857054" cy="652748"/>
          </a:xfrm>
        </p:grpSpPr>
        <p:sp>
          <p:nvSpPr>
            <p:cNvPr id="3" name="AutoShape 3"/>
            <p:cNvSpPr/>
            <p:nvPr/>
          </p:nvSpPr>
          <p:spPr>
            <a:xfrm>
              <a:off x="7497384" y="2173262"/>
              <a:ext cx="3857054" cy="65274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模拟危化品泄漏、火灾、交通事故等紧急情况的处置过程，提高学员应对突发事件的能力。</a:t>
              </a:r>
              <a:endParaRPr lang="en-US" sz="1100"/>
            </a:p>
          </p:txBody>
        </p:sp>
      </p:grpSp>
      <p:grpSp>
        <p:nvGrpSpPr>
          <p:cNvPr id="4" name="Group 4"/>
          <p:cNvGrpSpPr/>
          <p:nvPr/>
        </p:nvGrpSpPr>
        <p:grpSpPr>
          <a:xfrm>
            <a:off x="6683187" y="2173262"/>
            <a:ext cx="652748" cy="652748"/>
            <a:chOff x="6683187" y="2173262"/>
            <a:chExt cx="652748" cy="652748"/>
          </a:xfrm>
        </p:grpSpPr>
        <p:sp>
          <p:nvSpPr>
            <p:cNvPr id="5" name="AutoShape 5"/>
            <p:cNvSpPr/>
            <p:nvPr/>
          </p:nvSpPr>
          <p:spPr>
            <a:xfrm>
              <a:off x="6683187" y="2173262"/>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6816347" y="2303755"/>
            <a:ext cx="386524" cy="391763"/>
            <a:chOff x="6816347" y="2303755"/>
            <a:chExt cx="386524" cy="391763"/>
          </a:xfrm>
        </p:grpSpPr>
        <p:sp>
          <p:nvSpPr>
            <p:cNvPr id="7" name="Freeform 7"/>
            <p:cNvSpPr/>
            <p:nvPr/>
          </p:nvSpPr>
          <p:spPr>
            <a:xfrm>
              <a:off x="6822919" y="2564454"/>
              <a:ext cx="132397" cy="125730"/>
            </a:xfrm>
            <a:custGeom>
              <a:rect l="l" t="t" r="r" b="b"/>
              <a:pathLst>
                <a:path w="100" h="95">
                  <a:moveTo>
                    <a:pt x="14" y="95"/>
                  </a:moveTo>
                  <a:lnTo>
                    <a:pt x="0" y="80"/>
                  </a:lnTo>
                  <a:lnTo>
                    <a:pt x="85" y="0"/>
                  </a:lnTo>
                  <a:lnTo>
                    <a:pt x="100" y="14"/>
                  </a:lnTo>
                  <a:lnTo>
                    <a:pt x="14" y="9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19598" y="2498255"/>
              <a:ext cx="100584" cy="100584"/>
            </a:xfrm>
            <a:custGeom>
              <a:rect l="l" t="t"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995036" y="2303755"/>
              <a:ext cx="207835" cy="207835"/>
            </a:xfrm>
            <a:custGeom>
              <a:rect l="l" t="t"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816347" y="2385765"/>
              <a:ext cx="304419" cy="309753"/>
            </a:xfrm>
            <a:custGeom>
              <a:rect l="l" t="t"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683187" y="3294307"/>
            <a:ext cx="652748" cy="652748"/>
            <a:chOff x="6683187" y="3294307"/>
            <a:chExt cx="652748" cy="652748"/>
          </a:xfrm>
        </p:grpSpPr>
        <p:sp>
          <p:nvSpPr>
            <p:cNvPr id="12" name="AutoShape 12"/>
            <p:cNvSpPr/>
            <p:nvPr/>
          </p:nvSpPr>
          <p:spPr>
            <a:xfrm>
              <a:off x="6683187" y="3294307"/>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6811680" y="3422847"/>
            <a:ext cx="395764" cy="395668"/>
            <a:chOff x="6811680" y="3422847"/>
            <a:chExt cx="395764" cy="395668"/>
          </a:xfrm>
        </p:grpSpPr>
        <p:sp>
          <p:nvSpPr>
            <p:cNvPr id="14" name="Freeform 14"/>
            <p:cNvSpPr/>
            <p:nvPr/>
          </p:nvSpPr>
          <p:spPr>
            <a:xfrm>
              <a:off x="6859305" y="3655733"/>
              <a:ext cx="300419" cy="162782"/>
            </a:xfrm>
            <a:custGeom>
              <a:rect l="l" t="t" r="r" b="b"/>
              <a:pathLst>
                <a:path w="226"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811680" y="3422847"/>
              <a:ext cx="395764" cy="228981"/>
            </a:xfrm>
            <a:custGeom>
              <a:rect l="l" t="t" r="r" b="b"/>
              <a:pathLst>
                <a:path w="299" h="173">
                  <a:moveTo>
                    <a:pt x="284" y="173"/>
                  </a:moveTo>
                  <a:lnTo>
                    <a:pt x="149" y="29"/>
                  </a:lnTo>
                  <a:lnTo>
                    <a:pt x="14" y="173"/>
                  </a:lnTo>
                  <a:lnTo>
                    <a:pt x="0" y="159"/>
                  </a:lnTo>
                  <a:lnTo>
                    <a:pt x="149" y="0"/>
                  </a:lnTo>
                  <a:lnTo>
                    <a:pt x="299" y="159"/>
                  </a:lnTo>
                  <a:lnTo>
                    <a:pt x="284" y="17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958650" y="3655733"/>
              <a:ext cx="100584" cy="112490"/>
            </a:xfrm>
            <a:custGeom>
              <a:rect l="l" t="t" r="r" b="b"/>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958650" y="3530003"/>
              <a:ext cx="100584" cy="100584"/>
            </a:xfrm>
            <a:custGeom>
              <a:rect l="l" t="t"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6692712" y="4617091"/>
            <a:ext cx="652748" cy="652748"/>
            <a:chOff x="6692712" y="4617091"/>
            <a:chExt cx="652748" cy="652748"/>
          </a:xfrm>
        </p:grpSpPr>
        <p:sp>
          <p:nvSpPr>
            <p:cNvPr id="19" name="AutoShape 19"/>
            <p:cNvSpPr/>
            <p:nvPr/>
          </p:nvSpPr>
          <p:spPr>
            <a:xfrm>
              <a:off x="6692712" y="4617091"/>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6797440" y="4721819"/>
            <a:ext cx="443293" cy="443294"/>
            <a:chOff x="6797440" y="4721819"/>
            <a:chExt cx="443293" cy="443294"/>
          </a:xfrm>
        </p:grpSpPr>
        <p:sp>
          <p:nvSpPr>
            <p:cNvPr id="21" name="Freeform 21"/>
            <p:cNvSpPr/>
            <p:nvPr/>
          </p:nvSpPr>
          <p:spPr>
            <a:xfrm>
              <a:off x="6797440" y="4902032"/>
              <a:ext cx="97250" cy="165926"/>
            </a:xfrm>
            <a:custGeom>
              <a:rect l="l" t="t"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7143483" y="4902032"/>
              <a:ext cx="97250" cy="165926"/>
            </a:xfrm>
            <a:custGeom>
              <a:rect l="l" t="t"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72058" y="5095104"/>
              <a:ext cx="41434" cy="41434"/>
            </a:xfrm>
            <a:custGeom>
              <a:rect l="l" t="t"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116337" y="5109391"/>
              <a:ext cx="55817" cy="2714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040518" y="5082150"/>
              <a:ext cx="82963" cy="82963"/>
            </a:xfrm>
            <a:custGeom>
              <a:rect l="l" t="t"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6867448" y="4721819"/>
              <a:ext cx="304609" cy="151543"/>
            </a:xfrm>
            <a:custGeom>
              <a:rect l="l" t="t"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7" name="Picture 27"/>
          <p:cNvPicPr>
            <a:picLocks noChangeAspect="1"/>
          </p:cNvPicPr>
          <p:nvPr/>
        </p:nvPicPr>
        <p:blipFill>
          <a:blip r:embed="rId2"/>
          <a:srcRect t="5563" b="5563"/>
          <a:stretch>
            <a:fillRect/>
          </a:stretch>
        </p:blipFill>
        <p:spPr>
          <a:xfrm>
            <a:off x="573317" y="3848733"/>
            <a:ext cx="2634960" cy="2341801"/>
          </a:xfrm>
          <a:prstGeom prst="rect">
            <a:avLst/>
          </a:prstGeom>
        </p:spPr>
      </p:pic>
      <p:pic>
        <p:nvPicPr>
          <p:cNvPr id="28" name="Picture 28"/>
          <p:cNvPicPr>
            <a:picLocks noChangeAspect="1"/>
          </p:cNvPicPr>
          <p:nvPr/>
        </p:nvPicPr>
        <p:blipFill>
          <a:blip r:embed="rId3"/>
          <a:srcRect t="5425" b="5425"/>
          <a:stretch>
            <a:fillRect/>
          </a:stretch>
        </p:blipFill>
        <p:spPr>
          <a:xfrm>
            <a:off x="3337865" y="1324021"/>
            <a:ext cx="2689304" cy="2397530"/>
          </a:xfrm>
          <a:prstGeom prst="rect">
            <a:avLst/>
          </a:prstGeom>
        </p:spPr>
      </p:pic>
      <p:pic>
        <p:nvPicPr>
          <p:cNvPr id="29" name="Picture 29"/>
          <p:cNvPicPr>
            <a:picLocks noChangeAspect="1"/>
          </p:cNvPicPr>
          <p:nvPr/>
        </p:nvPicPr>
        <p:blipFill>
          <a:blip r:embed="rId4"/>
          <a:srcRect t="6461" b="6461"/>
          <a:stretch>
            <a:fillRect/>
          </a:stretch>
        </p:blipFill>
        <p:spPr>
          <a:xfrm>
            <a:off x="3337865" y="3848733"/>
            <a:ext cx="2689304" cy="2341801"/>
          </a:xfrm>
          <a:prstGeom prst="rect">
            <a:avLst/>
          </a:prstGeom>
        </p:spPr>
      </p:pic>
      <p:pic>
        <p:nvPicPr>
          <p:cNvPr id="30" name="Picture 30"/>
          <p:cNvPicPr>
            <a:picLocks noChangeAspect="1"/>
          </p:cNvPicPr>
          <p:nvPr/>
        </p:nvPicPr>
        <p:blipFill>
          <a:blip r:embed="rId5"/>
          <a:srcRect t="4001" b="4001"/>
          <a:stretch>
            <a:fillRect/>
          </a:stretch>
        </p:blipFill>
        <p:spPr>
          <a:xfrm>
            <a:off x="573317" y="1297445"/>
            <a:ext cx="2634960" cy="2424106"/>
          </a:xfrm>
          <a:prstGeom prst="rect">
            <a:avLst/>
          </a:prstGeom>
        </p:spPr>
      </p:pic>
      <p:sp>
        <p:nvSpPr>
          <p:cNvPr id="31" name="AutoShape 31"/>
          <p:cNvSpPr/>
          <p:nvPr/>
        </p:nvSpPr>
        <p:spPr>
          <a:xfrm>
            <a:off x="7497384" y="3334317"/>
            <a:ext cx="3914076" cy="71360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设计不同天气、道路条件下的运输场景，培养学员在不同环境中的安全驾驶技能。</a:t>
            </a:r>
            <a:endParaRPr lang="en-US" sz="1100"/>
          </a:p>
        </p:txBody>
      </p:sp>
      <p:sp>
        <p:nvSpPr>
          <p:cNvPr id="32" name="AutoShape 32"/>
          <p:cNvSpPr/>
          <p:nvPr/>
        </p:nvSpPr>
        <p:spPr>
          <a:xfrm>
            <a:off x="7497384" y="4556231"/>
            <a:ext cx="3914076" cy="71360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模拟危化品装卸、储存等环节的操作规范，加强学员对安全操作规程的理解和掌握。</a:t>
            </a:r>
            <a:endParaRPr lang="en-US" sz="1100"/>
          </a:p>
        </p:txBody>
      </p:sp>
      <p:grpSp>
        <p:nvGrpSpPr>
          <p:cNvPr id="33" name="Group 33"/>
          <p:cNvGrpSpPr/>
          <p:nvPr/>
        </p:nvGrpSpPr>
        <p:grpSpPr>
          <a:xfrm>
            <a:off x="454963" y="93878"/>
            <a:ext cx="10641129" cy="914400"/>
            <a:chOff x="454963" y="93878"/>
            <a:chExt cx="10641129" cy="914400"/>
          </a:xfrm>
        </p:grpSpPr>
        <p:sp>
          <p:nvSpPr>
            <p:cNvPr id="34" name="AutoShape 3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TextBox 5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针对性情景模拟设计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52957"/>
            <a:ext cx="2240823" cy="224082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670042"/>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52957"/>
            <a:ext cx="2240823" cy="224082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52957"/>
            <a:ext cx="2240823" cy="224082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30323" y="4238206"/>
            <a:ext cx="2514113" cy="200105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425">
                <a:solidFill>
                  <a:schemeClr val="dk1">
                    <a:alpha val="100000"/>
                  </a:schemeClr>
                </a:solidFill>
                <a:latin typeface="Microsoft Yahei"/>
                <a:ea typeface="Microsoft Yahei"/>
                <a:cs typeface="Microsoft Yahei"/>
              </a:rPr>
              <a:t>学员分组扮演驾驶员、押运员、应急救援人员等角色，参与模拟演练，增强团队协作意识。</a:t>
            </a:r>
            <a:endParaRPr lang="en-US" sz="1100"/>
          </a:p>
        </p:txBody>
      </p:sp>
      <p:sp>
        <p:nvSpPr>
          <p:cNvPr id="7" name="AutoShape 7"/>
          <p:cNvSpPr/>
          <p:nvPr/>
        </p:nvSpPr>
        <p:spPr>
          <a:xfrm>
            <a:off x="5130555" y="2670042"/>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8" name="AutoShape 8"/>
          <p:cNvSpPr/>
          <p:nvPr/>
        </p:nvSpPr>
        <p:spPr>
          <a:xfrm>
            <a:off x="4838943" y="4238206"/>
            <a:ext cx="2514113" cy="200105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425">
                <a:solidFill>
                  <a:schemeClr val="dk1">
                    <a:alpha val="100000"/>
                  </a:schemeClr>
                </a:solidFill>
                <a:latin typeface="Microsoft Yahei"/>
                <a:ea typeface="Microsoft Yahei"/>
                <a:cs typeface="Microsoft Yahei"/>
              </a:rPr>
              <a:t>通过角色扮演，让学员亲身体验危化品运输过程中的各种风险和挑战，加深对安全知识的理解和记忆。</a:t>
            </a:r>
            <a:endParaRPr lang="en-US" sz="1100"/>
          </a:p>
        </p:txBody>
      </p:sp>
      <p:sp>
        <p:nvSpPr>
          <p:cNvPr id="9" name="AutoShape 9"/>
          <p:cNvSpPr/>
          <p:nvPr/>
        </p:nvSpPr>
        <p:spPr>
          <a:xfrm>
            <a:off x="9139175" y="2670042"/>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0" name="AutoShape 10"/>
          <p:cNvSpPr/>
          <p:nvPr/>
        </p:nvSpPr>
        <p:spPr>
          <a:xfrm>
            <a:off x="8847563" y="4238206"/>
            <a:ext cx="2514113" cy="200105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425">
                <a:solidFill>
                  <a:schemeClr val="dk1">
                    <a:alpha val="100000"/>
                  </a:schemeClr>
                </a:solidFill>
                <a:latin typeface="Microsoft Yahei"/>
                <a:ea typeface="Microsoft Yahei"/>
                <a:cs typeface="Microsoft Yahei"/>
              </a:rPr>
              <a:t>鼓励学员在模拟演练中积极发言、提问，促进彼此间的交流和经验分享。</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角色扮演与互动体验</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https://d.book118.com/827152020121006043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2024-09-17T13:22:28.405</cp:lastPrinted>
  <dcterms:created xsi:type="dcterms:W3CDTF">2024-09-17T05:22:28Z</dcterms:created>
  <dcterms:modified xsi:type="dcterms:W3CDTF">2024-09-17T05:22:30Z</dcterms:modified>
</cp:coreProperties>
</file>