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8F31617-5101-4BEC-81EF-65C3B836AE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92D9A9-6863-4271-80ED-47812BAB0E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89423A9-2C35-48CC-8B07-C48BC78256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B5648FC-B5CE-482C-9151-CF7A2DABE6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64BE6A-9BD4-4926-9C21-A7F810EF702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AE38AA-0DDF-4244-A85A-1E0C6732830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DF2369-5AC0-4B4E-9BA7-9E950F8C737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B54C9A-1F52-4DEC-95E5-FA2B1DBEE0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09E738-E7C0-4DDB-B329-64F6D9FA0E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93E4BF-1CEC-44E8-BD4A-B5F8654F72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205DBE-3997-420D-8DCA-0A590BFA96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tretch>
            <a:fillRect/>
          </a:stretch>
        </p:blipFill>
        <p:spPr>
          <a:xfrm>
            <a:off x="0" y="-1"/>
            <a:ext cx="12192000" cy="6858000"/>
          </a:xfrm>
          <a:prstGeom prst="rect">
            <a:avLst/>
          </a:prstGeom>
        </p:spPr>
      </p:pic>
      <p:sp>
        <p:nvSpPr>
          <p:cNvPr id="17" name="矩形 6"/>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7152166033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风险衡量与风险评价：理论与实践\n## 1.风险的基本概念与分类\n### 1.1风险的定义及其在不同领域中的应用\n### 1.2风险的不同类型及其特点\n### 1.3风险矩阵：一种有效的风险分类方法\n## 2.风险衡量的基本方法\n### 2.1风险概率分布：描述风险发生可能性的数学工具\n### 2.2风险损失分布：描述风险损失可能性的数学工具\n### 2.3风险度量：综合评估风险大小的方法\n## 3.风险评价的基本步骤与技巧\n### 3.1风险识别：识别潜在风险因素的过程\n### 3.2风险分析：评估风险因素可能产生的影响\n### 3.3风险评级：对风险进行排序和分类的方法\n## 4.风险应对策略与风险控制措施\n### 4.1风险规避：采取措施避免风险发生的方法\n### 4.2风险缓解：降低风险发生可能性和影响的方法\n### 4.3风险转移：将风险转嫁给其他方的策略\n## 5.风险衡量与风险评价的实际应用案例\n### 5.1金融市场风险衡量与评价案例分析\n### 5.2工程项目风险衡量与评价案例分析\n### 5.3企业风险管理案例分析\n&quot;,&quot;templateId&quot;:&quot;o5uw7qdih7bi3drcb1jn4cqo9h&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283950" cy="1301750"/>
          </a:xfrm>
        </p:spPr>
        <p:txBody>
          <a:bodyPr vert="horz" wrap="square" lIns="91440" tIns="45720" rIns="91440" bIns="45720" anchor="t">
            <a:spAutoFit/>
          </a:bodyPr>
          <a:lstStyle/>
          <a:p>
            <a:pPr>
              <a:buNone/>
            </a:pPr>
            <a:r>
              <a:rPr lang="zh-CN" sz="5200"/>
              <a:t>风险衡量与风险评价：理论与实践</a:t>
            </a:r>
            <a:endParaRPr/>
          </a:p>
        </p:txBody>
      </p:sp>
      <p:sp>
        <p:nvSpPr>
          <p:cNvPr id="3" name="文本占位符 3"/>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6" name="" descr="{&quot;isTemplate&quot;:true,&quot;type&quot;:2}"/>
        <p:cNvGrpSpPr/>
        <p:nvPr/>
      </p:nvGrpSpPr>
      <p:grpSpPr>
        <a:xfrm>
          <a:off x="0" y="0"/>
          <a:ext cx="0" cy="0"/>
        </a:xfrm>
      </p:grpSpPr>
      <p:sp>
        <p:nvSpPr>
          <p:cNvPr id="107"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风险的基本概念与分类</a:t>
            </a:r>
            <a:endParaRPr/>
          </a:p>
        </p:txBody>
      </p:sp>
      <p:sp>
        <p:nvSpPr>
          <p:cNvPr id="108"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descr="{&quot;isTemplate&quot;:true,&quot;type&quot;:3}"/>
        <p:cNvGrpSpPr/>
        <p:nvPr/>
      </p:nvGrpSpPr>
      <p:grpSpPr>
        <a:xfrm>
          <a:off x="0" y="0"/>
          <a:ext cx="0" cy="0"/>
        </a:xfrm>
      </p:grpSpPr>
      <p:sp>
        <p:nvSpPr>
          <p:cNvPr id="146"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风险的定义及其在不同领域中的应用</a:t>
            </a:r>
            <a:endParaRPr lang="en-US" sz="3600" b="1">
              <a:latin typeface="微软雅黑"/>
              <a:ea typeface="微软雅黑"/>
            </a:endParaRPr>
          </a:p>
        </p:txBody>
      </p:sp>
      <p:sp>
        <p:nvSpPr>
          <p:cNvPr id="147"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风险是指在一定条件下，事件发生的可能性以及事件发生时可能产生的不良后果</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金融领域：风险是指在投资、信贷等金融活动中，可能导致资金损失的不确定性</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工程项目：风险是指工程项目在实施过程中，可能导致项目延期、超预算或质量不达标的不确定性</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企业管理：风险是指企业在生产经营过程中，可能导致企业经济损失或其他不利影响的不确定性</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风险在不同领域中的应用</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金融领域：风险评估、风险控制、风险管理等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工程项目：风险评估、风险控制、风险管理等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企业管理：风险评估、风险控制、风险管理等</a:t>
            </a:r>
            <a:endParaRPr/>
          </a:p>
        </p:txBody>
      </p:sp>
      <p:cxnSp>
        <p:nvCxnSpPr>
          <p:cNvPr id="148"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9"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0" name="" descr="{&quot;isTemplate&quot;:true,&quot;type&quot;:3}"/>
        <p:cNvGrpSpPr/>
        <p:nvPr/>
      </p:nvGrpSpPr>
      <p:grpSpPr>
        <a:xfrm>
          <a:off x="0" y="0"/>
          <a:ext cx="0" cy="0"/>
        </a:xfrm>
      </p:grpSpPr>
      <p:grpSp>
        <p:nvGrpSpPr>
          <p:cNvPr id="151"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52" name=""/>
            <p:cNvGrpSpPr/>
            <p:nvPr/>
          </p:nvGrpSpPr>
          <p:grpSpPr>
            <a:xfrm>
              <a:off x="685801" y="3146904"/>
              <a:ext cx="4207178" cy="3287791"/>
              <a:chOff x="685801" y="3146904"/>
              <a:chExt cx="4207178" cy="3287791"/>
            </a:xfrm>
          </p:grpSpPr>
          <p:sp>
            <p:nvSpPr>
              <p:cNvPr id="153"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信用风险：指交易对手或债务人未能履行合同义务，导致经济损失的风险</a:t>
                </a:r>
                <a:endParaRPr kumimoji="1" lang="en-US" altLang="zh-CN" sz="1800" b="1">
                  <a:solidFill>
                    <a:schemeClr val="bg1"/>
                  </a:solidFill>
                  <a:latin typeface="+mj-ea"/>
                  <a:ea typeface="+mj-ea"/>
                </a:endParaRPr>
              </a:p>
            </p:txBody>
          </p:sp>
          <p:sp>
            <p:nvSpPr>
              <p:cNvPr id="154"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特点：信用风险通常与债务人的信用状况、偿债能力等因素密切相关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应用领域：金融、贸易、投资等</a:t>
                </a:r>
                <a:endParaRPr/>
              </a:p>
            </p:txBody>
          </p:sp>
        </p:grpSp>
        <p:grpSp>
          <p:nvGrpSpPr>
            <p:cNvPr id="155" name=""/>
            <p:cNvGrpSpPr/>
            <p:nvPr/>
          </p:nvGrpSpPr>
          <p:grpSpPr>
            <a:xfrm>
              <a:off x="4408278" y="3146904"/>
              <a:ext cx="3798485" cy="3287791"/>
              <a:chOff x="4408278" y="3146904"/>
              <a:chExt cx="3798485" cy="3287791"/>
            </a:xfrm>
          </p:grpSpPr>
          <p:sp>
            <p:nvSpPr>
              <p:cNvPr id="156"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市场风险：指市场价格波动，导致投资组合价值损失的风险</a:t>
                </a:r>
                <a:endParaRPr kumimoji="1" lang="en-US" altLang="zh-CN" sz="1800" b="1">
                  <a:solidFill>
                    <a:schemeClr val="bg1"/>
                  </a:solidFill>
                  <a:latin typeface="+mj-ea"/>
                  <a:ea typeface="+mj-ea"/>
                </a:endParaRPr>
              </a:p>
            </p:txBody>
          </p:sp>
          <p:sp>
            <p:nvSpPr>
              <p:cNvPr id="157"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特点：市场风险与市场的供求关系、政策法规、国际政治等因素密切相关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应用领域：金融、投资、能源等</a:t>
                </a:r>
                <a:endParaRPr/>
              </a:p>
            </p:txBody>
          </p:sp>
        </p:grpSp>
        <p:grpSp>
          <p:nvGrpSpPr>
            <p:cNvPr id="158" name=""/>
            <p:cNvGrpSpPr/>
            <p:nvPr/>
          </p:nvGrpSpPr>
          <p:grpSpPr>
            <a:xfrm>
              <a:off x="7707715" y="3146904"/>
              <a:ext cx="3798485" cy="3287791"/>
              <a:chOff x="7707715" y="3146904"/>
              <a:chExt cx="3798485" cy="3287791"/>
            </a:xfrm>
          </p:grpSpPr>
          <p:sp>
            <p:nvSpPr>
              <p:cNvPr id="159"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操作风险：指企业在生产经营过程中，由于人为因素或系统故障导致的风险</a:t>
                </a:r>
                <a:endParaRPr kumimoji="1" lang="en-US" altLang="zh-CN" sz="1800" b="1">
                  <a:solidFill>
                    <a:schemeClr val="bg1"/>
                  </a:solidFill>
                  <a:latin typeface="+mj-ea"/>
                  <a:ea typeface="+mj-ea"/>
                </a:endParaRPr>
              </a:p>
            </p:txBody>
          </p:sp>
          <p:sp>
            <p:nvSpPr>
              <p:cNvPr id="160"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特点：操作风险与企业的内部管理、员工素质、技术水平等因素密切相关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应用领域：企业、工程项目、交通运输等</a:t>
                </a:r>
                <a:endParaRPr/>
              </a:p>
            </p:txBody>
          </p:sp>
        </p:grpSp>
      </p:grpSp>
      <p:sp>
        <p:nvSpPr>
          <p:cNvPr id="161"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风险的不同类型及其特点</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2" name="" descr="{&quot;isTemplate&quot;:true,&quot;type&quot;:3}"/>
        <p:cNvGrpSpPr/>
        <p:nvPr/>
      </p:nvGrpSpPr>
      <p:grpSpPr>
        <a:xfrm>
          <a:off x="0" y="0"/>
          <a:ext cx="0" cy="0"/>
        </a:xfrm>
      </p:grpSpPr>
      <p:grpSp>
        <p:nvGrpSpPr>
          <p:cNvPr id="163"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64" name="Group 628"/>
            <p:cNvGrpSpPr/>
            <p:nvPr/>
          </p:nvGrpSpPr>
          <p:grpSpPr>
            <a:xfrm>
              <a:off x="1197254" y="3971227"/>
              <a:ext cx="11008530" cy="2106887"/>
              <a:chOff x="1197254" y="3971227"/>
              <a:chExt cx="11008530" cy="2106887"/>
            </a:xfrm>
          </p:grpSpPr>
          <p:sp>
            <p:nvSpPr>
              <p:cNvPr id="165"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6"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7"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8"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69"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风险矩阵是一种将风险按照发生可能性和影响程度进行划分的工具</a:t>
                </a:r>
                <a:endParaRPr/>
              </a:p>
            </p:txBody>
          </p:sp>
          <p:sp>
            <p:nvSpPr>
              <p:cNvPr id="170"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发生可能性：高、中、低</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影响程度：高、中、低</a:t>
                </a:r>
                <a:endParaRPr/>
              </a:p>
            </p:txBody>
          </p:sp>
        </p:grpSp>
        <p:grpSp>
          <p:nvGrpSpPr>
            <p:cNvPr id="171" name="Group 635"/>
            <p:cNvGrpSpPr/>
            <p:nvPr/>
          </p:nvGrpSpPr>
          <p:grpSpPr>
            <a:xfrm>
              <a:off x="3499345" y="1423099"/>
              <a:ext cx="11008530" cy="2005901"/>
              <a:chOff x="3499345" y="1423099"/>
              <a:chExt cx="11008530" cy="2005901"/>
            </a:xfrm>
          </p:grpSpPr>
          <p:sp>
            <p:nvSpPr>
              <p:cNvPr id="172"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风险矩阵的应用</a:t>
                </a:r>
                <a:endParaRPr/>
              </a:p>
            </p:txBody>
          </p:sp>
          <p:sp>
            <p:nvSpPr>
              <p:cNvPr id="173"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风险识别：通过风险矩阵，可以更清晰地识别出不同类别的风险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风险评估：通过风险矩阵，可以对各类风险进行定量或定性评估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风险控制：通过风险矩阵，可以有针对性地制定风险控制措施</a:t>
                </a:r>
                <a:endParaRPr/>
              </a:p>
            </p:txBody>
          </p:sp>
          <p:sp>
            <p:nvSpPr>
              <p:cNvPr id="174"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5"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6"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7"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7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风险矩阵：一种有效的风险分类方法</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9" name="" descr="{&quot;isTemplate&quot;:true,&quot;type&quot;:2}"/>
        <p:cNvGrpSpPr/>
        <p:nvPr/>
      </p:nvGrpSpPr>
      <p:grpSpPr>
        <a:xfrm>
          <a:off x="0" y="0"/>
          <a:ext cx="0" cy="0"/>
        </a:xfrm>
      </p:grpSpPr>
      <p:sp>
        <p:nvSpPr>
          <p:cNvPr id="180"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风险衡量的基本方法</a:t>
            </a:r>
            <a:endParaRPr/>
          </a:p>
        </p:txBody>
      </p:sp>
      <p:sp>
        <p:nvSpPr>
          <p:cNvPr id="181"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2" name="" descr="{&quot;isTemplate&quot;:true,&quot;type&quot;:3}"/>
        <p:cNvGrpSpPr/>
        <p:nvPr/>
      </p:nvGrpSpPr>
      <p:grpSpPr>
        <a:xfrm>
          <a:off x="0" y="0"/>
          <a:ext cx="0" cy="0"/>
        </a:xfrm>
      </p:grpSpPr>
      <p:sp>
        <p:nvSpPr>
          <p:cNvPr id="183"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184"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185" name="Group 474"/>
            <p:cNvGrpSpPr/>
            <p:nvPr/>
          </p:nvGrpSpPr>
          <p:grpSpPr>
            <a:xfrm>
              <a:off x="454962" y="1575832"/>
              <a:ext cx="5829300" cy="1489352"/>
              <a:chOff x="454963" y="1575832"/>
              <a:chExt cx="5829300" cy="1489352"/>
            </a:xfrm>
          </p:grpSpPr>
          <p:sp>
            <p:nvSpPr>
              <p:cNvPr id="186"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应用领域：金融、工程、企业管理等</a:t>
                </a:r>
                <a:endParaRPr/>
              </a:p>
            </p:txBody>
          </p:sp>
          <p:sp>
            <p:nvSpPr>
              <p:cNvPr id="187"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风险概率分布是指风险事件发生的概率分布</a:t>
                </a:r>
                <a:endParaRPr/>
              </a:p>
            </p:txBody>
          </p:sp>
        </p:grpSp>
        <p:grpSp>
          <p:nvGrpSpPr>
            <p:cNvPr id="188" name="Group 477"/>
            <p:cNvGrpSpPr/>
            <p:nvPr/>
          </p:nvGrpSpPr>
          <p:grpSpPr>
            <a:xfrm>
              <a:off x="454962" y="3071702"/>
              <a:ext cx="5829300" cy="1489351"/>
              <a:chOff x="454963" y="3071702"/>
              <a:chExt cx="5829300" cy="1489351"/>
            </a:xfrm>
          </p:grpSpPr>
          <p:sp>
            <p:nvSpPr>
              <p:cNvPr id="189"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离散概率分布：如二项分布、泊松分布等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连续概率分布：如正态分布、均匀分布等</a:t>
                </a:r>
                <a:endParaRPr/>
              </a:p>
            </p:txBody>
          </p:sp>
          <p:sp>
            <p:nvSpPr>
              <p:cNvPr id="190"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风险概率分布的类型</a:t>
                </a:r>
                <a:endParaRPr/>
              </a:p>
            </p:txBody>
          </p:sp>
        </p:grpSp>
        <p:grpSp>
          <p:nvGrpSpPr>
            <p:cNvPr id="191" name="Group 480"/>
            <p:cNvGrpSpPr/>
            <p:nvPr/>
          </p:nvGrpSpPr>
          <p:grpSpPr>
            <a:xfrm>
              <a:off x="454962" y="4660638"/>
              <a:ext cx="6019800" cy="1489352"/>
              <a:chOff x="454963" y="4660638"/>
              <a:chExt cx="6019800" cy="1489352"/>
            </a:xfrm>
          </p:grpSpPr>
          <p:sp>
            <p:nvSpPr>
              <p:cNvPr id="192"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风险评估：通过风险概率分布，可以评估风险事件发生的可能性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风险控制：通过风险概率分布，可以制定针对性的风险控制策略</a:t>
                </a:r>
                <a:endParaRPr/>
              </a:p>
            </p:txBody>
          </p:sp>
          <p:sp>
            <p:nvSpPr>
              <p:cNvPr id="193"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风险概率分布的应用</a:t>
                </a:r>
                <a:endParaRPr/>
              </a:p>
            </p:txBody>
          </p:sp>
        </p:grpSp>
      </p:grpSp>
      <p:pic>
        <p:nvPicPr>
          <p:cNvPr id="194"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195"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96"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97"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9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风险概率分布：描述风险发生可能性的数学工具</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9" name="" descr="{&quot;isTemplate&quot;:true,&quot;type&quot;:3}"/>
        <p:cNvGrpSpPr/>
        <p:nvPr/>
      </p:nvGrpSpPr>
      <p:grpSpPr>
        <a:xfrm>
          <a:off x="0" y="0"/>
          <a:ext cx="0" cy="0"/>
        </a:xfrm>
      </p:grpSpPr>
      <p:grpSp>
        <p:nvGrpSpPr>
          <p:cNvPr id="200"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01" name=""/>
            <p:cNvGrpSpPr/>
            <p:nvPr/>
          </p:nvGrpSpPr>
          <p:grpSpPr>
            <a:xfrm>
              <a:off x="4252327" y="1207692"/>
              <a:ext cx="8485777" cy="1440001"/>
              <a:chOff x="4252327" y="1207692"/>
              <a:chExt cx="8485777" cy="1440001"/>
            </a:xfrm>
          </p:grpSpPr>
          <p:sp>
            <p:nvSpPr>
              <p:cNvPr id="202"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3"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风险损失分布是指风险事件发生时，可能产生的损失分布</a:t>
                </a:r>
                <a:endParaRPr lang="en-US" altLang="zh-CN" sz="2000" b="1">
                  <a:latin typeface="Microsoft YaHei" panose="020b0503020204020204" pitchFamily="34" charset="-122"/>
                  <a:ea typeface="Microsoft YaHei" panose="020b0503020204020204" pitchFamily="34" charset="-122"/>
                </a:endParaRPr>
              </a:p>
            </p:txBody>
          </p:sp>
          <p:sp>
            <p:nvSpPr>
              <p:cNvPr id="204"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应用领域：金融、工程、企业管理等</a:t>
                </a:r>
                <a:endParaRPr/>
              </a:p>
            </p:txBody>
          </p:sp>
          <p:pic>
            <p:nvPicPr>
              <p:cNvPr id="205"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06" name=""/>
            <p:cNvGrpSpPr/>
            <p:nvPr/>
          </p:nvGrpSpPr>
          <p:grpSpPr>
            <a:xfrm>
              <a:off x="4252325" y="2998393"/>
              <a:ext cx="8485779" cy="1440000"/>
              <a:chOff x="4252325" y="2998393"/>
              <a:chExt cx="8485779" cy="1440000"/>
            </a:xfrm>
          </p:grpSpPr>
          <p:sp>
            <p:nvSpPr>
              <p:cNvPr id="207"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8"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风险损失分布的类型</a:t>
                </a:r>
                <a:endParaRPr lang="en-US" altLang="zh-CN" sz="2000" b="1">
                  <a:latin typeface="Microsoft YaHei" panose="020b0503020204020204" pitchFamily="34" charset="-122"/>
                  <a:ea typeface="Microsoft YaHei" panose="020b0503020204020204" pitchFamily="34" charset="-122"/>
                </a:endParaRPr>
              </a:p>
            </p:txBody>
          </p:sp>
          <p:sp>
            <p:nvSpPr>
              <p:cNvPr id="209"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离散损失分布：如二项分布、泊松分布等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连续损失分布：如正态分布、均匀分布等</a:t>
                </a:r>
                <a:endParaRPr/>
              </a:p>
            </p:txBody>
          </p:sp>
          <p:pic>
            <p:nvPicPr>
              <p:cNvPr id="210"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11" name=""/>
            <p:cNvGrpSpPr/>
            <p:nvPr/>
          </p:nvGrpSpPr>
          <p:grpSpPr>
            <a:xfrm>
              <a:off x="4252323" y="4789093"/>
              <a:ext cx="8485781" cy="1440002"/>
              <a:chOff x="4252323" y="4789093"/>
              <a:chExt cx="8485781" cy="1440002"/>
            </a:xfrm>
          </p:grpSpPr>
          <p:sp>
            <p:nvSpPr>
              <p:cNvPr id="212"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3"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风险损失分布的应用</a:t>
                </a:r>
                <a:endParaRPr lang="en-US" altLang="zh-CN" sz="2000" b="1">
                  <a:latin typeface="Microsoft YaHei" panose="020b0503020204020204" pitchFamily="34" charset="-122"/>
                  <a:ea typeface="Microsoft YaHei" panose="020b0503020204020204" pitchFamily="34" charset="-122"/>
                </a:endParaRPr>
              </a:p>
            </p:txBody>
          </p:sp>
          <p:sp>
            <p:nvSpPr>
              <p:cNvPr id="214"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风险评估：通过风险损失分布，可以评估风险事件可能产生的损失</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风险控制：通过风险损失分布，可以制定针对性的风险控制策略</a:t>
                </a:r>
                <a:endParaRPr/>
              </a:p>
            </p:txBody>
          </p:sp>
          <p:pic>
            <p:nvPicPr>
              <p:cNvPr id="215"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16"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风险损失分布：描述风险损失可能性的数学工具</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7" name="" descr="{&quot;isTemplate&quot;:true,&quot;type&quot;:3}"/>
        <p:cNvGrpSpPr/>
        <p:nvPr/>
      </p:nvGrpSpPr>
      <p:grpSpPr>
        <a:xfrm>
          <a:off x="0" y="0"/>
          <a:ext cx="0" cy="0"/>
        </a:xfrm>
      </p:grpSpPr>
      <p:grpSp>
        <p:nvGrpSpPr>
          <p:cNvPr id="218"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219" name=""/>
            <p:cNvGrpSpPr/>
            <p:nvPr/>
          </p:nvGrpSpPr>
          <p:grpSpPr>
            <a:xfrm>
              <a:off x="685801" y="3146904"/>
              <a:ext cx="4207178" cy="3287791"/>
              <a:chOff x="685801" y="3146904"/>
              <a:chExt cx="4207178" cy="3287791"/>
            </a:xfrm>
          </p:grpSpPr>
          <p:sp>
            <p:nvSpPr>
              <p:cNvPr id="220"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风险度量是指对风险事件的发生可能性和影响程度进行综合评估的方法</a:t>
                </a:r>
                <a:endParaRPr kumimoji="1" lang="en-US" altLang="zh-CN" sz="1800" b="1">
                  <a:solidFill>
                    <a:schemeClr val="bg1"/>
                  </a:solidFill>
                  <a:latin typeface="+mj-ea"/>
                  <a:ea typeface="+mj-ea"/>
                </a:endParaRPr>
              </a:p>
            </p:txBody>
          </p:sp>
          <p:sp>
            <p:nvSpPr>
              <p:cNvPr id="221"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应用领域：金融、工程、企业管理等</a:t>
                </a:r>
                <a:endParaRPr/>
              </a:p>
            </p:txBody>
          </p:sp>
        </p:grpSp>
        <p:grpSp>
          <p:nvGrpSpPr>
            <p:cNvPr id="222" name=""/>
            <p:cNvGrpSpPr/>
            <p:nvPr/>
          </p:nvGrpSpPr>
          <p:grpSpPr>
            <a:xfrm>
              <a:off x="4408278" y="3146904"/>
              <a:ext cx="3798485" cy="3287791"/>
              <a:chOff x="4408278" y="3146904"/>
              <a:chExt cx="3798485" cy="3287791"/>
            </a:xfrm>
          </p:grpSpPr>
          <p:sp>
            <p:nvSpPr>
              <p:cNvPr id="223"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风险度量的方法</a:t>
                </a:r>
                <a:endParaRPr kumimoji="1" lang="en-US" altLang="zh-CN" sz="1800" b="1">
                  <a:solidFill>
                    <a:schemeClr val="bg1"/>
                  </a:solidFill>
                  <a:latin typeface="+mj-ea"/>
                  <a:ea typeface="+mj-ea"/>
                </a:endParaRPr>
              </a:p>
            </p:txBody>
          </p:sp>
          <p:sp>
            <p:nvSpPr>
              <p:cNvPr id="224"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风险概率指数法：通过对风险事件的发生可能性和影响程度进行加权平均，计算风险指数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风险损失期望法：通过对风险损失分布的期望值进行计算，评估风险大小</a:t>
                </a:r>
                <a:endParaRPr/>
              </a:p>
            </p:txBody>
          </p:sp>
        </p:grpSp>
        <p:grpSp>
          <p:nvGrpSpPr>
            <p:cNvPr id="225" name=""/>
            <p:cNvGrpSpPr/>
            <p:nvPr/>
          </p:nvGrpSpPr>
          <p:grpSpPr>
            <a:xfrm>
              <a:off x="7707715" y="3146904"/>
              <a:ext cx="3798485" cy="3287791"/>
              <a:chOff x="7707715" y="3146904"/>
              <a:chExt cx="3798485" cy="3287791"/>
            </a:xfrm>
          </p:grpSpPr>
          <p:sp>
            <p:nvSpPr>
              <p:cNvPr id="226"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风险度量的应用</a:t>
                </a:r>
                <a:endParaRPr kumimoji="1" lang="en-US" altLang="zh-CN" sz="1800" b="1">
                  <a:solidFill>
                    <a:schemeClr val="bg1"/>
                  </a:solidFill>
                  <a:latin typeface="+mj-ea"/>
                  <a:ea typeface="+mj-ea"/>
                </a:endParaRPr>
              </a:p>
            </p:txBody>
          </p:sp>
          <p:sp>
            <p:nvSpPr>
              <p:cNvPr id="227"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风险评估：通过风险度量，可以对各类风险进行定量或定性评估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风险控制：通过风险度量，可以制定针对性的风险控制策略</a:t>
                </a:r>
                <a:endParaRPr/>
              </a:p>
            </p:txBody>
          </p:sp>
        </p:grpSp>
      </p:grpSp>
      <p:sp>
        <p:nvSpPr>
          <p:cNvPr id="22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风险度量：综合评估风险大小的方法</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6000"/>
              <a:t>风险评价的基本步骤与技巧</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2" name=""/>
            <p:cNvGrpSpPr/>
            <p:nvPr/>
          </p:nvGrpSpPr>
          <p:grpSpPr>
            <a:xfrm>
              <a:off x="685801" y="3146904"/>
              <a:ext cx="4207178" cy="3287791"/>
              <a:chOff x="685801" y="3146904"/>
              <a:chExt cx="4207178" cy="3287791"/>
            </a:xfrm>
          </p:grpSpPr>
          <p:sp>
            <p:nvSpPr>
              <p:cNvPr id="13"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风险识别是指通过对企业内部和外部环境进行分析，识别出可能产生的风险因素</a:t>
                </a:r>
                <a:endParaRPr kumimoji="1" lang="en-US" altLang="zh-CN" sz="1800" b="1">
                  <a:solidFill>
                    <a:schemeClr val="bg1"/>
                  </a:solidFill>
                  <a:latin typeface="+mj-ea"/>
                  <a:ea typeface="+mj-ea"/>
                </a:endParaRPr>
              </a:p>
            </p:txBody>
          </p:sp>
          <p:sp>
            <p:nvSpPr>
              <p:cNvPr id="14"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应用领域：金融、工程、企业管理等</a:t>
                </a:r>
                <a:endParaRPr/>
              </a:p>
            </p:txBody>
          </p:sp>
        </p:grpSp>
        <p:grpSp>
          <p:nvGrpSpPr>
            <p:cNvPr id="15" name=""/>
            <p:cNvGrpSpPr/>
            <p:nvPr/>
          </p:nvGrpSpPr>
          <p:grpSpPr>
            <a:xfrm>
              <a:off x="4408278" y="3146904"/>
              <a:ext cx="3798485" cy="3287791"/>
              <a:chOff x="4408278" y="3146904"/>
              <a:chExt cx="3798485" cy="3287791"/>
            </a:xfrm>
          </p:grpSpPr>
          <p:sp>
            <p:nvSpPr>
              <p:cNvPr id="16"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风险识别的方法</a:t>
                </a:r>
                <a:endParaRPr kumimoji="1" lang="en-US" altLang="zh-CN" sz="1800" b="1">
                  <a:solidFill>
                    <a:schemeClr val="bg1"/>
                  </a:solidFill>
                  <a:latin typeface="+mj-ea"/>
                  <a:ea typeface="+mj-ea"/>
                </a:endParaRPr>
              </a:p>
            </p:txBody>
          </p:sp>
          <p:sp>
            <p:nvSpPr>
              <p:cNvPr id="17"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专家意见法：通过征求专家意见，识别潜在风险因素</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故障树分析法：通过分析事故发生的因果关系，识别潜在风险因素</a:t>
                </a:r>
                <a:endParaRPr/>
              </a:p>
            </p:txBody>
          </p:sp>
        </p:grpSp>
        <p:grpSp>
          <p:nvGrpSpPr>
            <p:cNvPr id="18" name=""/>
            <p:cNvGrpSpPr/>
            <p:nvPr/>
          </p:nvGrpSpPr>
          <p:grpSpPr>
            <a:xfrm>
              <a:off x="7707715" y="3146904"/>
              <a:ext cx="3798485" cy="3287791"/>
              <a:chOff x="7707715" y="3146904"/>
              <a:chExt cx="3798485" cy="3287791"/>
            </a:xfrm>
          </p:grpSpPr>
          <p:sp>
            <p:nvSpPr>
              <p:cNvPr id="19"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风险识别的应用</a:t>
                </a:r>
                <a:endParaRPr kumimoji="1" lang="en-US" altLang="zh-CN" sz="1800" b="1">
                  <a:solidFill>
                    <a:schemeClr val="bg1"/>
                  </a:solidFill>
                  <a:latin typeface="+mj-ea"/>
                  <a:ea typeface="+mj-ea"/>
                </a:endParaRPr>
              </a:p>
            </p:txBody>
          </p:sp>
          <p:sp>
            <p:nvSpPr>
              <p:cNvPr id="20"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风险评估：通过风险识别，可以全面了解企业面临的风险状况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风险控制：通过风险识别，可以有针对性地制定风险控制措施</a:t>
                </a:r>
                <a:endParaRPr/>
              </a:p>
            </p:txBody>
          </p:sp>
        </p:grpSp>
      </p:grpSp>
      <p:sp>
        <p:nvSpPr>
          <p:cNvPr id="21"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风险识别：识别潜在风险因素的过程</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https://d.book118.com/827152166033006045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yellow">
      <a:dk1>
        <a:srgbClr val="000000"/>
      </a:dk1>
      <a:lt1>
        <a:srgbClr val="FFFFFF"/>
      </a:lt1>
      <a:dk2>
        <a:srgbClr val="291F0E"/>
      </a:dk2>
      <a:lt2>
        <a:srgbClr val="FEFCE6"/>
      </a:lt2>
      <a:accent1>
        <a:srgbClr val="F1D25B"/>
      </a:accent1>
      <a:accent2>
        <a:srgbClr val="ECE497"/>
      </a:accent2>
      <a:accent3>
        <a:srgbClr val="E1A823"/>
      </a:accent3>
      <a:accent4>
        <a:srgbClr val="D58F17"/>
      </a:accent4>
      <a:accent5>
        <a:srgbClr val="C7E7D8"/>
      </a:accent5>
      <a:accent6>
        <a:srgbClr val="90C8A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风险衡量与风险评价：理论与实践</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2024-09-19T21:41:20.392</cp:lastPrinted>
  <dcterms:created xsi:type="dcterms:W3CDTF">2024-09-19T13:41:20Z</dcterms:created>
  <dcterms:modified xsi:type="dcterms:W3CDTF">2024-09-19T13:41:22Z</dcterms:modified>
</cp:coreProperties>
</file>