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543463E-0F3F-4B06-B03B-49FF95B6DDD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67FA7D-821E-4D17-B4D1-A212F1373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C1BD04-71B3-4ACF-BEFB-506CAA7E7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D35E4D-3D60-40B3-8CFB-364E29517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B38E57-9BE6-40E5-A658-BBB9C5541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EF9275-C476-47B1-98BE-B95635F52E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E02918-50A9-4976-BA44-D789737D53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C6F975-99DD-46AA-965D-351B62F80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366D4-00F7-4C5D-ADA8-3AF113866A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25AE0-7F15-452D-AA8E-9D1B6C336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B76E4-A5DA-4ECC-868B-E256877A8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2366B8-29DD-4139-803B-4A0B18734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0209E24-5CED-4B15-A31D-8DF8F1C7F14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00B17C4-536B-44E3-9C61-7A882A625E9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5305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销售团队冲突管理与解决的培训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了解团队成员</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冲突管理技巧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情绪管理与冲突解决</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实战演练</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什么是销售团队冲突管理与解决的培训</a:t>
            </a:r>
            <a:r>
              <a:rPr lang="en-US" sz="2800" b="1" strike="noStrike" spc="299">
                <a:solidFill>
                  <a:schemeClr val="accent3"/>
                </a:solidFill>
                <a:latin typeface="Arial"/>
                <a:ea typeface="微软雅黑"/>
              </a:rPr>
              <a:t>?</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销售团队冲突管理与解决的培训是指通过培训帮助销售团队有效管理和解决内部冲突问题，促进团队合作，提升整体业绩。这种培训旨在帮助团队成员更好地理解冲突的本质、产生冲突的原因，以及有效解决冲突的方法。通过这样的培训，团队成员可以更好地相互了解、协作，有效应对各种冲突情况，提升团队整体凝聚力和执行力。</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冲突类型</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团队成员之间的人际关系紧张或矛盾</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人际关系冲突</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团队成员对目标的认知或追求不一致</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目标冲突</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团队成员之间在角色分工或任务分配上存在矛盾</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角色</a:t>
            </a:r>
            <a:r>
              <a:rPr lang="en-US" sz="2000" b="1" strike="noStrike" spc="-1">
                <a:solidFill>
                  <a:schemeClr val="accent3"/>
                </a:solidFill>
                <a:latin typeface="微软雅黑"/>
                <a:ea typeface="微软雅黑"/>
              </a:rPr>
              <a:t>/</a:t>
            </a:r>
            <a:r>
              <a:rPr lang="zh-CN" sz="2000" b="1" strike="noStrike" spc="-1">
                <a:solidFill>
                  <a:schemeClr val="accent3"/>
                </a:solidFill>
                <a:latin typeface="微软雅黑"/>
                <a:ea typeface="微软雅黑"/>
              </a:rPr>
              <a:t>任务冲突</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团队成员之间情感纠纷或情绪不稳定导致冲突</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感情冲突</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冲突造成的影响</a:t>
            </a:r>
            <a:endParaRPr lang="en-US" sz="3600" b="0" strike="noStrike" spc="-1">
              <a:solidFill>
                <a:schemeClr val="dk1"/>
              </a:solidFill>
              <a:latin typeface="Arial"/>
            </a:endParaRPr>
          </a:p>
        </p:txBody>
      </p:sp>
      <p:sp>
        <p:nvSpPr>
          <p:cNvPr id="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团队内部冲突影响团队整体业绩表现</a:t>
            </a:r>
            <a:endParaRPr lang="en-US" sz="1600" b="0" strike="noStrike" spc="-1">
              <a:solidFill>
                <a:srgbClr val="FFFFFF"/>
              </a:solidFill>
              <a:latin typeface="Arial"/>
            </a:endParaRPr>
          </a:p>
        </p:txBody>
      </p:sp>
      <p:sp>
        <p:nvSpPr>
          <p:cNvPr id="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销售业绩下滑</a:t>
            </a:r>
            <a:endParaRPr lang="en-US" sz="2000" b="0" strike="noStrike" spc="-1">
              <a:solidFill>
                <a:srgbClr val="FFFFFF"/>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冲突影响团队对外客户关系，影响业务发展</a:t>
            </a:r>
            <a:endParaRPr lang="en-US" sz="1600" b="0" strike="noStrike" spc="-1">
              <a:solidFill>
                <a:srgbClr val="FFFFFF"/>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客户关系受损</a:t>
            </a:r>
            <a:endParaRPr lang="en-US" sz="2000" b="0" strike="noStrike" spc="-1">
              <a:solidFill>
                <a:srgbClr val="FFFFFF"/>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冲突导致团队成员情绪低落，减少工作积极性</a:t>
            </a:r>
            <a:endParaRPr lang="en-US" sz="1600" b="0" strike="noStrike" spc="-1">
              <a:solidFill>
                <a:srgbClr val="FFFFFF"/>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团队士气低落</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团队建设</a:t>
            </a:r>
            <a:endParaRPr lang="en-US" sz="1800" b="0" strike="noStrike" spc="-1">
              <a:solidFill>
                <a:srgbClr val="FFFFFF"/>
              </a:solidFill>
              <a:latin typeface="Arial"/>
            </a:endParaRPr>
          </a:p>
        </p:txBody>
      </p:sp>
      <p:sp>
        <p:nvSpPr>
          <p:cNvPr id="10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建立和谐的团队氛围</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培养团队合作意识</a:t>
            </a:r>
            <a:endParaRPr lang="en-US" sz="1400" b="0" strike="noStrike" spc="-1">
              <a:solidFill>
                <a:srgbClr val="FFFFFF"/>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领导力</a:t>
            </a:r>
            <a:endParaRPr lang="en-US" sz="1800" b="0" strike="noStrike" spc="-1">
              <a:solidFill>
                <a:srgbClr val="FFFFFF"/>
              </a:solidFill>
              <a:latin typeface="Arial"/>
            </a:endParaRPr>
          </a:p>
        </p:txBody>
      </p:sp>
      <p:sp>
        <p:nvSpPr>
          <p:cNvPr id="10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领导者应带头树立正确冲突解决方式</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指导团队有效应对冲突</a:t>
            </a:r>
            <a:endParaRPr lang="en-US" sz="1400" b="0" strike="noStrike" spc="-1">
              <a:solidFill>
                <a:srgbClr val="FFFFFF"/>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解决问题的技巧</a:t>
            </a:r>
            <a:endParaRPr lang="en-US" sz="1800" b="0" strike="noStrike" spc="-1">
              <a:solidFill>
                <a:srgbClr val="FFFFFF"/>
              </a:solidFill>
              <a:latin typeface="Arial"/>
            </a:endParaRPr>
          </a:p>
        </p:txBody>
      </p:sp>
      <p:sp>
        <p:nvSpPr>
          <p:cNvPr id="11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培养团队问题解决能力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寻找问题根源，寻求最优解决方案</a:t>
            </a:r>
            <a:endParaRPr lang="en-US" sz="1400" b="0" strike="noStrike" spc="-1">
              <a:solidFill>
                <a:srgbClr val="FFFFFF"/>
              </a:solidFill>
              <a:latin typeface="Arial"/>
            </a:endParaRPr>
          </a:p>
        </p:txBody>
      </p:sp>
      <p:sp>
        <p:nvSpPr>
          <p:cNvPr id="1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冲突管理的关键</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沟通</a:t>
            </a:r>
            <a:endParaRPr lang="en-US" sz="1800" b="0" strike="noStrike" spc="-1">
              <a:solidFill>
                <a:srgbClr val="FFFFFF"/>
              </a:solidFill>
              <a:latin typeface="Arial"/>
            </a:endParaRPr>
          </a:p>
        </p:txBody>
      </p:sp>
      <p:sp>
        <p:nvSpPr>
          <p:cNvPr id="11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有效沟通是化解冲突的基础</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倾听他人意见，尊重他人观点</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冲突类型</a:t>
            </a:r>
            <a:endParaRPr lang="en-US" sz="3600" b="0" strike="noStrike" spc="-1">
              <a:solidFill>
                <a:schemeClr val="dk1"/>
              </a:solidFill>
              <a:latin typeface="Arial"/>
            </a:endParaRPr>
          </a:p>
        </p:txBody>
      </p:sp>
      <p:sp>
        <p:nvSpPr>
          <p:cNvPr id="11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团队成员之间的人际关系紧张或矛盾</a:t>
            </a:r>
            <a:endParaRPr lang="en-US" sz="1600" b="0" strike="noStrike" spc="-1">
              <a:solidFill>
                <a:srgbClr val="FFFFFF"/>
              </a:solidFill>
              <a:latin typeface="Arial"/>
            </a:endParaRPr>
          </a:p>
        </p:txBody>
      </p:sp>
      <p:sp>
        <p:nvSpPr>
          <p:cNvPr id="11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人际关系冲突</a:t>
            </a:r>
            <a:endParaRPr lang="en-US" sz="2000" b="0" strike="noStrike" spc="-1">
              <a:solidFill>
                <a:srgbClr val="FFFFFF"/>
              </a:solidFill>
              <a:latin typeface="Arial"/>
            </a:endParaRPr>
          </a:p>
        </p:txBody>
      </p:sp>
      <p:sp>
        <p:nvSpPr>
          <p:cNvPr id="11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2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团队成员之间在角色分工或任务分配上存在矛盾</a:t>
            </a:r>
            <a:endParaRPr lang="en-US" sz="1600" b="0" strike="noStrike" spc="-1">
              <a:solidFill>
                <a:srgbClr val="FFFFFF"/>
              </a:solidFill>
              <a:latin typeface="Arial"/>
            </a:endParaRPr>
          </a:p>
        </p:txBody>
      </p:sp>
      <p:sp>
        <p:nvSpPr>
          <p:cNvPr id="12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角色</a:t>
            </a:r>
            <a:r>
              <a:rPr lang="en-US" sz="2000" b="1" strike="noStrike" spc="-1">
                <a:solidFill>
                  <a:schemeClr val="accent3"/>
                </a:solidFill>
                <a:latin typeface="微软雅黑"/>
                <a:ea typeface="微软雅黑"/>
              </a:rPr>
              <a:t>/</a:t>
            </a:r>
            <a:r>
              <a:rPr lang="zh-CN" sz="2000" b="1" strike="noStrike" spc="-1">
                <a:solidFill>
                  <a:schemeClr val="accent3"/>
                </a:solidFill>
                <a:latin typeface="微软雅黑"/>
                <a:ea typeface="微软雅黑"/>
              </a:rPr>
              <a:t>任务冲突</a:t>
            </a:r>
            <a:endParaRPr lang="en-US" sz="2000" b="0" strike="noStrike" spc="-1">
              <a:solidFill>
                <a:srgbClr val="FFFFFF"/>
              </a:solidFill>
              <a:latin typeface="Arial"/>
            </a:endParaRPr>
          </a:p>
        </p:txBody>
      </p:sp>
      <p:sp>
        <p:nvSpPr>
          <p:cNvPr id="1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团队成员对目标的认知或追求不一致</a:t>
            </a:r>
            <a:endParaRPr lang="en-US" sz="1600" b="0" strike="noStrike" spc="-1">
              <a:solidFill>
                <a:srgbClr val="FFFFFF"/>
              </a:solidFill>
              <a:latin typeface="Arial"/>
            </a:endParaRPr>
          </a:p>
        </p:txBody>
      </p:sp>
      <p:sp>
        <p:nvSpPr>
          <p:cNvPr id="12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目标冲突</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冲突管理的关键</a:t>
            </a:r>
            <a:endParaRPr lang="en-US" sz="3600" b="0" strike="noStrike" spc="-1">
              <a:solidFill>
                <a:schemeClr val="dk1"/>
              </a:solidFill>
              <a:latin typeface="Arial"/>
            </a:endParaRPr>
          </a:p>
        </p:txBody>
      </p:sp>
      <p:sp>
        <p:nvSpPr>
          <p:cNvPr id="12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有效沟通是化解冲突的基础</a:t>
            </a:r>
            <a:endParaRPr lang="en-US" sz="1600" b="0" strike="noStrike" spc="-1">
              <a:solidFill>
                <a:srgbClr val="FFFFFF"/>
              </a:solidFill>
              <a:latin typeface="Arial"/>
            </a:endParaRPr>
          </a:p>
        </p:txBody>
      </p:sp>
      <p:sp>
        <p:nvSpPr>
          <p:cNvPr id="12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沟通</a:t>
            </a:r>
            <a:endParaRPr lang="en-US" sz="2000" b="0" strike="noStrike" spc="-1">
              <a:solidFill>
                <a:srgbClr val="FFFFFF"/>
              </a:solidFill>
              <a:latin typeface="Arial"/>
            </a:endParaRPr>
          </a:p>
        </p:txBody>
      </p:sp>
      <p:sp>
        <p:nvSpPr>
          <p:cNvPr id="12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建立和谐的团队氛围</a:t>
            </a:r>
            <a:endParaRPr lang="en-US" sz="1600" b="0" strike="noStrike" spc="-1">
              <a:solidFill>
                <a:srgbClr val="FFFFFF"/>
              </a:solidFill>
              <a:latin typeface="Arial"/>
            </a:endParaRPr>
          </a:p>
        </p:txBody>
      </p:sp>
      <p:sp>
        <p:nvSpPr>
          <p:cNvPr id="13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团队建设</a:t>
            </a:r>
            <a:endParaRPr lang="en-US" sz="2000" b="0" strike="noStrike" spc="-1">
              <a:solidFill>
                <a:srgbClr val="FFFFFF"/>
              </a:solidFill>
              <a:latin typeface="Arial"/>
            </a:endParaRPr>
          </a:p>
        </p:txBody>
      </p:sp>
      <p:sp>
        <p:nvSpPr>
          <p:cNvPr id="13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领导者应带头树立正确冲突解决方式</a:t>
            </a:r>
            <a:endParaRPr lang="en-US" sz="1600" b="0" strike="noStrike" spc="-1">
              <a:solidFill>
                <a:srgbClr val="FFFFFF"/>
              </a:solidFill>
              <a:latin typeface="Arial"/>
            </a:endParaRPr>
          </a:p>
        </p:txBody>
      </p:sp>
      <p:sp>
        <p:nvSpPr>
          <p:cNvPr id="13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领导力</a:t>
            </a:r>
            <a:endParaRPr lang="en-US" sz="2000" b="0" strike="noStrike" spc="-1">
              <a:solidFill>
                <a:srgbClr val="FFFFFF"/>
              </a:solidFill>
              <a:latin typeface="Arial"/>
            </a:endParaRPr>
          </a:p>
        </p:txBody>
      </p:sp>
      <p:sp>
        <p:nvSpPr>
          <p:cNvPr id="13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培养团队问题解决能力</a:t>
            </a:r>
            <a:endParaRPr lang="en-US" sz="1600" b="0" strike="noStrike" spc="-1">
              <a:solidFill>
                <a:srgbClr val="FFFFFF"/>
              </a:solidFill>
              <a:latin typeface="Arial"/>
            </a:endParaRPr>
          </a:p>
        </p:txBody>
      </p:sp>
      <p:sp>
        <p:nvSpPr>
          <p:cNvPr id="13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解决问题的技巧</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冲突解决的目的</a:t>
            </a:r>
            <a:endParaRPr lang="en-US" sz="3600" b="0" strike="noStrike" spc="-1">
              <a:solidFill>
                <a:schemeClr val="dk1"/>
              </a:solidFill>
              <a:latin typeface="Arial"/>
            </a:endParaRPr>
          </a:p>
        </p:txBody>
      </p:sp>
      <p:sp>
        <p:nvSpPr>
          <p:cNvPr id="13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冲突解决的目的是为了促进团队成员之间的合作和协调，从而最终提高整个销售团队的绩效和业绩。通过有效解决冲突，团队成员可以更好地理解彼此、协作共赢，减少不必要的误会和摩擦，提升工作效率和团队士气。</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了解团队成员</a:t>
            </a:r>
            <a:endParaRPr lang="en-US" sz="3600" b="0" strike="noStrike" spc="-1">
              <a:solidFill>
                <a:schemeClr val="dk1"/>
              </a:solidFill>
              <a:latin typeface="Arial"/>
            </a:endParaRPr>
          </a:p>
        </p:txBody>
      </p:sp>
      <p:sp>
        <p:nvSpPr>
          <p:cNvPr id="1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了解每个成员的优势和弱点</a:t>
            </a:r>
            <a:endParaRPr lang="en-US" sz="1800" b="0" strike="noStrike" spc="-1">
              <a:solidFill>
                <a:srgbClr val="FFFFFF"/>
              </a:solidFill>
              <a:latin typeface="Arial"/>
            </a:endParaRPr>
          </a:p>
        </p:txBody>
      </p:sp>
      <p:sp>
        <p:nvSpPr>
          <p:cNvPr id="14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通过个人谈话了解成员能力</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观察成员在工作中的表现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利用评估工具评估成员的能力</a:t>
            </a:r>
            <a:endParaRPr lang="en-US" sz="1400" b="0" strike="noStrike" spc="-1">
              <a:solidFill>
                <a:srgbClr val="FFFFFF"/>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协调不同成员间的关系</a:t>
            </a:r>
            <a:endParaRPr lang="en-US" sz="1800" b="0" strike="noStrike" spc="-1">
              <a:solidFill>
                <a:srgbClr val="FFFFFF"/>
              </a:solidFill>
              <a:latin typeface="Arial"/>
            </a:endParaRPr>
          </a:p>
        </p:txBody>
      </p:sp>
      <p:sp>
        <p:nvSpPr>
          <p:cNvPr id="14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组织团队建设活动</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定期开展团队沟通会议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制定明确的团队规则和制度</a:t>
            </a:r>
            <a:endParaRPr lang="en-US" sz="1400" b="0" strike="noStrike" spc="-1">
              <a:solidFill>
                <a:srgbClr val="FFFFFF"/>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4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团队成员的角色分配</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不同角色的特点</a:t>
            </a:r>
            <a:endParaRPr lang="en-US" sz="1800" b="0" strike="noStrike" spc="-1">
              <a:solidFill>
                <a:srgbClr val="FFFFFF"/>
              </a:solidFill>
              <a:latin typeface="Arial"/>
            </a:endParaRPr>
          </a:p>
        </p:txBody>
      </p:sp>
      <p:sp>
        <p:nvSpPr>
          <p:cNvPr id="15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领导者</a:t>
            </a:r>
            <a:r>
              <a:rPr lang="en-US" sz="1400" b="0" strike="noStrike" spc="-1">
                <a:solidFill>
                  <a:schemeClr val="accent3"/>
                </a:solidFill>
                <a:latin typeface="微软雅黑"/>
                <a:ea typeface="微软雅黑"/>
              </a:rPr>
              <a:t>: </a:t>
            </a:r>
            <a:r>
              <a:rPr lang="zh-CN" sz="1400" b="0" strike="noStrike" spc="-1">
                <a:solidFill>
                  <a:schemeClr val="accent3"/>
                </a:solidFill>
                <a:latin typeface="微软雅黑"/>
                <a:ea typeface="微软雅黑"/>
              </a:rPr>
              <a:t>负责指导团队方向</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执行者</a:t>
            </a:r>
            <a:r>
              <a:rPr lang="en-US" sz="1400" b="0" strike="noStrike" spc="-1">
                <a:solidFill>
                  <a:schemeClr val="accent3"/>
                </a:solidFill>
                <a:latin typeface="微软雅黑"/>
                <a:ea typeface="微软雅黑"/>
              </a:rPr>
              <a:t>: </a:t>
            </a:r>
            <a:r>
              <a:rPr lang="zh-CN" sz="1400" b="0" strike="noStrike" spc="-1">
                <a:solidFill>
                  <a:schemeClr val="accent3"/>
                </a:solidFill>
                <a:latin typeface="微软雅黑"/>
                <a:ea typeface="微软雅黑"/>
              </a:rPr>
              <a:t>负责执行任务计划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协调者</a:t>
            </a:r>
            <a:r>
              <a:rPr lang="en-US" sz="1400" b="0" strike="noStrike" spc="-1">
                <a:solidFill>
                  <a:schemeClr val="accent3"/>
                </a:solidFill>
                <a:latin typeface="微软雅黑"/>
                <a:ea typeface="微软雅黑"/>
              </a:rPr>
              <a:t>: </a:t>
            </a:r>
            <a:r>
              <a:rPr lang="zh-CN" sz="1400" b="0" strike="noStrike" spc="-1">
                <a:solidFill>
                  <a:schemeClr val="accent3"/>
                </a:solidFill>
                <a:latin typeface="微软雅黑"/>
                <a:ea typeface="微软雅黑"/>
              </a:rPr>
              <a:t>负责整合团队资源</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团队成员的沟通风格</a:t>
            </a:r>
            <a:endParaRPr lang="en-US" sz="2800" b="0" strike="noStrike" spc="-1">
              <a:solidFill>
                <a:srgbClr val="FFFFFF"/>
              </a:solidFill>
              <a:latin typeface="Arial"/>
            </a:endParaRPr>
          </a:p>
        </p:txBody>
      </p:sp>
      <p:sp>
        <p:nvSpPr>
          <p:cNvPr id="15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团队成员的沟通风格包括直接型、礼貌型和性格冲突。在团队工作中，了解不同成员的沟通风格有助于有效沟通，避免误解和冲突的发生。通过培训和沟通技巧的提升，团队成员可以更好地协同合作，达成共同目标。</a:t>
            </a:r>
            <a:endParaRPr lang="en-US" sz="1800" b="0" strike="noStrike" spc="-1">
              <a:solidFill>
                <a:srgbClr val="FFFFFF"/>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团队成员的目标与动机</a:t>
            </a:r>
            <a:endParaRPr lang="en-US" sz="3600" b="0" strike="noStrike" spc="-1">
              <a:solidFill>
                <a:schemeClr val="dk1"/>
              </a:solidFill>
              <a:latin typeface="Arial"/>
            </a:endParaRPr>
          </a:p>
        </p:txBody>
      </p:sp>
      <p:sp>
        <p:nvSpPr>
          <p:cNvPr id="15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奖励制度、晋升机会、工作满足感</a:t>
            </a:r>
            <a:endParaRPr lang="en-US" sz="1600" b="0" strike="noStrike" spc="-1">
              <a:solidFill>
                <a:srgbClr val="FFFFFF"/>
              </a:solidFill>
              <a:latin typeface="Arial"/>
            </a:endParaRPr>
          </a:p>
        </p:txBody>
      </p:sp>
      <p:sp>
        <p:nvSpPr>
          <p:cNvPr id="15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激励因素</a:t>
            </a:r>
            <a:endParaRPr lang="en-US" sz="2000" b="0" strike="noStrike" spc="-1">
              <a:solidFill>
                <a:srgbClr val="FFFFFF"/>
              </a:solidFill>
              <a:latin typeface="Arial"/>
            </a:endParaRPr>
          </a:p>
        </p:txBody>
      </p:sp>
      <p:sp>
        <p:nvSpPr>
          <p:cNvPr id="16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个人发展与团队利益的统一</a:t>
            </a:r>
            <a:endParaRPr lang="en-US" sz="1600" b="0" strike="noStrike" spc="-1">
              <a:solidFill>
                <a:srgbClr val="FFFFFF"/>
              </a:solidFill>
              <a:latin typeface="Arial"/>
            </a:endParaRPr>
          </a:p>
        </p:txBody>
      </p:sp>
      <p:sp>
        <p:nvSpPr>
          <p:cNvPr id="16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个人目标与团队目标的平衡</a:t>
            </a:r>
            <a:endParaRPr lang="en-US" sz="2000" b="0" strike="noStrike" spc="-1">
              <a:solidFill>
                <a:srgbClr val="FFFFFF"/>
              </a:solidFill>
              <a:latin typeface="Arial"/>
            </a:endParaRPr>
          </a:p>
        </p:txBody>
      </p:sp>
      <p:sp>
        <p:nvSpPr>
          <p:cNvPr id="16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制定明确目标、分工合作、共享成果</a:t>
            </a:r>
            <a:endParaRPr lang="en-US" sz="1600" b="0" strike="noStrike" spc="-1">
              <a:solidFill>
                <a:srgbClr val="FFFFFF"/>
              </a:solidFill>
              <a:latin typeface="Arial"/>
            </a:endParaRPr>
          </a:p>
        </p:txBody>
      </p:sp>
      <p:sp>
        <p:nvSpPr>
          <p:cNvPr id="16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如何达到共同目标</a:t>
            </a:r>
            <a:endParaRPr lang="en-US" sz="2000" b="0" strike="noStrike" spc="-1">
              <a:solidFill>
                <a:srgbClr val="FFFFFF"/>
              </a:solidFill>
              <a:latin typeface="Arial"/>
            </a:endParaRPr>
          </a:p>
        </p:txBody>
      </p:sp>
      <p:sp>
        <p:nvSpPr>
          <p:cNvPr id="16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团队成员冲突的根源</a:t>
            </a:r>
            <a:endParaRPr lang="en-US" sz="3600" b="0" strike="noStrike" spc="-1">
              <a:solidFill>
                <a:schemeClr val="dk1"/>
              </a:solidFill>
              <a:latin typeface="Arial"/>
            </a:endParaRPr>
          </a:p>
        </p:txBody>
      </p:sp>
      <p:sp>
        <p:nvSpPr>
          <p:cNvPr id="16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团队成员之间的冲突可能源自个人利益冲突、角色争执以及意见分歧。了解冲突根源有助于及时化解冲突、维护团队和谐，提高团队工作效率。通过培训团队成员的冲突管理技巧和沟通技巧，团队可以更好地应对潜在冲突，达到团队协同合作的目标。</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团队成员冲突解决策略</a:t>
            </a:r>
            <a:endParaRPr lang="en-US" sz="3600" b="0" strike="noStrike" spc="-1">
              <a:solidFill>
                <a:schemeClr val="dk1"/>
              </a:solidFill>
              <a:latin typeface="Arial"/>
            </a:endParaRPr>
          </a:p>
        </p:txBody>
      </p:sp>
      <p:sp>
        <p:nvSpPr>
          <p:cNvPr id="16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讨论并解决团队中存在的冲突问题</a:t>
            </a:r>
            <a:endParaRPr lang="en-US" sz="1600" b="0" strike="noStrike" spc="-1">
              <a:solidFill>
                <a:srgbClr val="FFFFFF"/>
              </a:solidFill>
              <a:latin typeface="Arial"/>
            </a:endParaRPr>
          </a:p>
        </p:txBody>
      </p:sp>
      <p:sp>
        <p:nvSpPr>
          <p:cNvPr id="17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开展团队冲突解决会议</a:t>
            </a:r>
            <a:endParaRPr lang="en-US" sz="2000" b="0" strike="noStrike" spc="-1">
              <a:solidFill>
                <a:srgbClr val="FFFFFF"/>
              </a:solidFill>
              <a:latin typeface="Arial"/>
            </a:endParaRPr>
          </a:p>
        </p:txBody>
      </p:sp>
      <p:sp>
        <p:nvSpPr>
          <p:cNvPr id="17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7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明确各成员职责与任务，实现协同合作</a:t>
            </a:r>
            <a:endParaRPr lang="en-US" sz="1600" b="0" strike="noStrike" spc="-1">
              <a:solidFill>
                <a:srgbClr val="FFFFFF"/>
              </a:solidFill>
              <a:latin typeface="Arial"/>
            </a:endParaRPr>
          </a:p>
        </p:txBody>
      </p:sp>
      <p:sp>
        <p:nvSpPr>
          <p:cNvPr id="17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制定协作计划</a:t>
            </a:r>
            <a:endParaRPr lang="en-US" sz="2000" b="0" strike="noStrike" spc="-1">
              <a:solidFill>
                <a:srgbClr val="FFFFFF"/>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促进团队成员之间的沟通与理解</a:t>
            </a:r>
            <a:endParaRPr lang="en-US" sz="1600" b="0" strike="noStrike" spc="-1">
              <a:solidFill>
                <a:srgbClr val="FFFFFF"/>
              </a:solidFill>
              <a:latin typeface="Arial"/>
            </a:endParaRPr>
          </a:p>
        </p:txBody>
      </p:sp>
      <p:sp>
        <p:nvSpPr>
          <p:cNvPr id="17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建立有效的沟通机制</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冲突管理技巧</a:t>
            </a:r>
            <a:endParaRPr lang="en-US" sz="3600" b="0" strike="noStrike" spc="-1">
              <a:solidFill>
                <a:schemeClr val="dk1"/>
              </a:solidFill>
              <a:latin typeface="Arial"/>
            </a:endParaRPr>
          </a:p>
        </p:txBody>
      </p:sp>
      <p:sp>
        <p:nvSpPr>
          <p:cNvPr id="18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沟通技巧</a:t>
            </a:r>
            <a:endParaRPr lang="en-US" sz="2800" b="0" strike="noStrike" spc="-1">
              <a:solidFill>
                <a:srgbClr val="FFFFFF"/>
              </a:solidFill>
              <a:latin typeface="Arial"/>
            </a:endParaRPr>
          </a:p>
        </p:txBody>
      </p:sp>
      <p:sp>
        <p:nvSpPr>
          <p:cNvPr id="18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沟通是解决冲突的关键。倾听是重要的沟通技巧，表达自己的想法也很关键。在沟通中，我们应该对话而非争吵，这样才能有效传达信息。</a:t>
            </a:r>
            <a:endParaRPr lang="en-US" sz="1800" b="0" strike="noStrike" spc="-1">
              <a:solidFill>
                <a:srgbClr val="FFFFFF"/>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领导力</a:t>
            </a:r>
            <a:endParaRPr lang="en-US" sz="3600" b="0" strike="noStrike" spc="-1">
              <a:solidFill>
                <a:schemeClr val="dk1"/>
              </a:solidFill>
              <a:latin typeface="Arial"/>
            </a:endParaRPr>
          </a:p>
        </p:txBody>
      </p:sp>
      <p:sp>
        <p:nvSpPr>
          <p:cNvPr id="18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积极激励团队成员，提升工作积极性</a:t>
            </a:r>
            <a:endParaRPr lang="en-US" sz="1600" b="0" strike="noStrike" spc="-1">
              <a:solidFill>
                <a:srgbClr val="FFFFFF"/>
              </a:solidFill>
              <a:latin typeface="Arial"/>
            </a:endParaRPr>
          </a:p>
        </p:txBody>
      </p:sp>
      <p:sp>
        <p:nvSpPr>
          <p:cNvPr id="18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激励团队</a:t>
            </a:r>
            <a:endParaRPr lang="en-US" sz="2000" b="0" strike="noStrike" spc="-1">
              <a:solidFill>
                <a:srgbClr val="FFFFFF"/>
              </a:solidFill>
              <a:latin typeface="Arial"/>
            </a:endParaRPr>
          </a:p>
        </p:txBody>
      </p:sp>
      <p:sp>
        <p:nvSpPr>
          <p:cNvPr id="18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信任是团队合作的基石，领导者需要建立信任关系</a:t>
            </a:r>
            <a:endParaRPr lang="en-US" sz="1600" b="0" strike="noStrike" spc="-1">
              <a:solidFill>
                <a:srgbClr val="FFFFFF"/>
              </a:solidFill>
              <a:latin typeface="Arial"/>
            </a:endParaRPr>
          </a:p>
        </p:txBody>
      </p:sp>
      <p:sp>
        <p:nvSpPr>
          <p:cNvPr id="18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建立信任</a:t>
            </a:r>
            <a:endParaRPr lang="en-US" sz="2000" b="0" strike="noStrike" spc="-1">
              <a:solidFill>
                <a:srgbClr val="FFFFFF"/>
              </a:solidFill>
              <a:latin typeface="Arial"/>
            </a:endParaRPr>
          </a:p>
        </p:txBody>
      </p:sp>
      <p:sp>
        <p:nvSpPr>
          <p:cNvPr id="19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发挥团队成员的潜力，提高整体绩效</a:t>
            </a:r>
            <a:endParaRPr lang="en-US" sz="1600" b="0" strike="noStrike" spc="-1">
              <a:solidFill>
                <a:srgbClr val="FFFFFF"/>
              </a:solidFill>
              <a:latin typeface="Arial"/>
            </a:endParaRPr>
          </a:p>
        </p:txBody>
      </p:sp>
      <p:sp>
        <p:nvSpPr>
          <p:cNvPr id="19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激发团队潜力</a:t>
            </a:r>
            <a:endParaRPr lang="en-US" sz="2000" b="0" strike="noStrike" spc="-1">
              <a:solidFill>
                <a:srgbClr val="FFFFFF"/>
              </a:solidFill>
              <a:latin typeface="Arial"/>
            </a:endParaRPr>
          </a:p>
        </p:txBody>
      </p:sp>
      <p:sp>
        <p:nvSpPr>
          <p:cNvPr id="19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团队建设</a:t>
            </a:r>
            <a:endParaRPr lang="en-US" sz="3600" b="0" strike="noStrike" spc="-1">
              <a:solidFill>
                <a:schemeClr val="dk1"/>
              </a:solidFill>
              <a:latin typeface="Arial"/>
            </a:endParaRPr>
          </a:p>
        </p:txBody>
      </p:sp>
      <p:sp>
        <p:nvSpPr>
          <p:cNvPr id="19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在团队中协作是非常重要的能力，促进工作效率</a:t>
            </a:r>
            <a:endParaRPr lang="en-US" sz="1600" b="0" strike="noStrike" spc="-1">
              <a:solidFill>
                <a:srgbClr val="FFFFFF"/>
              </a:solidFill>
              <a:latin typeface="Arial"/>
            </a:endParaRPr>
          </a:p>
        </p:txBody>
      </p:sp>
      <p:sp>
        <p:nvSpPr>
          <p:cNvPr id="19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团队协作</a:t>
            </a:r>
            <a:endParaRPr lang="en-US" sz="2000" b="0" strike="noStrike" spc="-1">
              <a:solidFill>
                <a:srgbClr val="FFFFFF"/>
              </a:solidFill>
              <a:latin typeface="Arial"/>
            </a:endParaRPr>
          </a:p>
        </p:txBody>
      </p:sp>
      <p:sp>
        <p:nvSpPr>
          <p:cNvPr id="19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建立积极向上的团队文化，塑造良好团队形象</a:t>
            </a:r>
            <a:endParaRPr lang="en-US" sz="1600" b="0" strike="noStrike" spc="-1">
              <a:solidFill>
                <a:srgbClr val="FFFFFF"/>
              </a:solidFill>
              <a:latin typeface="Arial"/>
            </a:endParaRPr>
          </a:p>
        </p:txBody>
      </p:sp>
      <p:sp>
        <p:nvSpPr>
          <p:cNvPr id="2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团队文化</a:t>
            </a:r>
            <a:endParaRPr lang="en-US" sz="2000" b="0" strike="noStrike" spc="-1">
              <a:solidFill>
                <a:srgbClr val="FFFFFF"/>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增强团队凝聚力可以提高团队整体绩效</a:t>
            </a:r>
            <a:endParaRPr lang="en-US" sz="1600" b="0" strike="noStrike" spc="-1">
              <a:solidFill>
                <a:srgbClr val="FFFFFF"/>
              </a:solidFill>
              <a:latin typeface="Arial"/>
            </a:endParaRPr>
          </a:p>
        </p:txBody>
      </p:sp>
      <p:sp>
        <p:nvSpPr>
          <p:cNvPr id="2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团队凝聚力</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制定解决方案</a:t>
            </a:r>
            <a:endParaRPr lang="en-US" sz="1800" b="0" strike="noStrike" spc="-1">
              <a:solidFill>
                <a:srgbClr val="FFFFFF"/>
              </a:solidFill>
              <a:latin typeface="Arial"/>
            </a:endParaRPr>
          </a:p>
        </p:txBody>
      </p:sp>
      <p:sp>
        <p:nvSpPr>
          <p:cNvPr id="20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提出多种解决方案，选择最合适的方案来解决问题</a:t>
            </a:r>
            <a:endParaRPr lang="en-US" sz="1400" b="0" strike="noStrike" spc="-1">
              <a:solidFill>
                <a:srgbClr val="FFFFFF"/>
              </a:solidFill>
              <a:latin typeface="Arial"/>
            </a:endParaRPr>
          </a:p>
        </p:txBody>
      </p:sp>
      <p:sp>
        <p:nvSpPr>
          <p:cNvPr id="20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实施方案</a:t>
            </a:r>
            <a:endParaRPr lang="en-US" sz="1800" b="0" strike="noStrike" spc="-1">
              <a:solidFill>
                <a:srgbClr val="FFFFFF"/>
              </a:solidFill>
              <a:latin typeface="Arial"/>
            </a:endParaRPr>
          </a:p>
        </p:txBody>
      </p:sp>
      <p:sp>
        <p:nvSpPr>
          <p:cNvPr id="20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有条不紊地实施解决方案，确保问题圆满解决</a:t>
            </a:r>
            <a:endParaRPr lang="en-US" sz="1400" b="0" strike="noStrike" spc="-1">
              <a:solidFill>
                <a:srgbClr val="FFFFFF"/>
              </a:solidFill>
              <a:latin typeface="Arial"/>
            </a:endParaRPr>
          </a:p>
        </p:txBody>
      </p:sp>
      <p:sp>
        <p:nvSpPr>
          <p:cNvPr id="21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1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21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1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解决问题的技巧</a:t>
            </a:r>
            <a:endParaRPr lang="en-US" sz="3600" b="0" strike="noStrike" spc="-1">
              <a:solidFill>
                <a:schemeClr val="dk1"/>
              </a:solidFill>
              <a:latin typeface="Arial"/>
            </a:endParaRPr>
          </a:p>
        </p:txBody>
      </p:sp>
      <p:sp>
        <p:nvSpPr>
          <p:cNvPr id="21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1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分析问题</a:t>
            </a:r>
            <a:endParaRPr lang="en-US" sz="1800" b="0" strike="noStrike" spc="-1">
              <a:solidFill>
                <a:srgbClr val="FFFFFF"/>
              </a:solidFill>
              <a:latin typeface="Arial"/>
            </a:endParaRPr>
          </a:p>
        </p:txBody>
      </p:sp>
      <p:sp>
        <p:nvSpPr>
          <p:cNvPr id="21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深入分析问题的根源，了解各方利益和矛盾</a:t>
            </a:r>
            <a:endParaRPr lang="en-US" sz="14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218"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冲突管理是销售团队管理中不可或缺的一环。通过有效的沟通、领导力和团队建设，团队可以更好地解决问题、提高绩效。</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情绪管理与冲突解决</a:t>
            </a:r>
            <a:endParaRPr lang="en-US" sz="3600" b="0" strike="noStrike" spc="-1">
              <a:solidFill>
                <a:schemeClr val="dk1"/>
              </a:solidFill>
              <a:latin typeface="Arial"/>
            </a:endParaRPr>
          </a:p>
        </p:txBody>
      </p:sp>
      <p:sp>
        <p:nvSpPr>
          <p:cNvPr id="22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管理个人情绪</a:t>
            </a:r>
            <a:endParaRPr lang="en-US" sz="2800" b="0" strike="noStrike" spc="-1">
              <a:solidFill>
                <a:srgbClr val="FFFFFF"/>
              </a:solidFill>
              <a:latin typeface="Arial"/>
            </a:endParaRPr>
          </a:p>
        </p:txBody>
      </p:sp>
      <p:sp>
        <p:nvSpPr>
          <p:cNvPr id="22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情绪管理在团队冲突管理中起着重要作用。个人情绪会直接影响冲突的发展和解决。了解如何调节个人情绪可以帮助团队更好地处理冲突情况。</a:t>
            </a:r>
            <a:endParaRPr lang="en-US" sz="1800" b="0" strike="noStrike" spc="-1">
              <a:solidFill>
                <a:srgbClr val="FFFFFF"/>
              </a:solidFill>
              <a:latin typeface="Arial"/>
            </a:endParaRPr>
          </a:p>
        </p:txBody>
      </p:sp>
      <p:sp>
        <p:nvSpPr>
          <p:cNvPr id="22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团队情绪管理</a:t>
            </a:r>
            <a:endParaRPr lang="en-US" sz="3600" b="0" strike="noStrike" spc="-1">
              <a:solidFill>
                <a:schemeClr val="dk1"/>
              </a:solidFill>
              <a:latin typeface="Arial"/>
            </a:endParaRPr>
          </a:p>
        </p:txBody>
      </p:sp>
      <p:sp>
        <p:nvSpPr>
          <p:cNvPr id="22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影响团队整体表现</a:t>
            </a:r>
            <a:endParaRPr lang="en-US" sz="1600" b="0" strike="noStrike" spc="-1">
              <a:solidFill>
                <a:srgbClr val="FFFFFF"/>
              </a:solidFill>
              <a:latin typeface="Arial"/>
            </a:endParaRPr>
          </a:p>
        </p:txBody>
      </p:sp>
      <p:sp>
        <p:nvSpPr>
          <p:cNvPr id="22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团队氛围对冲突的影响</a:t>
            </a:r>
            <a:endParaRPr lang="en-US" sz="2000" b="0" strike="noStrike" spc="-1">
              <a:solidFill>
                <a:srgbClr val="FFFFFF"/>
              </a:solidFill>
              <a:latin typeface="Arial"/>
            </a:endParaRPr>
          </a:p>
        </p:txBody>
      </p:sp>
      <p:sp>
        <p:nvSpPr>
          <p:cNvPr id="22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理解他人感受</a:t>
            </a:r>
            <a:endParaRPr lang="en-US" sz="1600" b="0" strike="noStrike" spc="-1">
              <a:solidFill>
                <a:srgbClr val="FFFFFF"/>
              </a:solidFill>
              <a:latin typeface="Arial"/>
            </a:endParaRPr>
          </a:p>
        </p:txBody>
      </p:sp>
      <p:sp>
        <p:nvSpPr>
          <p:cNvPr id="23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共情能力</a:t>
            </a:r>
            <a:endParaRPr lang="en-US" sz="2000" b="0" strike="noStrike" spc="-1">
              <a:solidFill>
                <a:srgbClr val="FFFFFF"/>
              </a:solidFill>
              <a:latin typeface="Arial"/>
            </a:endParaRPr>
          </a:p>
        </p:txBody>
      </p:sp>
      <p:sp>
        <p:nvSpPr>
          <p:cNvPr id="23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创造融洽氛围</a:t>
            </a:r>
            <a:endParaRPr lang="en-US" sz="1600" b="0" strike="noStrike" spc="-1">
              <a:solidFill>
                <a:srgbClr val="FFFFFF"/>
              </a:solidFill>
              <a:latin typeface="Arial"/>
            </a:endParaRPr>
          </a:p>
        </p:txBody>
      </p:sp>
      <p:sp>
        <p:nvSpPr>
          <p:cNvPr id="23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如何促进团队情绪的平和</a:t>
            </a:r>
            <a:endParaRPr lang="en-US" sz="2000" b="0" strike="noStrike" spc="-1">
              <a:solidFill>
                <a:srgbClr val="FFFFFF"/>
              </a:solidFill>
              <a:latin typeface="Arial"/>
            </a:endParaRPr>
          </a:p>
        </p:txBody>
      </p:sp>
      <p:sp>
        <p:nvSpPr>
          <p:cNvPr id="23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3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https://d.book118.com/827153052011006055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26</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销售团队冲突管理与解决的培训</vt:lpstr>
      <vt:lpstr>目录</vt:lpstr>
      <vt:lpstr>第1章 简介</vt:lpstr>
      <vt:lpstr> </vt:lpstr>
      <vt:lpstr>冲突类型</vt:lpstr>
      <vt:lpstr>冲突造成的影响</vt:lpstr>
      <vt:lpstr>冲突管理的关键</vt:lpstr>
      <vt:lpstr>冲突类型</vt:lpstr>
      <vt:lpstr>冲突管理的关键</vt:lpstr>
      <vt:lpstr>冲突解决的目的</vt:lpstr>
      <vt:lpstr>第2章 了解团队成员</vt:lpstr>
      <vt:lpstr>团队成员的角色分配</vt:lpstr>
      <vt:lpstr> </vt:lpstr>
      <vt:lpstr>团队成员的目标与动机</vt:lpstr>
      <vt:lpstr>团队成员冲突的根源</vt:lpstr>
      <vt:lpstr>团队成员冲突解决策略</vt:lpstr>
      <vt:lpstr>第3章 冲突管理技巧</vt:lpstr>
      <vt:lpstr> </vt:lpstr>
      <vt:lpstr>领导力</vt:lpstr>
      <vt:lpstr>团队建设</vt:lpstr>
      <vt:lpstr>解决问题的技巧</vt:lpstr>
      <vt:lpstr>结语</vt:lpstr>
      <vt:lpstr>第4章 情绪管理与冲突解决</vt:lpstr>
      <vt:lpstr> </vt:lpstr>
      <vt:lpstr>团队情绪管理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2024-09-29T14:35:31.592</cp:lastPrinted>
  <dcterms:created xsi:type="dcterms:W3CDTF">2024-09-29T06:35:31Z</dcterms:created>
  <dcterms:modified xsi:type="dcterms:W3CDTF">2024-09-29T06:35:33Z</dcterms:modified>
</cp:coreProperties>
</file>