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300555F-6B02-4A64-8C30-F8D68699E8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AEB28D-3A6F-457C-A6E4-9DAE12FB5A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A3A4D22-17E1-4CC9-8152-7929843660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30D634C-0440-494B-9FCE-473236C0D2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41D9743-9C14-4DAC-90CA-CE57ACD96FF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2AA203B-2EDB-401F-B015-060CB297389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4A5C354-CCF3-470E-A0ED-D0775B7D9F6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CEC16E-6D88-4225-940A-B36449C9CC3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56BE74-FCE4-4A01-9BEA-07FD5B5056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00E4A0-61E8-41CD-8FCB-CEF71E776E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C4F5CF0-DE25-471C-ACCC-E196524ACD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7156013162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a:off x="9297988" y="3463925"/>
            <a:ext cx="3041650" cy="3565525"/>
          </a:xfrm>
          <a:prstGeom prst="line">
            <a:avLst/>
          </a:prstGeom>
          <a:ln w="254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a:off x="10520363" y="-190500"/>
            <a:ext cx="885825" cy="1038225"/>
          </a:xfrm>
          <a:prstGeom prst="line">
            <a:avLst/>
          </a:prstGeom>
          <a:ln w="254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sp>
        <p:nvSpPr>
          <p:cNvPr id="4" name="TextBox 4"/>
          <p:cNvSpPr txBox="1"/>
          <p:nvPr/>
        </p:nvSpPr>
        <p:spPr>
          <a:xfrm>
            <a:off x="3702710" y="1308257"/>
            <a:ext cx="4881433" cy="1420727"/>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EFE">
                    <a:alpha val="100000"/>
                  </a:srgbClr>
                </a:solidFill>
                <a:latin typeface="Microsoft Yahei"/>
                <a:ea typeface="Microsoft Yahei"/>
                <a:cs typeface="Microsoft Yahei"/>
              </a:rPr>
              <a:t>医学伦理审查中的病人权益保护措施</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rot="2700000">
            <a:off x="-425346" y="-2696323"/>
            <a:ext cx="4457492" cy="445749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21821" y="612775"/>
            <a:ext cx="1563158" cy="769938"/>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400" b="1">
                <a:solidFill>
                  <a:srgbClr val="FFFEFE">
                    <a:alpha val="100000"/>
                  </a:srgbClr>
                </a:solidFill>
                <a:latin typeface="微软雅黑"/>
                <a:ea typeface="微软雅黑"/>
                <a:cs typeface="微软雅黑"/>
              </a:rPr>
              <a:t>目 录</a:t>
            </a:r>
            <a:endParaRPr lang="en-US" sz="1100"/>
          </a:p>
        </p:txBody>
      </p:sp>
      <p:sp>
        <p:nvSpPr>
          <p:cNvPr id="4" name="AutoShape 4"/>
          <p:cNvSpPr/>
          <p:nvPr/>
        </p:nvSpPr>
        <p:spPr>
          <a:xfrm>
            <a:off x="10615613" y="1795463"/>
            <a:ext cx="1339850" cy="338137"/>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788641" y="930592"/>
            <a:ext cx="5050155"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医学伦理审查的基本原则</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病人权益保护的具体措施</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医学伦理审查的实践与案例分析</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当前存在的挑战与问题</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未来展望与建议</a:t>
            </a:r>
          </a:p>
        </p:txBody>
      </p:sp>
      <p:sp>
        <p:nvSpPr>
          <p:cNvPr id="6" name="AutoShape 6"/>
          <p:cNvSpPr/>
          <p:nvPr/>
        </p:nvSpPr>
        <p:spPr>
          <a:xfrm rot="2700000">
            <a:off x="1152099" y="3867101"/>
            <a:ext cx="1030027" cy="103002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700000">
            <a:off x="2095422" y="2929440"/>
            <a:ext cx="600059" cy="6000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01</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9896" r="9896"/>
          <a:stretch>
            <a:fillRect/>
          </a:stretch>
        </p:blipFill>
        <p:spPr>
          <a:xfrm>
            <a:off x="1256535" y="1126660"/>
            <a:ext cx="3172115" cy="5563760"/>
          </a:xfrm>
          <a:prstGeom prst="rect">
            <a:avLst/>
          </a:prstGeom>
        </p:spPr>
      </p:pic>
      <p:grpSp>
        <p:nvGrpSpPr>
          <p:cNvPr id="3" name="Group 3"/>
          <p:cNvGrpSpPr/>
          <p:nvPr/>
        </p:nvGrpSpPr>
        <p:grpSpPr>
          <a:xfrm>
            <a:off x="2298700" y="1457325"/>
            <a:ext cx="9242457" cy="4849697"/>
            <a:chOff x="2298700" y="1457325"/>
            <a:chExt cx="9242457" cy="4849697"/>
          </a:xfrm>
        </p:grpSpPr>
        <p:cxnSp>
          <p:nvCxnSpPr>
            <p:cNvPr id="4" name="Connector 4"/>
            <p:cNvCxnSpPr/>
            <p:nvPr/>
          </p:nvCxnSpPr>
          <p:spPr>
            <a:xfrm>
              <a:off x="4422775" y="1963738"/>
              <a:ext cx="1419225"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3970338" y="3735388"/>
              <a:ext cx="2301875"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2298700" y="5410200"/>
              <a:ext cx="2921000"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5541931" y="1492282"/>
              <a:ext cx="1192244" cy="973169"/>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643563" y="1590675"/>
              <a:ext cx="773144" cy="77628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986463" y="3243263"/>
              <a:ext cx="1192244"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088094" y="3341656"/>
              <a:ext cx="773144" cy="77466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18043" y="4924425"/>
              <a:ext cx="1193768"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022818" y="5022818"/>
              <a:ext cx="774668" cy="77466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5753100" y="1714071"/>
              <a:ext cx="693277"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01</a:t>
              </a:r>
            </a:p>
          </p:txBody>
        </p:sp>
        <p:sp>
          <p:nvSpPr>
            <p:cNvPr id="14" name="TextBox 14"/>
            <p:cNvSpPr txBox="1"/>
            <p:nvPr/>
          </p:nvSpPr>
          <p:spPr>
            <a:xfrm>
              <a:off x="6176010" y="3464243"/>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02</a:t>
              </a:r>
            </a:p>
          </p:txBody>
        </p:sp>
        <p:sp>
          <p:nvSpPr>
            <p:cNvPr id="15" name="TextBox 15"/>
            <p:cNvSpPr txBox="1"/>
            <p:nvPr/>
          </p:nvSpPr>
          <p:spPr>
            <a:xfrm>
              <a:off x="5118735" y="5145405"/>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03</a:t>
              </a:r>
            </a:p>
          </p:txBody>
        </p:sp>
        <p:sp>
          <p:nvSpPr>
            <p:cNvPr id="16" name="TextBox 16"/>
            <p:cNvSpPr txBox="1"/>
            <p:nvPr/>
          </p:nvSpPr>
          <p:spPr>
            <a:xfrm>
              <a:off x="6861239" y="145732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保障病人安全</a:t>
              </a:r>
            </a:p>
          </p:txBody>
        </p:sp>
        <p:sp>
          <p:nvSpPr>
            <p:cNvPr id="17" name="TextBox 17"/>
            <p:cNvSpPr txBox="1"/>
            <p:nvPr/>
          </p:nvSpPr>
          <p:spPr>
            <a:xfrm>
              <a:off x="6861239" y="1795982"/>
              <a:ext cx="4364355"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医学伦理审查能够确保研究或治疗活动符合道德和伦理标准，从而保护病人免受不必要的风险或伤害。</a:t>
              </a:r>
            </a:p>
          </p:txBody>
        </p:sp>
        <p:sp>
          <p:nvSpPr>
            <p:cNvPr id="18" name="TextBox 18"/>
            <p:cNvSpPr txBox="1"/>
            <p:nvPr/>
          </p:nvSpPr>
          <p:spPr>
            <a:xfrm>
              <a:off x="7178707" y="321321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2">
                      <a:alpha val="100000"/>
                    </a:schemeClr>
                  </a:solidFill>
                  <a:latin typeface="Microsoft Yahei"/>
                  <a:ea typeface="Microsoft Yahei"/>
                  <a:cs typeface="Microsoft Yahei"/>
                </a:rPr>
                <a:t>促进负责任的医疗实践</a:t>
              </a:r>
            </a:p>
          </p:txBody>
        </p:sp>
        <p:sp>
          <p:nvSpPr>
            <p:cNvPr id="19" name="TextBox 19"/>
            <p:cNvSpPr txBox="1"/>
            <p:nvPr/>
          </p:nvSpPr>
          <p:spPr>
            <a:xfrm>
              <a:off x="7178707" y="3551872"/>
              <a:ext cx="4362450"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通过对研究或治疗方案进行伦理评估，医学伦理审查有助于确保医务人员遵守职业道德和法律法规，促进负责任的医疗实践。</a:t>
              </a:r>
            </a:p>
          </p:txBody>
        </p:sp>
        <p:sp>
          <p:nvSpPr>
            <p:cNvPr id="20" name="TextBox 20"/>
            <p:cNvSpPr txBox="1"/>
            <p:nvPr/>
          </p:nvSpPr>
          <p:spPr>
            <a:xfrm>
              <a:off x="6257377" y="4914900"/>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3">
                      <a:alpha val="100000"/>
                    </a:schemeClr>
                  </a:solidFill>
                  <a:latin typeface="Microsoft Yahei"/>
                  <a:ea typeface="Microsoft Yahei"/>
                  <a:cs typeface="Microsoft Yahei"/>
                </a:rPr>
                <a:t>维护社会信任</a:t>
              </a:r>
            </a:p>
          </p:txBody>
        </p:sp>
        <p:sp>
          <p:nvSpPr>
            <p:cNvPr id="21" name="TextBox 21"/>
            <p:cNvSpPr txBox="1"/>
            <p:nvPr/>
          </p:nvSpPr>
          <p:spPr>
            <a:xfrm>
              <a:off x="6257377" y="5253557"/>
              <a:ext cx="4362450"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医学伦理审查有助于维护公众对医疗行业的信任。一个受到伦理审查的医疗系统能够向公众展示其关注患者福祉和尊重人权的承诺。</a:t>
              </a:r>
            </a:p>
          </p:txBody>
        </p:sp>
      </p:gr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医学伦理审查的重要性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47" r="-47"/>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病人权益保护的意义</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尊重病人自主权：病人权益保护强调尊重病人的自主决策权，包括知情同意、选择治疗方案等。这有助于确保病人在医疗过程中的主体地位得到尊重。</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促进公正与平等：通过保护病人权益，医学伦理审查有助于消除医疗领域的不公正现象，确保所有病人都能平等地获得高质量的医疗服务。</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提升医疗质量：关注病人权益有助于提高医疗服务质量。一个以病人为中心的医疗系统会更加关注患者的需求和满意度，从而不断改进和优化医疗服务流程。</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推动医学进步：在保护病人权益的同时，医学伦理审查也有助于推动医学研究和治疗方法的进步。在确保研究或治疗活动符合伦理标准的前提下，医学界能够更自由地进行探索和创新，为病人带来更好的治疗效果和生活质量。</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02</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医学伦理审查的基本原则</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2926" b="129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4623" b="14623"/>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尊重原则</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尊重病人的自主权</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在医学研究和治疗中，必须尊重病人的自主权，包括知情同意、自主选择治疗方案等。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保护病人隐私</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病人的个人信息和隐私应得到严格保护，未经病人同意，不得泄露或公开。</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尊重病人的文化和信仰</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在医疗过程中，应尊重病人的文化和信仰，避免对病人造成精神或心理上的伤害。</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医疗机构和医务人员应采取必要的措施，确保医疗过程的安全性，避免对病人造成伤害。</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确保医疗安全</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1333" r="1133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避免过度治疗</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6625" r="6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防止医疗差错</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7167" r="71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在治疗过程中，应根据病人的病情和身体状况，避免过度治疗或使用不必要的药物或检查。</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医疗机构和医务人员应严格遵守医疗规范和操作程序，防止因医疗差错导致病人受到伤害。</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不伤害原则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医疗行为应以促进病人康复为目标，采取积极有效的治疗措施，提高病人的生活质量。</a:t>
            </a:r>
          </a:p>
        </p:txBody>
      </p:sp>
      <p:pic>
        <p:nvPicPr>
          <p:cNvPr id="6" name="Picture 6"/>
          <p:cNvPicPr>
            <a:picLocks noChangeAspect="1"/>
          </p:cNvPicPr>
          <p:nvPr/>
        </p:nvPicPr>
        <p:blipFill>
          <a:blip r:embed="rId2"/>
          <a:srcRect l="13792" r="1379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促进病人康复</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在治疗过程中，应关注病人的心理需求，提供必要的心理支持和辅导，帮助病人积极面对疾病和治疗。</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关注病人心理需求</a:t>
            </a:r>
          </a:p>
        </p:txBody>
      </p:sp>
      <p:pic>
        <p:nvPicPr>
          <p:cNvPr id="10" name="Picture 10"/>
          <p:cNvPicPr>
            <a:picLocks noChangeAspect="1"/>
          </p:cNvPicPr>
          <p:nvPr/>
        </p:nvPicPr>
        <p:blipFill>
          <a:blip r:embed="rId3"/>
          <a:srcRect l="13792" r="13792"/>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417" b="41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医疗机构和医务人员应提供优质的医疗服务，包括良好的医疗环境、专业的医疗团队和高效的医疗流程。</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提供优质医疗服务</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有利原则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无歧视医疗</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在医疗服务过程中，不得因种族、性别、年龄、宗教信仰等因素对病人进行歧视或区别对待。</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公平分配医疗资源</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在医疗资源有限的情况下，应按照公平、公正的原则进行分配，确保每个病人都能得到必要的医疗服务。</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保障弱势群体权益</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对于经济困难、残疾等弱势群体，应提供必要的医疗救助和保障措施，确保他们能够得到基本的医疗服务。</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3792" r="13792"/>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5250" r="15250"/>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9000" r="90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公正原则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03</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病人权益保护的具体措施</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医生应向病人充分解释病情、治疗方案、风险及预期效果，确保病人对治疗有全面、准确的理解。</a:t>
            </a:r>
          </a:p>
        </p:txBody>
      </p:sp>
      <p:pic>
        <p:nvPicPr>
          <p:cNvPr id="4" name="Picture 4"/>
          <p:cNvPicPr>
            <a:picLocks noChangeAspect="1"/>
          </p:cNvPicPr>
          <p:nvPr/>
        </p:nvPicPr>
        <p:blipFill>
          <a:blip r:embed="rId2"/>
          <a:srcRect l="16792" r="1679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1542" r="11542"/>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9992" r="9992"/>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充分告知</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对于重大治疗或手术，应要求病人或其家属签署知情同意书，明确已知悉治疗相关信息并同意进行。</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知情同意书</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在治疗过程中，医生应随时解答病人的疑问，确保病人对治疗有持续的知情和理解。</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随时解答疑问</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知情同意权</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9750" r="975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限制访问权限</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医疗机构应建立严格的病人信息管理制度，限制非相关人员对病人信息的访问权限。</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保密原则</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医生应严格保守病人隐私，未经病人同意不得泄露其病情和治疗信息。</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匿名化处理</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在医学研究和学术交流中，应对病人信息进行匿名化处理，避免泄露其个人隐私。</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隐私权保护</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安全保障制度</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医疗机构应建立完善的安全保障制度，确保病人在接受医疗服务过程中的安全。</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不良事件报告</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对于发生的医疗不良事件，医疗机构应及时向相关部门报告，并采取措施防止类似事件再次发生。</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医疗事故处理</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对于因医疗过错导致的医疗事故，医疗机构应积极处理并承担相应的法律责任。</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医疗安全权</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https://d.book118.com/827156013162006033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2024-09-07T12:44:54.655</cp:lastPrinted>
  <dcterms:created xsi:type="dcterms:W3CDTF">2024-09-07T04:44:54Z</dcterms:created>
  <dcterms:modified xsi:type="dcterms:W3CDTF">2024-09-07T04:44:56Z</dcterms:modified>
</cp:coreProperties>
</file>