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9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86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D7F06-9880-4CE2-9732-E3A507FB6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17EE9-4200-493F-A387-D9B7A244E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EF56A-61EC-4917-9933-C5B14C144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CCD5D-F910-42CA-891B-D29FE68B5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5C83F0-C69F-4A3F-8FAD-B5A29BBE1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F46C8-43F0-4252-BCC0-28FE5512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2AFAE-96F7-488F-B76E-BA1C8B1F6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FE3EA-0F7D-4FFA-A00C-8E93E592B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6A71B-7508-4002-ACC0-CE32D0BF0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F489B-A1C7-46C0-B864-9249FC406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939C6-1599-433E-8713-786203975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940" r:id="rId2"/>
    <p:sldLayoutId id="2147493941" r:id="rId3"/>
    <p:sldLayoutId id="2147493942" r:id="rId4"/>
    <p:sldLayoutId id="2147493943" r:id="rId5"/>
    <p:sldLayoutId id="2147493944" r:id="rId6"/>
    <p:sldLayoutId id="2147493945" r:id="rId7"/>
    <p:sldLayoutId id="2147493946" r:id="rId8"/>
    <p:sldLayoutId id="2147493947" r:id="rId9"/>
    <p:sldLayoutId id="2147493948" r:id="rId10"/>
    <p:sldLayoutId id="21474939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20" Type="http://schemas.openxmlformats.org/officeDocument/2006/relationships/tags" Target="../tags/tag269.xml" /><Relationship Id="rId21" Type="http://schemas.openxmlformats.org/officeDocument/2006/relationships/tags" Target="../tags/tag270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20003616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9259"/>
          </a:bodyPr>
          <a:lstStyle/>
          <a:p>
            <a:r>
              <a:rPr lang="zh-CN" altLang="en-US"/>
              <a:t>银行业培训的项目管理和资源优化策略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银行业培训项目管理的关键要素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资源优化的重要性在银行业培训中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实施银行业培训项目管理和资源优化的策略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案例分析：成功实施项目管理和资源优化的实践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未来银行业培训项目管理和资源优化的趋势和挑战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银行业培训项目管理的关键要素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确定培训目标和期望结果</a:t>
            </a:r>
            <a:endParaRPr lang="zh-CN" altLang="en-US"/>
          </a:p>
        </p:txBody>
      </p:sp>
      <p:sp>
        <p:nvSpPr>
          <p:cNvPr id="104894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607930" y="3858486"/>
            <a:ext cx="3407422" cy="219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4"/>
          <p:cNvSpPr/>
          <p:nvPr>
            <p:custDataLst>
              <p:tags r:id="rId3"/>
            </p:custDataLst>
          </p:nvPr>
        </p:nvSpPr>
        <p:spPr>
          <a:xfrm>
            <a:off x="2519711" y="4213237"/>
            <a:ext cx="176232" cy="1775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5"/>
          <p:cNvSpPr txBox="1"/>
          <p:nvPr>
            <p:custDataLst>
              <p:tags r:id="rId4"/>
            </p:custDataLst>
          </p:nvPr>
        </p:nvSpPr>
        <p:spPr>
          <a:xfrm>
            <a:off x="2813773" y="4170066"/>
            <a:ext cx="2995382" cy="124343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评估培训效果：培训结束后，对培训效果进行评估，如员工技能提升情况、服务质量改善情况等。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4303" y="3858486"/>
            <a:ext cx="3407422" cy="219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0" name="矩形 57"/>
          <p:cNvSpPr/>
          <p:nvPr>
            <p:custDataLst>
              <p:tags r:id="rId6"/>
            </p:custDataLst>
          </p:nvPr>
        </p:nvSpPr>
        <p:spPr>
          <a:xfrm>
            <a:off x="6176085" y="4213237"/>
            <a:ext cx="176232" cy="1775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58"/>
          <p:cNvSpPr txBox="1"/>
          <p:nvPr>
            <p:custDataLst>
              <p:tags r:id="rId7"/>
            </p:custDataLst>
          </p:nvPr>
        </p:nvSpPr>
        <p:spPr>
          <a:xfrm>
            <a:off x="6470146" y="4170066"/>
            <a:ext cx="2995382" cy="124343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持续改进：根据评估结果，对培训计划进行持续改进，以提高培训效果。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4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779743" y="1392123"/>
            <a:ext cx="3407422" cy="219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6" name="矩形 65"/>
          <p:cNvSpPr/>
          <p:nvPr>
            <p:custDataLst>
              <p:tags r:id="rId9"/>
            </p:custDataLst>
          </p:nvPr>
        </p:nvSpPr>
        <p:spPr>
          <a:xfrm>
            <a:off x="692150" y="1746248"/>
            <a:ext cx="176232" cy="1775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66"/>
          <p:cNvSpPr txBox="1"/>
          <p:nvPr>
            <p:custDataLst>
              <p:tags r:id="rId10"/>
            </p:custDataLst>
          </p:nvPr>
        </p:nvSpPr>
        <p:spPr>
          <a:xfrm>
            <a:off x="986212" y="1703077"/>
            <a:ext cx="2995382" cy="124343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明确培训目标：根据银行业发展需求，确定培训目标，如提高员工技能、提升服务质量等。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60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36116" y="1392123"/>
            <a:ext cx="3407422" cy="219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69"/>
          <p:cNvSpPr/>
          <p:nvPr>
            <p:custDataLst>
              <p:tags r:id="rId12"/>
            </p:custDataLst>
          </p:nvPr>
        </p:nvSpPr>
        <p:spPr>
          <a:xfrm>
            <a:off x="4347898" y="1746248"/>
            <a:ext cx="176232" cy="1775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70"/>
          <p:cNvSpPr txBox="1"/>
          <p:nvPr>
            <p:custDataLst>
              <p:tags r:id="rId13"/>
            </p:custDataLst>
          </p:nvPr>
        </p:nvSpPr>
        <p:spPr>
          <a:xfrm>
            <a:off x="4641960" y="1703077"/>
            <a:ext cx="2995382" cy="124343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设定期望结果：根据培训目标，设定期望结果，如提高员工工作效率、降低客户投诉率等。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66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92490" y="1392123"/>
            <a:ext cx="3407422" cy="219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8" name="文本框 74"/>
          <p:cNvSpPr txBox="1"/>
          <p:nvPr>
            <p:custDataLst>
              <p:tags r:id="rId15"/>
            </p:custDataLst>
          </p:nvPr>
        </p:nvSpPr>
        <p:spPr>
          <a:xfrm>
            <a:off x="8298333" y="1703077"/>
            <a:ext cx="2995382" cy="124343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制定培训计划：根据培训目标和期望结果，制定培训计划，包括培训内容、培训方式、培训时间等。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0" name="矩形 73"/>
          <p:cNvSpPr/>
          <p:nvPr>
            <p:custDataLst>
              <p:tags r:id="rId16"/>
            </p:custDataLst>
          </p:nvPr>
        </p:nvSpPr>
        <p:spPr>
          <a:xfrm>
            <a:off x="8004272" y="1746248"/>
            <a:ext cx="176232" cy="1775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制定培训计划和时间表</a:t>
            </a:r>
            <a:endParaRPr lang="zh-CN" altLang="en-US"/>
          </a:p>
        </p:txBody>
      </p:sp>
      <p:sp>
        <p:nvSpPr>
          <p:cNvPr id="1049006" name="弧形 58"/>
          <p:cNvSpPr/>
          <p:nvPr>
            <p:custDataLst>
              <p:tags r:id="rId2"/>
            </p:custDataLst>
          </p:nvPr>
        </p:nvSpPr>
        <p:spPr>
          <a:xfrm>
            <a:off x="8720405" y="2334872"/>
            <a:ext cx="2780088" cy="2780088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椭圆 30"/>
          <p:cNvSpPr/>
          <p:nvPr>
            <p:custDataLst>
              <p:tags r:id="rId3"/>
            </p:custDataLst>
          </p:nvPr>
        </p:nvSpPr>
        <p:spPr>
          <a:xfrm>
            <a:off x="8941890" y="2555606"/>
            <a:ext cx="2337977" cy="2337977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椭圆 31"/>
          <p:cNvSpPr/>
          <p:nvPr>
            <p:custDataLst>
              <p:tags r:id="rId4"/>
            </p:custDataLst>
          </p:nvPr>
        </p:nvSpPr>
        <p:spPr>
          <a:xfrm>
            <a:off x="9250467" y="2602155"/>
            <a:ext cx="315621" cy="31562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正文"/>
          <p:cNvSpPr txBox="1"/>
          <p:nvPr>
            <p:custDataLst>
              <p:tags r:id="rId5"/>
            </p:custDataLst>
          </p:nvPr>
        </p:nvSpPr>
        <p:spPr>
          <a:xfrm>
            <a:off x="9304524" y="3230571"/>
            <a:ext cx="1612568" cy="11092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制定培训评估标准：对培训效果进行评估和反馈，以便改进培训内容和方法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弧形 57"/>
          <p:cNvSpPr/>
          <p:nvPr>
            <p:custDataLst>
              <p:tags r:id="rId6"/>
            </p:custDataLst>
          </p:nvPr>
        </p:nvSpPr>
        <p:spPr>
          <a:xfrm>
            <a:off x="692150" y="2334872"/>
            <a:ext cx="2780088" cy="2780088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椭圆 22"/>
          <p:cNvSpPr/>
          <p:nvPr>
            <p:custDataLst>
              <p:tags r:id="rId7"/>
            </p:custDataLst>
          </p:nvPr>
        </p:nvSpPr>
        <p:spPr>
          <a:xfrm>
            <a:off x="6972554" y="2555606"/>
            <a:ext cx="2337977" cy="2337977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椭圆 23"/>
          <p:cNvSpPr/>
          <p:nvPr>
            <p:custDataLst>
              <p:tags r:id="rId8"/>
            </p:custDataLst>
          </p:nvPr>
        </p:nvSpPr>
        <p:spPr>
          <a:xfrm>
            <a:off x="7281131" y="2602155"/>
            <a:ext cx="315621" cy="315621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9"/>
            </p:custDataLst>
          </p:nvPr>
        </p:nvSpPr>
        <p:spPr>
          <a:xfrm>
            <a:off x="7335188" y="3230571"/>
            <a:ext cx="1612568" cy="11092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制定培训计划：根据培训内容和时间制定详细的培训计划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2" name="椭圆 24"/>
          <p:cNvSpPr/>
          <p:nvPr>
            <p:custDataLst>
              <p:tags r:id="rId10"/>
            </p:custDataLst>
          </p:nvPr>
        </p:nvSpPr>
        <p:spPr>
          <a:xfrm>
            <a:off x="5023489" y="2555606"/>
            <a:ext cx="2337977" cy="2337977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椭圆 25"/>
          <p:cNvSpPr/>
          <p:nvPr>
            <p:custDataLst>
              <p:tags r:id="rId11"/>
            </p:custDataLst>
          </p:nvPr>
        </p:nvSpPr>
        <p:spPr>
          <a:xfrm>
            <a:off x="5332816" y="2602155"/>
            <a:ext cx="315621" cy="31562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正文"/>
          <p:cNvSpPr txBox="1"/>
          <p:nvPr>
            <p:custDataLst>
              <p:tags r:id="rId12"/>
            </p:custDataLst>
          </p:nvPr>
        </p:nvSpPr>
        <p:spPr>
          <a:xfrm>
            <a:off x="5386123" y="3230571"/>
            <a:ext cx="1612568" cy="11092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确定培训时间：根据培训内容和目标确定培训的时间安排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椭圆 7"/>
          <p:cNvSpPr/>
          <p:nvPr>
            <p:custDataLst>
              <p:tags r:id="rId13"/>
            </p:custDataLst>
          </p:nvPr>
        </p:nvSpPr>
        <p:spPr>
          <a:xfrm>
            <a:off x="3075175" y="2555606"/>
            <a:ext cx="2337977" cy="2337977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椭圆 9"/>
          <p:cNvSpPr/>
          <p:nvPr>
            <p:custDataLst>
              <p:tags r:id="rId14"/>
            </p:custDataLst>
          </p:nvPr>
        </p:nvSpPr>
        <p:spPr>
          <a:xfrm>
            <a:off x="3383752" y="2602155"/>
            <a:ext cx="315621" cy="315621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正文"/>
          <p:cNvSpPr txBox="1"/>
          <p:nvPr>
            <p:custDataLst>
              <p:tags r:id="rId15"/>
            </p:custDataLst>
          </p:nvPr>
        </p:nvSpPr>
        <p:spPr>
          <a:xfrm>
            <a:off x="3437809" y="3230571"/>
            <a:ext cx="1612568" cy="11092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制定培训内容：根据培训目标选择合适的培训内容和方法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4" name="椭圆 5"/>
          <p:cNvSpPr/>
          <p:nvPr>
            <p:custDataLst>
              <p:tags r:id="rId16"/>
            </p:custDataLst>
          </p:nvPr>
        </p:nvSpPr>
        <p:spPr>
          <a:xfrm>
            <a:off x="905376" y="2555606"/>
            <a:ext cx="2337977" cy="2337977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4"/>
          <p:cNvSpPr/>
          <p:nvPr>
            <p:custDataLst>
              <p:tags r:id="rId17"/>
            </p:custDataLst>
          </p:nvPr>
        </p:nvSpPr>
        <p:spPr>
          <a:xfrm>
            <a:off x="1214704" y="2602155"/>
            <a:ext cx="315621" cy="31562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18"/>
            </p:custDataLst>
          </p:nvPr>
        </p:nvSpPr>
        <p:spPr>
          <a:xfrm>
            <a:off x="1268010" y="3230571"/>
            <a:ext cx="1612568" cy="11092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确定培训目标：明确培训的目的和预期效果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确定培训内容和教学方法</a:t>
            </a:r>
            <a:endParaRPr lang="zh-CN" altLang="en-US"/>
          </a:p>
        </p:txBody>
      </p:sp>
      <p:sp>
        <p:nvSpPr>
          <p:cNvPr id="1049074" name="任意多边形 35"/>
          <p:cNvSpPr/>
          <p:nvPr>
            <p:custDataLst>
              <p:tags r:id="rId2"/>
            </p:custDataLst>
          </p:nvPr>
        </p:nvSpPr>
        <p:spPr>
          <a:xfrm>
            <a:off x="692150" y="138129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76" name="任意多边形 39"/>
          <p:cNvSpPr/>
          <p:nvPr>
            <p:custDataLst>
              <p:tags r:id="rId3"/>
            </p:custDataLst>
          </p:nvPr>
        </p:nvSpPr>
        <p:spPr>
          <a:xfrm>
            <a:off x="774140" y="147017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0324" y="169048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78" name="正文"/>
          <p:cNvSpPr txBox="1"/>
          <p:nvPr>
            <p:custDataLst>
              <p:tags r:id="rId5"/>
            </p:custDataLst>
          </p:nvPr>
        </p:nvSpPr>
        <p:spPr>
          <a:xfrm>
            <a:off x="2320065" y="145577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培训内容：根据银行业务需求，确定培训内容，如金融知识、风险管理、客户服务等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8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0083" y="1452023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82" name="任意多边形 45"/>
          <p:cNvSpPr/>
          <p:nvPr>
            <p:custDataLst>
              <p:tags r:id="rId7"/>
            </p:custDataLst>
          </p:nvPr>
        </p:nvSpPr>
        <p:spPr>
          <a:xfrm>
            <a:off x="692150" y="260051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4" name="任意多边形 46"/>
          <p:cNvSpPr/>
          <p:nvPr>
            <p:custDataLst>
              <p:tags r:id="rId8"/>
            </p:custDataLst>
          </p:nvPr>
        </p:nvSpPr>
        <p:spPr>
          <a:xfrm>
            <a:off x="774140" y="268938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0324" y="2909698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6" name="正文"/>
          <p:cNvSpPr txBox="1"/>
          <p:nvPr>
            <p:custDataLst>
              <p:tags r:id="rId10"/>
            </p:custDataLst>
          </p:nvPr>
        </p:nvSpPr>
        <p:spPr>
          <a:xfrm>
            <a:off x="2320065" y="2674993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教学方法：采用多种教学方法，如讲授法、案例分析法、角色扮演法等，以提高培训效果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8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0083" y="2671238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90" name="任意多边形 51"/>
          <p:cNvSpPr/>
          <p:nvPr>
            <p:custDataLst>
              <p:tags r:id="rId12"/>
            </p:custDataLst>
          </p:nvPr>
        </p:nvSpPr>
        <p:spPr>
          <a:xfrm>
            <a:off x="692150" y="381972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2" name="任意多边形 52"/>
          <p:cNvSpPr/>
          <p:nvPr>
            <p:custDataLst>
              <p:tags r:id="rId13"/>
            </p:custDataLst>
          </p:nvPr>
        </p:nvSpPr>
        <p:spPr>
          <a:xfrm>
            <a:off x="774140" y="390860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0324" y="412891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4" name="正文"/>
          <p:cNvSpPr txBox="1"/>
          <p:nvPr>
            <p:custDataLst>
              <p:tags r:id="rId15"/>
            </p:custDataLst>
          </p:nvPr>
        </p:nvSpPr>
        <p:spPr>
          <a:xfrm>
            <a:off x="2320065" y="389420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培训目标：明确培训目标，如提高员工业务能力、提升客户满意度等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9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0083" y="3890452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98" name="任意多边形 57"/>
          <p:cNvSpPr/>
          <p:nvPr>
            <p:custDataLst>
              <p:tags r:id="rId17"/>
            </p:custDataLst>
          </p:nvPr>
        </p:nvSpPr>
        <p:spPr>
          <a:xfrm>
            <a:off x="692150" y="503894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00" name="任意多边形 58"/>
          <p:cNvSpPr/>
          <p:nvPr>
            <p:custDataLst>
              <p:tags r:id="rId18"/>
            </p:custDataLst>
          </p:nvPr>
        </p:nvSpPr>
        <p:spPr>
          <a:xfrm>
            <a:off x="774140" y="512781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0324" y="5348127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2" name="正文"/>
          <p:cNvSpPr txBox="1"/>
          <p:nvPr>
            <p:custDataLst>
              <p:tags r:id="rId20"/>
            </p:custDataLst>
          </p:nvPr>
        </p:nvSpPr>
        <p:spPr>
          <a:xfrm>
            <a:off x="2320065" y="5113422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培训评估：对培训效果进行评估，如通过考试、问卷调查等方式，以改进培训内容和教学方法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0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0083" y="5109667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评估培训效果和持续改进</a:t>
            </a:r>
            <a:endParaRPr lang="zh-CN" altLang="en-US"/>
          </a:p>
        </p:txBody>
      </p:sp>
      <p:sp>
        <p:nvSpPr>
          <p:cNvPr id="1049140" name="对角圆角矩形 15"/>
          <p:cNvSpPr/>
          <p:nvPr>
            <p:custDataLst>
              <p:tags r:id="rId2"/>
            </p:custDataLst>
          </p:nvPr>
        </p:nvSpPr>
        <p:spPr>
          <a:xfrm>
            <a:off x="1360880" y="4058400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16"/>
          <p:cNvSpPr/>
          <p:nvPr>
            <p:custDataLst>
              <p:tags r:id="rId3"/>
            </p:custDataLst>
          </p:nvPr>
        </p:nvSpPr>
        <p:spPr>
          <a:xfrm>
            <a:off x="1360880" y="3913440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17"/>
          <p:cNvSpPr/>
          <p:nvPr>
            <p:custDataLst>
              <p:tags r:id="rId4"/>
            </p:custDataLst>
          </p:nvPr>
        </p:nvSpPr>
        <p:spPr>
          <a:xfrm>
            <a:off x="1937393" y="3914105"/>
            <a:ext cx="86842" cy="14473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27"/>
          <p:cNvSpPr txBox="1"/>
          <p:nvPr>
            <p:custDataLst>
              <p:tags r:id="rId5"/>
            </p:custDataLst>
          </p:nvPr>
        </p:nvSpPr>
        <p:spPr>
          <a:xfrm>
            <a:off x="1974631" y="4069704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反馈机制：建立培训反馈机制，及时收集学员反馈，不断优化培训内容和方式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52"/>
          <p:cNvSpPr/>
          <p:nvPr>
            <p:custDataLst>
              <p:tags r:id="rId6"/>
            </p:custDataLst>
          </p:nvPr>
        </p:nvSpPr>
        <p:spPr>
          <a:xfrm>
            <a:off x="1360880" y="1417212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53"/>
          <p:cNvSpPr/>
          <p:nvPr>
            <p:custDataLst>
              <p:tags r:id="rId7"/>
            </p:custDataLst>
          </p:nvPr>
        </p:nvSpPr>
        <p:spPr>
          <a:xfrm>
            <a:off x="1360880" y="1271588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54"/>
          <p:cNvSpPr/>
          <p:nvPr>
            <p:custDataLst>
              <p:tags r:id="rId8"/>
            </p:custDataLst>
          </p:nvPr>
        </p:nvSpPr>
        <p:spPr>
          <a:xfrm>
            <a:off x="1937393" y="1272253"/>
            <a:ext cx="86842" cy="14473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56"/>
          <p:cNvSpPr txBox="1"/>
          <p:nvPr>
            <p:custDataLst>
              <p:tags r:id="rId9"/>
            </p:custDataLst>
          </p:nvPr>
        </p:nvSpPr>
        <p:spPr>
          <a:xfrm>
            <a:off x="1974631" y="1420537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培训效果评估：通过问卷调查、考试、实际操作等方式评估培训效果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"/>
          <p:cNvSpPr/>
          <p:nvPr>
            <p:custDataLst>
              <p:tags r:id="rId10"/>
            </p:custDataLst>
          </p:nvPr>
        </p:nvSpPr>
        <p:spPr>
          <a:xfrm>
            <a:off x="1360880" y="2737806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6"/>
          <p:cNvSpPr/>
          <p:nvPr>
            <p:custDataLst>
              <p:tags r:id="rId11"/>
            </p:custDataLst>
          </p:nvPr>
        </p:nvSpPr>
        <p:spPr>
          <a:xfrm>
            <a:off x="1360880" y="2592182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7"/>
          <p:cNvSpPr/>
          <p:nvPr>
            <p:custDataLst>
              <p:tags r:id="rId12"/>
            </p:custDataLst>
          </p:nvPr>
        </p:nvSpPr>
        <p:spPr>
          <a:xfrm>
            <a:off x="1937393" y="2593512"/>
            <a:ext cx="86842" cy="14473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8"/>
          <p:cNvSpPr txBox="1"/>
          <p:nvPr>
            <p:custDataLst>
              <p:tags r:id="rId13"/>
            </p:custDataLst>
          </p:nvPr>
        </p:nvSpPr>
        <p:spPr>
          <a:xfrm>
            <a:off x="1974631" y="2749110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持续改进：根据评估结果，对培训内容和方式进行改进，提高培训效果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9"/>
          <p:cNvSpPr/>
          <p:nvPr>
            <p:custDataLst>
              <p:tags r:id="rId14"/>
            </p:custDataLst>
          </p:nvPr>
        </p:nvSpPr>
        <p:spPr>
          <a:xfrm>
            <a:off x="1360880" y="5379658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0"/>
          <p:cNvSpPr/>
          <p:nvPr>
            <p:custDataLst>
              <p:tags r:id="rId15"/>
            </p:custDataLst>
          </p:nvPr>
        </p:nvSpPr>
        <p:spPr>
          <a:xfrm>
            <a:off x="1360880" y="5234034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1"/>
          <p:cNvSpPr/>
          <p:nvPr>
            <p:custDataLst>
              <p:tags r:id="rId16"/>
            </p:custDataLst>
          </p:nvPr>
        </p:nvSpPr>
        <p:spPr>
          <a:xfrm>
            <a:off x="1937393" y="5234699"/>
            <a:ext cx="86842" cy="14473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12"/>
          <p:cNvSpPr txBox="1"/>
          <p:nvPr>
            <p:custDataLst>
              <p:tags r:id="rId17"/>
            </p:custDataLst>
          </p:nvPr>
        </p:nvSpPr>
        <p:spPr>
          <a:xfrm>
            <a:off x="1974631" y="5390298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跟踪评估：对培训效果进行长期跟踪评估，确保培训效果持续提升。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资源优化的重要性在银行业培训中</a:t>
            </a:r>
            <a:endParaRPr lang="zh-CN" altLang="en-US"/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合理利用内部资源</a:t>
            </a:r>
            <a:endParaRPr lang="zh-CN" altLang="en-US"/>
          </a:p>
        </p:txBody>
      </p:sp>
      <p:sp>
        <p:nvSpPr>
          <p:cNvPr id="1049272" name="Freeform 27"/>
          <p:cNvSpPr/>
          <p:nvPr>
            <p:custDataLst>
              <p:tags r:id="rId2"/>
            </p:custDataLst>
          </p:nvPr>
        </p:nvSpPr>
        <p:spPr bwMode="auto">
          <a:xfrm>
            <a:off x="692150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矩形: 圆角 32"/>
          <p:cNvSpPr/>
          <p:nvPr>
            <p:custDataLst>
              <p:tags r:id="rId3"/>
            </p:custDataLst>
          </p:nvPr>
        </p:nvSpPr>
        <p:spPr>
          <a:xfrm flipH="1">
            <a:off x="820252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2150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78" name="正文"/>
          <p:cNvSpPr txBox="1"/>
          <p:nvPr>
            <p:custDataLst>
              <p:tags r:id="rId5"/>
            </p:custDataLst>
          </p:nvPr>
        </p:nvSpPr>
        <p:spPr>
          <a:xfrm>
            <a:off x="953452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提高培训效率：通过合理利用内部资源，可以减少培训成本，提高培训效率。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0" name="标题"/>
          <p:cNvSpPr txBox="1"/>
          <p:nvPr>
            <p:custDataLst>
              <p:tags r:id="rId6"/>
            </p:custDataLst>
          </p:nvPr>
        </p:nvSpPr>
        <p:spPr>
          <a:xfrm>
            <a:off x="760981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2" name="Freeform 27"/>
          <p:cNvSpPr/>
          <p:nvPr>
            <p:custDataLst>
              <p:tags r:id="rId7"/>
            </p:custDataLst>
          </p:nvPr>
        </p:nvSpPr>
        <p:spPr bwMode="auto">
          <a:xfrm>
            <a:off x="3515485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矩形: 圆角 38"/>
          <p:cNvSpPr/>
          <p:nvPr>
            <p:custDataLst>
              <p:tags r:id="rId8"/>
            </p:custDataLst>
          </p:nvPr>
        </p:nvSpPr>
        <p:spPr>
          <a:xfrm flipH="1">
            <a:off x="3643586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5485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88" name="正文"/>
          <p:cNvSpPr txBox="1"/>
          <p:nvPr>
            <p:custDataLst>
              <p:tags r:id="rId10"/>
            </p:custDataLst>
          </p:nvPr>
        </p:nvSpPr>
        <p:spPr>
          <a:xfrm>
            <a:off x="3776787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提高员工满意度：通过合理利用内部资源，可以提供更多的培训机会，提高员工的满意度。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0" name="标题"/>
          <p:cNvSpPr txBox="1"/>
          <p:nvPr>
            <p:custDataLst>
              <p:tags r:id="rId11"/>
            </p:custDataLst>
          </p:nvPr>
        </p:nvSpPr>
        <p:spPr>
          <a:xfrm>
            <a:off x="3584316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92" name="Freeform 27"/>
          <p:cNvSpPr/>
          <p:nvPr>
            <p:custDataLst>
              <p:tags r:id="rId12"/>
            </p:custDataLst>
          </p:nvPr>
        </p:nvSpPr>
        <p:spPr bwMode="auto">
          <a:xfrm>
            <a:off x="6338820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矩形: 圆角 68"/>
          <p:cNvSpPr/>
          <p:nvPr>
            <p:custDataLst>
              <p:tags r:id="rId13"/>
            </p:custDataLst>
          </p:nvPr>
        </p:nvSpPr>
        <p:spPr>
          <a:xfrm flipH="1">
            <a:off x="6466921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820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98" name="正文"/>
          <p:cNvSpPr txBox="1"/>
          <p:nvPr>
            <p:custDataLst>
              <p:tags r:id="rId15"/>
            </p:custDataLst>
          </p:nvPr>
        </p:nvSpPr>
        <p:spPr>
          <a:xfrm>
            <a:off x="6600121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提高员工技能水平：通过合理利用内部资源，可以提供更多的培训机会，提高员工的技能水平。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0" name="标题"/>
          <p:cNvSpPr txBox="1"/>
          <p:nvPr>
            <p:custDataLst>
              <p:tags r:id="rId16"/>
            </p:custDataLst>
          </p:nvPr>
        </p:nvSpPr>
        <p:spPr>
          <a:xfrm>
            <a:off x="6407650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2" name="Freeform 27"/>
          <p:cNvSpPr/>
          <p:nvPr>
            <p:custDataLst>
              <p:tags r:id="rId17"/>
            </p:custDataLst>
          </p:nvPr>
        </p:nvSpPr>
        <p:spPr bwMode="auto">
          <a:xfrm>
            <a:off x="9162154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矩形: 圆角 74"/>
          <p:cNvSpPr/>
          <p:nvPr>
            <p:custDataLst>
              <p:tags r:id="rId18"/>
            </p:custDataLst>
          </p:nvPr>
        </p:nvSpPr>
        <p:spPr>
          <a:xfrm flipH="1">
            <a:off x="9290893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62154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08" name="正文"/>
          <p:cNvSpPr txBox="1"/>
          <p:nvPr>
            <p:custDataLst>
              <p:tags r:id="rId20"/>
            </p:custDataLst>
          </p:nvPr>
        </p:nvSpPr>
        <p:spPr>
          <a:xfrm>
            <a:off x="9423456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提高员工忠诚度：通过合理利用内部资源，可以提供更多的培训机会，提高员工的忠诚度。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0" name="标题"/>
          <p:cNvSpPr txBox="1"/>
          <p:nvPr>
            <p:custDataLst>
              <p:tags r:id="rId21"/>
            </p:custDataLst>
          </p:nvPr>
        </p:nvSpPr>
        <p:spPr>
          <a:xfrm>
            <a:off x="9231622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有效整合外部资源</a:t>
            </a:r>
            <a:endParaRPr lang="zh-CN" altLang="en-US"/>
          </a:p>
        </p:txBody>
      </p:sp>
      <p:sp>
        <p:nvSpPr>
          <p:cNvPr id="104934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60984" y="1879514"/>
            <a:ext cx="700494" cy="203709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79128" y="4149419"/>
            <a:ext cx="665917" cy="182903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4"/>
          <p:cNvSpPr/>
          <p:nvPr>
            <p:custDataLst>
              <p:tags r:id="rId4"/>
            </p:custDataLst>
          </p:nvPr>
        </p:nvSpPr>
        <p:spPr>
          <a:xfrm>
            <a:off x="797261" y="2545220"/>
            <a:ext cx="1829036" cy="276024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5"/>
          <p:cNvSpPr/>
          <p:nvPr>
            <p:custDataLst>
              <p:tags r:id="rId5"/>
            </p:custDataLst>
          </p:nvPr>
        </p:nvSpPr>
        <p:spPr>
          <a:xfrm flipV="1">
            <a:off x="692150" y="2022165"/>
            <a:ext cx="2037097" cy="9795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97261" y="3125835"/>
            <a:ext cx="1829036" cy="164793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外部资源的定义和分类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45629" y="1878889"/>
            <a:ext cx="700494" cy="203829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63147" y="4149419"/>
            <a:ext cx="665917" cy="182903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8"/>
          <p:cNvSpPr/>
          <p:nvPr>
            <p:custDataLst>
              <p:tags r:id="rId9"/>
            </p:custDataLst>
          </p:nvPr>
        </p:nvSpPr>
        <p:spPr>
          <a:xfrm>
            <a:off x="5181281" y="2545220"/>
            <a:ext cx="1829036" cy="276024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9"/>
          <p:cNvSpPr/>
          <p:nvPr>
            <p:custDataLst>
              <p:tags r:id="rId10"/>
            </p:custDataLst>
          </p:nvPr>
        </p:nvSpPr>
        <p:spPr>
          <a:xfrm flipV="1">
            <a:off x="5076795" y="2022165"/>
            <a:ext cx="2038290" cy="9795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81281" y="3125835"/>
            <a:ext cx="1829036" cy="164793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外部资源的评估和选择标准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38577" y="1910172"/>
            <a:ext cx="700494" cy="203709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56721" y="4179451"/>
            <a:ext cx="665917" cy="18302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5"/>
          <p:cNvSpPr/>
          <p:nvPr>
            <p:custDataLst>
              <p:tags r:id="rId14"/>
            </p:custDataLst>
          </p:nvPr>
        </p:nvSpPr>
        <p:spPr>
          <a:xfrm>
            <a:off x="7374229" y="2575877"/>
            <a:ext cx="1830228" cy="276024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26"/>
          <p:cNvSpPr/>
          <p:nvPr>
            <p:custDataLst>
              <p:tags r:id="rId15"/>
            </p:custDataLst>
          </p:nvPr>
        </p:nvSpPr>
        <p:spPr>
          <a:xfrm flipV="1">
            <a:off x="7270369" y="2052823"/>
            <a:ext cx="2037097" cy="9795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74229" y="3156492"/>
            <a:ext cx="1829036" cy="164793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外部资源的整合和管理策略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52681" y="1890151"/>
            <a:ext cx="700494" cy="203709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70825" y="4160681"/>
            <a:ext cx="665917" cy="182903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1"/>
          <p:cNvSpPr/>
          <p:nvPr>
            <p:custDataLst>
              <p:tags r:id="rId19"/>
            </p:custDataLst>
          </p:nvPr>
        </p:nvSpPr>
        <p:spPr>
          <a:xfrm>
            <a:off x="2989584" y="2555230"/>
            <a:ext cx="1829036" cy="276024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2"/>
          <p:cNvSpPr/>
          <p:nvPr>
            <p:custDataLst>
              <p:tags r:id="rId20"/>
            </p:custDataLst>
          </p:nvPr>
        </p:nvSpPr>
        <p:spPr>
          <a:xfrm flipV="1">
            <a:off x="2884473" y="2032802"/>
            <a:ext cx="2037097" cy="9795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88333" y="3135845"/>
            <a:ext cx="1829036" cy="164793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外部资源的获取途径和方法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30900" y="1910172"/>
            <a:ext cx="700494" cy="203709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148418" y="4179451"/>
            <a:ext cx="665917" cy="18302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25"/>
          <p:cNvSpPr/>
          <p:nvPr>
            <p:custDataLst>
              <p:tags r:id="rId24"/>
            </p:custDataLst>
          </p:nvPr>
        </p:nvSpPr>
        <p:spPr>
          <a:xfrm>
            <a:off x="9565926" y="2575877"/>
            <a:ext cx="1830228" cy="276024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26"/>
          <p:cNvSpPr/>
          <p:nvPr>
            <p:custDataLst>
              <p:tags r:id="rId25"/>
            </p:custDataLst>
          </p:nvPr>
        </p:nvSpPr>
        <p:spPr>
          <a:xfrm flipV="1">
            <a:off x="9462692" y="2052823"/>
            <a:ext cx="2037097" cy="9795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565926" y="3156492"/>
            <a:ext cx="1829036" cy="164793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外部资源在银行业培训中的应用案例和效果分析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提升资源利用效率和效果</a:t>
            </a:r>
            <a:endParaRPr lang="zh-CN" altLang="en-US"/>
          </a:p>
        </p:txBody>
      </p:sp>
      <p:sp>
        <p:nvSpPr>
          <p:cNvPr id="1049430" name="圆角矩形 5"/>
          <p:cNvSpPr/>
          <p:nvPr>
            <p:custDataLst>
              <p:tags r:id="rId2"/>
            </p:custDataLst>
          </p:nvPr>
        </p:nvSpPr>
        <p:spPr>
          <a:xfrm>
            <a:off x="715296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圆角矩形 3"/>
          <p:cNvSpPr/>
          <p:nvPr>
            <p:custDataLst>
              <p:tags r:id="rId3"/>
            </p:custDataLst>
          </p:nvPr>
        </p:nvSpPr>
        <p:spPr>
          <a:xfrm>
            <a:off x="692150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5"/>
          <p:cNvSpPr txBox="1"/>
          <p:nvPr>
            <p:custDataLst>
              <p:tags r:id="rId4"/>
            </p:custDataLst>
          </p:nvPr>
        </p:nvSpPr>
        <p:spPr>
          <a:xfrm>
            <a:off x="866054" y="1761292"/>
            <a:ext cx="2167545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资源优化可以提高培训效率，降低成本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16"/>
          <p:cNvSpPr/>
          <p:nvPr>
            <p:custDataLst>
              <p:tags r:id="rId5"/>
            </p:custDataLst>
          </p:nvPr>
        </p:nvSpPr>
        <p:spPr>
          <a:xfrm>
            <a:off x="872310" y="4975390"/>
            <a:ext cx="677475" cy="678101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38" name="圆角矩形 12"/>
          <p:cNvSpPr/>
          <p:nvPr>
            <p:custDataLst>
              <p:tags r:id="rId6"/>
            </p:custDataLst>
          </p:nvPr>
        </p:nvSpPr>
        <p:spPr>
          <a:xfrm>
            <a:off x="3473364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圆角矩形 13"/>
          <p:cNvSpPr/>
          <p:nvPr>
            <p:custDataLst>
              <p:tags r:id="rId7"/>
            </p:custDataLst>
          </p:nvPr>
        </p:nvSpPr>
        <p:spPr>
          <a:xfrm>
            <a:off x="3444589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圆角矩形 15"/>
          <p:cNvSpPr/>
          <p:nvPr>
            <p:custDataLst>
              <p:tags r:id="rId8"/>
            </p:custDataLst>
          </p:nvPr>
        </p:nvSpPr>
        <p:spPr>
          <a:xfrm>
            <a:off x="3674167" y="4980394"/>
            <a:ext cx="677475" cy="678101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44" name="文本框 10"/>
          <p:cNvSpPr txBox="1"/>
          <p:nvPr>
            <p:custDataLst>
              <p:tags r:id="rId9"/>
            </p:custDataLst>
          </p:nvPr>
        </p:nvSpPr>
        <p:spPr>
          <a:xfrm>
            <a:off x="3619744" y="1766297"/>
            <a:ext cx="2166294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资源优化可以提高培训效果，提高员工技能水平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5"/>
          <p:cNvSpPr/>
          <p:nvPr>
            <p:custDataLst>
              <p:tags r:id="rId10"/>
            </p:custDataLst>
          </p:nvPr>
        </p:nvSpPr>
        <p:spPr>
          <a:xfrm>
            <a:off x="6225802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圆角矩形 3"/>
          <p:cNvSpPr/>
          <p:nvPr>
            <p:custDataLst>
              <p:tags r:id="rId11"/>
            </p:custDataLst>
          </p:nvPr>
        </p:nvSpPr>
        <p:spPr>
          <a:xfrm>
            <a:off x="6202657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23"/>
          <p:cNvSpPr txBox="1"/>
          <p:nvPr>
            <p:custDataLst>
              <p:tags r:id="rId12"/>
            </p:custDataLst>
          </p:nvPr>
        </p:nvSpPr>
        <p:spPr>
          <a:xfrm>
            <a:off x="6376561" y="1761292"/>
            <a:ext cx="2167545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资源优化可以提高培训的针对性，满足不同员工的需求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16"/>
          <p:cNvSpPr/>
          <p:nvPr>
            <p:custDataLst>
              <p:tags r:id="rId13"/>
            </p:custDataLst>
          </p:nvPr>
        </p:nvSpPr>
        <p:spPr>
          <a:xfrm>
            <a:off x="6382817" y="4975390"/>
            <a:ext cx="677475" cy="678101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54" name="圆角矩形 12"/>
          <p:cNvSpPr/>
          <p:nvPr>
            <p:custDataLst>
              <p:tags r:id="rId14"/>
            </p:custDataLst>
          </p:nvPr>
        </p:nvSpPr>
        <p:spPr>
          <a:xfrm>
            <a:off x="8983871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圆角矩形 13"/>
          <p:cNvSpPr/>
          <p:nvPr>
            <p:custDataLst>
              <p:tags r:id="rId15"/>
            </p:custDataLst>
          </p:nvPr>
        </p:nvSpPr>
        <p:spPr>
          <a:xfrm>
            <a:off x="8955095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圆角矩形 15"/>
          <p:cNvSpPr/>
          <p:nvPr>
            <p:custDataLst>
              <p:tags r:id="rId16"/>
            </p:custDataLst>
          </p:nvPr>
        </p:nvSpPr>
        <p:spPr>
          <a:xfrm>
            <a:off x="9184674" y="4980394"/>
            <a:ext cx="677475" cy="678101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60" name="文本框 32"/>
          <p:cNvSpPr txBox="1"/>
          <p:nvPr>
            <p:custDataLst>
              <p:tags r:id="rId17"/>
            </p:custDataLst>
          </p:nvPr>
        </p:nvSpPr>
        <p:spPr>
          <a:xfrm>
            <a:off x="9130251" y="1766297"/>
            <a:ext cx="2166294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资源优化可以提高培训的灵活性，适应市场变化和行业发展趋势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资源优化对培训项目成功的影响</a:t>
            </a:r>
            <a:endParaRPr lang="zh-CN" altLang="en-US"/>
          </a:p>
        </p:txBody>
      </p:sp>
      <p:sp>
        <p:nvSpPr>
          <p:cNvPr id="1049496" name="任意多边形 35"/>
          <p:cNvSpPr/>
          <p:nvPr>
            <p:custDataLst>
              <p:tags r:id="rId2"/>
            </p:custDataLst>
          </p:nvPr>
        </p:nvSpPr>
        <p:spPr>
          <a:xfrm>
            <a:off x="692150" y="138129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98" name="任意多边形 39"/>
          <p:cNvSpPr/>
          <p:nvPr>
            <p:custDataLst>
              <p:tags r:id="rId3"/>
            </p:custDataLst>
          </p:nvPr>
        </p:nvSpPr>
        <p:spPr>
          <a:xfrm>
            <a:off x="774140" y="147017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0324" y="169048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00" name="正文"/>
          <p:cNvSpPr txBox="1"/>
          <p:nvPr>
            <p:custDataLst>
              <p:tags r:id="rId5"/>
            </p:custDataLst>
          </p:nvPr>
        </p:nvSpPr>
        <p:spPr>
          <a:xfrm>
            <a:off x="2320065" y="145577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提高培训效率：通过优化资源配置，提高培训项目的效率，降低成本。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0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0083" y="1452023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04" name="任意多边形 45"/>
          <p:cNvSpPr/>
          <p:nvPr>
            <p:custDataLst>
              <p:tags r:id="rId7"/>
            </p:custDataLst>
          </p:nvPr>
        </p:nvSpPr>
        <p:spPr>
          <a:xfrm>
            <a:off x="692150" y="260051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06" name="任意多边形 46"/>
          <p:cNvSpPr/>
          <p:nvPr>
            <p:custDataLst>
              <p:tags r:id="rId8"/>
            </p:custDataLst>
          </p:nvPr>
        </p:nvSpPr>
        <p:spPr>
          <a:xfrm>
            <a:off x="774140" y="268938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0324" y="2909698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08" name="正文"/>
          <p:cNvSpPr txBox="1"/>
          <p:nvPr>
            <p:custDataLst>
              <p:tags r:id="rId10"/>
            </p:custDataLst>
          </p:nvPr>
        </p:nvSpPr>
        <p:spPr>
          <a:xfrm>
            <a:off x="2320065" y="2674993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提高培训质量：优化资源配置，提高培训项目的质量，提高员工的技能和知识水平。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1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0083" y="2671238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12" name="任意多边形 51"/>
          <p:cNvSpPr/>
          <p:nvPr>
            <p:custDataLst>
              <p:tags r:id="rId12"/>
            </p:custDataLst>
          </p:nvPr>
        </p:nvSpPr>
        <p:spPr>
          <a:xfrm>
            <a:off x="692150" y="381972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14" name="任意多边形 52"/>
          <p:cNvSpPr/>
          <p:nvPr>
            <p:custDataLst>
              <p:tags r:id="rId13"/>
            </p:custDataLst>
          </p:nvPr>
        </p:nvSpPr>
        <p:spPr>
          <a:xfrm>
            <a:off x="774140" y="390860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0324" y="412891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16" name="正文"/>
          <p:cNvSpPr txBox="1"/>
          <p:nvPr>
            <p:custDataLst>
              <p:tags r:id="rId15"/>
            </p:custDataLst>
          </p:nvPr>
        </p:nvSpPr>
        <p:spPr>
          <a:xfrm>
            <a:off x="2320065" y="389420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提高员工满意度：优化资源配置，提高员工的满意度，提高员工的工作积极性和忠诚度。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1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0083" y="3890452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20" name="任意多边形 57"/>
          <p:cNvSpPr/>
          <p:nvPr>
            <p:custDataLst>
              <p:tags r:id="rId17"/>
            </p:custDataLst>
          </p:nvPr>
        </p:nvSpPr>
        <p:spPr>
          <a:xfrm>
            <a:off x="692150" y="503894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22" name="任意多边形 58"/>
          <p:cNvSpPr/>
          <p:nvPr>
            <p:custDataLst>
              <p:tags r:id="rId18"/>
            </p:custDataLst>
          </p:nvPr>
        </p:nvSpPr>
        <p:spPr>
          <a:xfrm>
            <a:off x="774140" y="512781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0324" y="5348127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24" name="正文"/>
          <p:cNvSpPr txBox="1"/>
          <p:nvPr>
            <p:custDataLst>
              <p:tags r:id="rId20"/>
            </p:custDataLst>
          </p:nvPr>
        </p:nvSpPr>
        <p:spPr>
          <a:xfrm>
            <a:off x="2320065" y="5113422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提高企业竞争力：优化资源配置，提高企业的竞争力，提高企业的盈利能力和市场地位。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2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0083" y="5109667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实施银行业培训项目管理和资源优化的策略</a:t>
            </a:r>
            <a:endParaRPr lang="zh-CN" altLang="en-US"/>
          </a:p>
        </p:txBody>
      </p:sp>
      <p:sp>
        <p:nvSpPr>
          <p:cNvPr id="10495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制定项目管理流程和规范</a:t>
            </a:r>
            <a:endParaRPr lang="zh-CN" altLang="en-US"/>
          </a:p>
        </p:txBody>
      </p:sp>
      <p:sp>
        <p:nvSpPr>
          <p:cNvPr id="1049628" name="矩形: 圆角 2"/>
          <p:cNvSpPr/>
          <p:nvPr>
            <p:custDataLst>
              <p:tags r:id="rId2"/>
            </p:custDataLst>
          </p:nvPr>
        </p:nvSpPr>
        <p:spPr>
          <a:xfrm>
            <a:off x="705328" y="1386785"/>
            <a:ext cx="5223421" cy="1380534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Freeform 5"/>
          <p:cNvSpPr/>
          <p:nvPr>
            <p:custDataLst>
              <p:tags r:id="rId3"/>
            </p:custDataLst>
          </p:nvPr>
        </p:nvSpPr>
        <p:spPr bwMode="auto">
          <a:xfrm>
            <a:off x="700935" y="1381765"/>
            <a:ext cx="1025988" cy="808240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632" name="矩形: 圆角 16"/>
          <p:cNvSpPr/>
          <p:nvPr>
            <p:custDataLst>
              <p:tags r:id="rId4"/>
            </p:custDataLst>
          </p:nvPr>
        </p:nvSpPr>
        <p:spPr>
          <a:xfrm>
            <a:off x="6276411" y="1394943"/>
            <a:ext cx="5223421" cy="1380534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4" name="文本框 24"/>
          <p:cNvSpPr txBox="1"/>
          <p:nvPr>
            <p:custDataLst>
              <p:tags r:id="rId5"/>
            </p:custDataLst>
          </p:nvPr>
        </p:nvSpPr>
        <p:spPr>
          <a:xfrm>
            <a:off x="1704960" y="1545546"/>
            <a:ext cx="3814150" cy="10623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明确项目目标：确定项目的具体目标，如提高员工技能、提升服务质量等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36" name="文本框 32"/>
          <p:cNvSpPr txBox="1"/>
          <p:nvPr>
            <p:custDataLst>
              <p:tags r:id="rId6"/>
            </p:custDataLst>
          </p:nvPr>
        </p:nvSpPr>
        <p:spPr>
          <a:xfrm>
            <a:off x="6656685" y="1545546"/>
            <a:ext cx="3814150" cy="10623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制定项目计划：根据项目目标制定详细的项目计划，包括时间、人员、资源等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38" name="文本框 38"/>
          <p:cNvSpPr txBox="1"/>
          <p:nvPr>
            <p:custDataLst>
              <p:tags r:id="rId7"/>
            </p:custDataLst>
          </p:nvPr>
        </p:nvSpPr>
        <p:spPr>
          <a:xfrm>
            <a:off x="779375" y="1545546"/>
            <a:ext cx="621240" cy="502012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1049640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471352" y="1398080"/>
            <a:ext cx="1025988" cy="808240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642" name="文本框 50"/>
          <p:cNvSpPr txBox="1"/>
          <p:nvPr>
            <p:custDataLst>
              <p:tags r:id="rId9"/>
            </p:custDataLst>
          </p:nvPr>
        </p:nvSpPr>
        <p:spPr>
          <a:xfrm flipH="1">
            <a:off x="10775697" y="1545546"/>
            <a:ext cx="621240" cy="502012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644" name="矩形: 圆角 13"/>
          <p:cNvSpPr/>
          <p:nvPr>
            <p:custDataLst>
              <p:tags r:id="rId10"/>
            </p:custDataLst>
          </p:nvPr>
        </p:nvSpPr>
        <p:spPr>
          <a:xfrm>
            <a:off x="697170" y="3037151"/>
            <a:ext cx="5223421" cy="1380534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Freeform 5"/>
          <p:cNvSpPr/>
          <p:nvPr>
            <p:custDataLst>
              <p:tags r:id="rId11"/>
            </p:custDataLst>
          </p:nvPr>
        </p:nvSpPr>
        <p:spPr bwMode="auto">
          <a:xfrm>
            <a:off x="692150" y="3032131"/>
            <a:ext cx="1025988" cy="808240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648" name="矩形: 圆角 19"/>
          <p:cNvSpPr/>
          <p:nvPr>
            <p:custDataLst>
              <p:tags r:id="rId12"/>
            </p:custDataLst>
          </p:nvPr>
        </p:nvSpPr>
        <p:spPr>
          <a:xfrm>
            <a:off x="6268253" y="3045936"/>
            <a:ext cx="5223421" cy="1380534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文本框 28"/>
          <p:cNvSpPr txBox="1"/>
          <p:nvPr>
            <p:custDataLst>
              <p:tags r:id="rId13"/>
            </p:custDataLst>
          </p:nvPr>
        </p:nvSpPr>
        <p:spPr>
          <a:xfrm>
            <a:off x="1704960" y="3195912"/>
            <a:ext cx="3814150" cy="10623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建立项目管理团队：组建项目管理团队，明确团队成员的职责和分工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52" name="文本框 36"/>
          <p:cNvSpPr txBox="1"/>
          <p:nvPr>
            <p:custDataLst>
              <p:tags r:id="rId14"/>
            </p:custDataLst>
          </p:nvPr>
        </p:nvSpPr>
        <p:spPr>
          <a:xfrm>
            <a:off x="6656685" y="3195912"/>
            <a:ext cx="3814150" cy="10623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实施项目管理：按照项目计划实施项目管理，包括进度控制、质量控制、风险管理等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54" name="文本框 42"/>
          <p:cNvSpPr txBox="1"/>
          <p:nvPr>
            <p:custDataLst>
              <p:tags r:id="rId15"/>
            </p:custDataLst>
          </p:nvPr>
        </p:nvSpPr>
        <p:spPr>
          <a:xfrm>
            <a:off x="779375" y="3195912"/>
            <a:ext cx="621240" cy="502012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656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463194" y="3049074"/>
            <a:ext cx="1025988" cy="808240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658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775697" y="3195912"/>
            <a:ext cx="621240" cy="502012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660" name="矩形: 圆角 13"/>
          <p:cNvSpPr/>
          <p:nvPr>
            <p:custDataLst>
              <p:tags r:id="rId18"/>
            </p:custDataLst>
          </p:nvPr>
        </p:nvSpPr>
        <p:spPr>
          <a:xfrm>
            <a:off x="697798" y="4686889"/>
            <a:ext cx="5223421" cy="1380534"/>
          </a:xfrm>
          <a:prstGeom prst="roundRect">
            <a:avLst>
              <a:gd name="adj" fmla="val 12425"/>
            </a:avLst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5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Freeform 5"/>
          <p:cNvSpPr/>
          <p:nvPr>
            <p:custDataLst>
              <p:tags r:id="rId19"/>
            </p:custDataLst>
          </p:nvPr>
        </p:nvSpPr>
        <p:spPr bwMode="auto">
          <a:xfrm>
            <a:off x="692778" y="4682497"/>
            <a:ext cx="1025988" cy="808240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664" name="文本框 6"/>
          <p:cNvSpPr txBox="1"/>
          <p:nvPr>
            <p:custDataLst>
              <p:tags r:id="rId20"/>
            </p:custDataLst>
          </p:nvPr>
        </p:nvSpPr>
        <p:spPr>
          <a:xfrm>
            <a:off x="1705588" y="4845651"/>
            <a:ext cx="3814150" cy="10623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评估项目效果：对项目实施情况进行评估，总结经验教训，为后续项目管理提供参考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66" name="文本框 7"/>
          <p:cNvSpPr txBox="1"/>
          <p:nvPr>
            <p:custDataLst>
              <p:tags r:id="rId21"/>
            </p:custDataLst>
          </p:nvPr>
        </p:nvSpPr>
        <p:spPr>
          <a:xfrm>
            <a:off x="780002" y="4845651"/>
            <a:ext cx="621240" cy="502012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5"/>
                </a:solidFill>
                <a:latin typeface="+mn-ea"/>
                <a:cs typeface="+mj-lt"/>
                <a:sym typeface="+mn-ea"/>
              </a:rPr>
              <a:t>05</a:t>
            </a:r>
            <a:endParaRPr kumimoji="1" lang="en-US" altLang="zh-CN" sz="3600" b="1" spc="300">
              <a:solidFill>
                <a:schemeClr val="accent5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建立项目团队和分工合作</a:t>
            </a:r>
            <a:endParaRPr lang="zh-CN" altLang="en-US"/>
          </a:p>
        </p:txBody>
      </p:sp>
      <p:sp>
        <p:nvSpPr>
          <p:cNvPr id="1049702" name="矩形 38"/>
          <p:cNvSpPr/>
          <p:nvPr>
            <p:custDataLst>
              <p:tags r:id="rId2"/>
            </p:custDataLst>
          </p:nvPr>
        </p:nvSpPr>
        <p:spPr>
          <a:xfrm rot="204112">
            <a:off x="692150" y="1814825"/>
            <a:ext cx="3208294" cy="167531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矩形 39"/>
          <p:cNvSpPr/>
          <p:nvPr>
            <p:custDataLst>
              <p:tags r:id="rId3"/>
            </p:custDataLst>
          </p:nvPr>
        </p:nvSpPr>
        <p:spPr>
          <a:xfrm>
            <a:off x="695942" y="1815457"/>
            <a:ext cx="3208294" cy="16753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TextBox 2"/>
          <p:cNvSpPr txBox="1"/>
          <p:nvPr>
            <p:custDataLst>
              <p:tags r:id="rId4"/>
            </p:custDataLst>
          </p:nvPr>
        </p:nvSpPr>
        <p:spPr>
          <a:xfrm>
            <a:off x="881737" y="1946272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确定项目团队成员：根据项目需求，确定项目团队成员，包括项目经理、项目协调员、技术专家等。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08" name="矩形 100"/>
          <p:cNvSpPr/>
          <p:nvPr>
            <p:custDataLst>
              <p:tags r:id="rId5"/>
            </p:custDataLst>
          </p:nvPr>
        </p:nvSpPr>
        <p:spPr>
          <a:xfrm rot="204112">
            <a:off x="4490202" y="1814825"/>
            <a:ext cx="3208294" cy="167531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矩形 101"/>
          <p:cNvSpPr/>
          <p:nvPr>
            <p:custDataLst>
              <p:tags r:id="rId6"/>
            </p:custDataLst>
          </p:nvPr>
        </p:nvSpPr>
        <p:spPr>
          <a:xfrm>
            <a:off x="4493993" y="1815457"/>
            <a:ext cx="3208294" cy="16753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TextBox 2"/>
          <p:cNvSpPr txBox="1"/>
          <p:nvPr>
            <p:custDataLst>
              <p:tags r:id="rId7"/>
            </p:custDataLst>
          </p:nvPr>
        </p:nvSpPr>
        <p:spPr>
          <a:xfrm>
            <a:off x="4680420" y="1946272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明确项目团队职责：根据项目团队成员的职责和技能，明确每个人的职责和分工。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14" name="矩形 122"/>
          <p:cNvSpPr/>
          <p:nvPr>
            <p:custDataLst>
              <p:tags r:id="rId8"/>
            </p:custDataLst>
          </p:nvPr>
        </p:nvSpPr>
        <p:spPr>
          <a:xfrm rot="204112">
            <a:off x="8288253" y="1814825"/>
            <a:ext cx="3208294" cy="167531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矩形 123"/>
          <p:cNvSpPr/>
          <p:nvPr>
            <p:custDataLst>
              <p:tags r:id="rId9"/>
            </p:custDataLst>
          </p:nvPr>
        </p:nvSpPr>
        <p:spPr>
          <a:xfrm>
            <a:off x="8292045" y="1815457"/>
            <a:ext cx="3208294" cy="167531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TextBox 2"/>
          <p:cNvSpPr txBox="1"/>
          <p:nvPr>
            <p:custDataLst>
              <p:tags r:id="rId10"/>
            </p:custDataLst>
          </p:nvPr>
        </p:nvSpPr>
        <p:spPr>
          <a:xfrm>
            <a:off x="8477208" y="1946272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建立项目团队沟通机制：建立项目团队沟通机制，确保团队成员之间的沟通顺畅，提高工作效率。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20" name="矩形 89"/>
          <p:cNvSpPr/>
          <p:nvPr>
            <p:custDataLst>
              <p:tags r:id="rId11"/>
            </p:custDataLst>
          </p:nvPr>
        </p:nvSpPr>
        <p:spPr>
          <a:xfrm rot="204112">
            <a:off x="2591176" y="3959049"/>
            <a:ext cx="3208294" cy="167531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矩形 90"/>
          <p:cNvSpPr/>
          <p:nvPr>
            <p:custDataLst>
              <p:tags r:id="rId12"/>
            </p:custDataLst>
          </p:nvPr>
        </p:nvSpPr>
        <p:spPr>
          <a:xfrm>
            <a:off x="2594967" y="3959681"/>
            <a:ext cx="3208294" cy="167531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TextBox 2"/>
          <p:cNvSpPr txBox="1"/>
          <p:nvPr>
            <p:custDataLst>
              <p:tags r:id="rId13"/>
            </p:custDataLst>
          </p:nvPr>
        </p:nvSpPr>
        <p:spPr>
          <a:xfrm>
            <a:off x="2780762" y="4090496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制定项目团队工作计划：制定项目团队工作计划，明确项目进度、任务分配、时间节点等。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26" name="矩形 111"/>
          <p:cNvSpPr/>
          <p:nvPr>
            <p:custDataLst>
              <p:tags r:id="rId14"/>
            </p:custDataLst>
          </p:nvPr>
        </p:nvSpPr>
        <p:spPr>
          <a:xfrm rot="204112">
            <a:off x="6389227" y="3959049"/>
            <a:ext cx="3208294" cy="1675314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矩形 112"/>
          <p:cNvSpPr/>
          <p:nvPr>
            <p:custDataLst>
              <p:tags r:id="rId15"/>
            </p:custDataLst>
          </p:nvPr>
        </p:nvSpPr>
        <p:spPr>
          <a:xfrm>
            <a:off x="6393019" y="3959681"/>
            <a:ext cx="3208294" cy="167531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730" name="TextBox 2"/>
          <p:cNvSpPr txBox="1"/>
          <p:nvPr>
            <p:custDataLst>
              <p:tags r:id="rId16"/>
            </p:custDataLst>
          </p:nvPr>
        </p:nvSpPr>
        <p:spPr>
          <a:xfrm>
            <a:off x="6579446" y="4090496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定期评估项目团队绩效：定期评估项目团队绩效，及时调整项目团队分工和合作方式，确保项目顺利进行。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https://d.book118.com/827200036164006045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0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5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3_4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1_3"/>
  <p:tag name="KSO_WM_UNIT_INDEX" val="1_1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6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3_4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1_1"/>
  <p:tag name="KSO_WM_UNIT_INDEX" val="1_1_1"/>
  <p:tag name="KSO_WM_UNIT_LAYERLEVEL" val="1_1_1"/>
  <p:tag name="KSO_WM_UNIT_SUBTYPE" val="d"/>
  <p:tag name="KSO_WM_UNIT_TEXT_FILL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8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2_3"/>
  <p:tag name="KSO_WM_UNIT_INDEX" val="1_2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2_1"/>
  <p:tag name="KSO_WM_UNIT_INDEX" val="1_2_1"/>
  <p:tag name="KSO_WM_UNIT_LAYERLEVEL" val="1_1_1"/>
  <p:tag name="KSO_WM_UNIT_SUBTYPE" val="d"/>
  <p:tag name="KSO_WM_UNIT_TEXT_FILL_FORE_SCHEMECOLOR_INDEX" val="6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7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3_4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6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8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3_4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3_1"/>
  <p:tag name="KSO_WM_UNIT_INDEX" val="1_3_1"/>
  <p:tag name="KSO_WM_UNIT_LAYERLEVEL" val="1_1_1"/>
  <p:tag name="KSO_WM_UNIT_SUBTYPE" val="d"/>
  <p:tag name="KSO_WM_UNIT_TEXT_FILL_FORE_SCHEMECOLOR_INDEX" val="7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9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4_3"/>
  <p:tag name="KSO_WM_UNIT_INDEX" val="1_4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9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3_4*l_h_i*1_5_2"/>
  <p:tag name="KSO_WM_UNIT_INDEX" val="1_5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6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5_3"/>
  <p:tag name="KSO_WM_UNIT_INDEX" val="1_5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5_1"/>
  <p:tag name="KSO_WM_UNIT_INDEX" val="1_5_1"/>
  <p:tag name="KSO_WM_UNIT_LAYERLEVEL" val="1_1_1"/>
  <p:tag name="KSO_WM_UNIT_SUBTYPE" val="d"/>
  <p:tag name="KSO_WM_UNIT_TEXT_FILL_FORE_SCHEMECOLOR_INDEX" val="9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20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微软雅黑</vt:lpstr>
      <vt:lpstr>Calibri Light</vt:lpstr>
      <vt:lpstr>+中文正文</vt:lpstr>
      <vt:lpstr>宋体</vt:lpstr>
      <vt:lpstr>Office Theme</vt:lpstr>
      <vt:lpstr>银行业培训的项目管理和资源优化策略</vt:lpstr>
      <vt:lpstr>目录</vt:lpstr>
      <vt:lpstr>添加章节标题</vt:lpstr>
      <vt:lpstr>银行业培训项目管理的关键要素</vt:lpstr>
      <vt:lpstr>PowerPoint Presentation</vt:lpstr>
      <vt:lpstr>确定培训目标和期望结果</vt:lpstr>
      <vt:lpstr>制定培训计划和时间表</vt:lpstr>
      <vt:lpstr>确定培训内容和教学方法</vt:lpstr>
      <vt:lpstr>评估培训效果和持续改进</vt:lpstr>
      <vt:lpstr>资源优化的重要性在银行业培训中</vt:lpstr>
      <vt:lpstr>PowerPoint Presentation</vt:lpstr>
      <vt:lpstr>合理利用内部资源</vt:lpstr>
      <vt:lpstr>有效整合外部资源</vt:lpstr>
      <vt:lpstr>提升资源利用效率和效果</vt:lpstr>
      <vt:lpstr>资源优化对培训项目成功的影响</vt:lpstr>
      <vt:lpstr>实施银行业培训项目管理和资源优化的策略</vt:lpstr>
      <vt:lpstr>PowerPoint Presentation</vt:lpstr>
      <vt:lpstr>制定项目管理流程和规范</vt:lpstr>
      <vt:lpstr>建立项目团队和分工合作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2024-09-20T19:46:37.028</cp:lastPrinted>
  <dcterms:created xsi:type="dcterms:W3CDTF">2024-09-20T11:46:37Z</dcterms:created>
  <dcterms:modified xsi:type="dcterms:W3CDTF">2024-09-20T11:46:39Z</dcterms:modified>
</cp:coreProperties>
</file>