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9.xml" /><Relationship Id="rId29" Type="http://schemas.openxmlformats.org/officeDocument/2006/relationships/presProps" Target="presProps.xml" /><Relationship Id="rId3" Type="http://schemas.openxmlformats.org/officeDocument/2006/relationships/notesMaster" Target="notesMasters/notesMaster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8F03C3-53C1-4F10-8DAF-D1F318E96C6E}"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66ED419-5B3F-423C-8358-46E41EBE13C9}" type="slidenum">
              <a:rPr lang="zh-CN" altLang="en-US" smtClean="0"/>
              <a:t>22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A0D4CD-618E-425C-9A50-4C2C68E06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8C6036-FE71-4663-A523-1E7320E7A1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643411-C952-45C2-8011-3B9E24F028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4A3138-FB83-467C-8F53-FE9F3B0283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99AD20-D631-4C39-A325-6756979665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040E0D-0989-4897-9409-42105A3E86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2FF531-94A5-4536-8482-EA7145E1EF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ABD81E-72E8-43B3-A3E9-5686D548DF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888526-32B6-4F6E-BCFC-3B2306A14D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66BADE-D527-4656-AB66-B79B629C4D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64AAC3-72AB-4453-AD45-E515BBF79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5_空白">
    <p:bg>
      <p:bgPr>
        <a:solidFill>
          <a:schemeClr val="bg1"/>
        </a:solidFill>
        <a:effectLst/>
      </p:bgPr>
    </p:bg>
    <p:spTree>
      <p:nvGrpSpPr>
        <p:cNvPr id="1" name=""/>
        <p:cNvGrpSpPr/>
        <p:nvPr/>
      </p:nvGrpSpPr>
      <p:grpSpPr>
        <a:xfrm>
          <a:off x="0" y="0"/>
          <a:ext cx="0" cy="0"/>
        </a:xfrm>
      </p:grpSpPr>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1200"/>
    </mc:Choice>
    <mc:Fallback>
      <p:transition spd="slow"/>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标题和内容">
    <p:bg>
      <p:bgPr>
        <a:solidFill>
          <a:schemeClr val="bg1"/>
        </a:solid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p14:dur="1200"/>
    </mc:Choice>
    <mc:Fallback>
      <p:transition spd="slow"/>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标题和内容">
    <p:bg>
      <p:bgPr>
        <a:gradFill>
          <a:gsLst>
            <a:gs pos="0">
              <a:srgbClr val="FFFFFF"/>
            </a:gs>
            <a:gs pos="100000">
              <a:srgbClr val="FFFFFF"/>
            </a:gs>
            <a:gs pos="0">
              <a:srgbClr val="FFFFFF"/>
            </a:gs>
          </a:gsLst>
          <a:lin ang="5400000" scaled="1"/>
        </a:grad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p14:dur="1200"/>
    </mc:Choice>
    <mc:Fallback>
      <p:transition spd="slow"/>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标题和内容">
    <p:bg>
      <p:bgPr>
        <a:gradFill>
          <a:gsLst>
            <a:gs pos="0">
              <a:srgbClr val="FFFFFF"/>
            </a:gs>
            <a:gs pos="100000">
              <a:srgbClr val="FFFFFF"/>
            </a:gs>
            <a:gs pos="0">
              <a:srgbClr val="FFFFFF"/>
            </a:gs>
          </a:gsLst>
          <a:lin ang="5400000" scaled="1"/>
        </a:grad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p14:dur="1200"/>
    </mc:Choice>
    <mc:Fallback>
      <p:transition spd="slow"/>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标题和内容">
    <p:bg>
      <p:bgPr>
        <a:gradFill>
          <a:gsLst>
            <a:gs pos="0">
              <a:srgbClr val="FFFFFF"/>
            </a:gs>
            <a:gs pos="100000">
              <a:srgbClr val="FFFFFF"/>
            </a:gs>
            <a:gs pos="0">
              <a:srgbClr val="FFFFFF"/>
            </a:gs>
          </a:gsLst>
          <a:lin ang="5400000" scaled="1"/>
        </a:grad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p14:dur="1200"/>
    </mc:Choice>
    <mc:Fallback>
      <p:transition spd="slow"/>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标题幻灯片">
    <p:bg>
      <p:bgPr>
        <a:solidFill>
          <a:schemeClr val="bg1"/>
        </a:solidFill>
        <a:effectLst/>
      </p:bgPr>
    </p:bg>
    <p:spTree>
      <p:nvGrpSpPr>
        <p:cNvPr id="1" name=""/>
        <p:cNvGrpSpPr/>
        <p:nvPr/>
      </p:nvGrpSpPr>
      <p:grpSpPr>
        <a:xfrm>
          <a:off x="0" y="0"/>
          <a:ext cx="0" cy="0"/>
        </a:xfrm>
      </p:grpSpPr>
      <p:pic>
        <p:nvPicPr>
          <p:cNvPr id="4" name="图片 3"/>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335" y="1"/>
            <a:ext cx="12191332" cy="6857999"/>
          </a:xfrm>
          <a:prstGeom prst="rect">
            <a:avLst/>
          </a:prstGeom>
        </p:spPr>
      </p:pic>
    </p:spTree>
  </p:cSld>
  <p:clrMapOvr>
    <a:masterClrMapping/>
  </p:clrMapOvr>
  <mc:AlternateContent>
    <mc:Choice xmlns:p14="http://schemas.microsoft.com/office/powerpoint/2010/main" Requires="p14">
      <p:transition spd="slow" p14:dur="1200"/>
    </mc:Choice>
    <mc:Fallback>
      <p:transition spd="slow"/>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标题和内容">
    <p:bg>
      <p:bgRef idx="1001">
        <a:schemeClr val="bg1"/>
      </p:bgRef>
    </p:bg>
    <p:spTree>
      <p:nvGrpSpPr>
        <p:cNvPr id="1" name=""/>
        <p:cNvGrpSpPr/>
        <p:nvPr/>
      </p:nvGrpSpPr>
      <p:grpSpPr>
        <a:xfrm>
          <a:off x="0" y="0"/>
          <a:ext cx="0" cy="0"/>
        </a:xfrm>
      </p:grpSpPr>
      <p:sp>
        <p:nvSpPr>
          <p:cNvPr id="3" name="内容占位符 2"/>
          <p:cNvSpPr>
            <a:spLocks noGrp="1"/>
          </p:cNvSpPr>
          <p:nvPr>
            <p:ph idx="1"/>
          </p:nvPr>
        </p:nvSpPr>
        <p:spPr>
          <a:xfrm>
            <a:off x="838200" y="1118473"/>
            <a:ext cx="10515600" cy="5058490"/>
          </a:xfrm>
        </p:spPr>
        <p:txBody>
          <a:bodyPr/>
          <a:lstStyle/>
          <a:p>
            <a:pPr lvl="0"/>
            <a:r>
              <a:rPr kumimoji="1" lang="zh-CN" altLang="en-US"/>
              <a:t>单击此处编辑母版文本样式</a:t>
            </a:r>
            <a:endParaRPr kumimoji="1" lang="zh-CN" altLang="en-US"/>
          </a:p>
          <a:p>
            <a:pPr lvl="1"/>
            <a:r>
              <a:rPr kumimoji="1" lang="zh-CN" altLang="en-US"/>
              <a:t>二级</a:t>
            </a:r>
            <a:endParaRPr kumimoji="1" lang="zh-CN" altLang="en-US"/>
          </a:p>
          <a:p>
            <a:pPr lvl="2"/>
            <a:r>
              <a:rPr kumimoji="1" lang="zh-CN" altLang="en-US"/>
              <a:t>三级</a:t>
            </a:r>
            <a:endParaRPr kumimoji="1" lang="zh-CN" altLang="en-US"/>
          </a:p>
          <a:p>
            <a:pPr lvl="3"/>
            <a:r>
              <a:rPr kumimoji="1" lang="zh-CN" altLang="en-US"/>
              <a:t>四级</a:t>
            </a:r>
            <a:endParaRPr kumimoji="1" lang="zh-CN" altLang="en-US"/>
          </a:p>
          <a:p>
            <a:pPr lvl="4"/>
            <a:r>
              <a:rPr kumimoji="1" lang="zh-CN" altLang="en-US"/>
              <a:t>五级</a:t>
            </a:r>
            <a:endParaRPr kumimoji="1" lang="zh-CN" altLang="en-US"/>
          </a:p>
        </p:txBody>
      </p:sp>
    </p:spTree>
  </p:cSld>
  <p:clrMapOvr>
    <a:overrideClrMapping bg1="lt1" tx1="dk1" bg2="lt2" tx2="dk2" accent1="accent1" accent2="accent2" accent3="accent3" accent4="accent4" accent5="accent5" accent6="accent6" hlink="hlink" folHlink="folHlink"/>
  </p:clrMapOvr>
  <mc:AlternateContent>
    <mc:Choice xmlns:p14="http://schemas.microsoft.com/office/powerpoint/2010/main" Requires="p14">
      <p:transition spd="slow" p14:dur="1200"/>
    </mc:Choice>
    <mc:Fallback>
      <p:transition spd="slow"/>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mc:AlternateContent>
    <mc:Choice xmlns:p14="http://schemas.microsoft.com/office/powerpoint/2010/main" Requires="p14">
      <p:transition spd="slow" p14:dur="1200"/>
    </mc:Choice>
    <mc:Fallback>
      <p:transition spd="slow"/>
    </mc:Fallback>
  </mc:AlternateContent>
  <p:timing/>
  <p:txStyles>
    <p:titleStyle>
      <a:lvl1pPr algn="ctr" defTabSz="1219200" rtl="0" eaLnBrk="1" latinLnBrk="0" hangingPunct="1">
        <a:spcBef>
          <a:spcPct val="0"/>
        </a:spcBef>
        <a:buNone/>
        <a:defRPr sz="5865" kern="1200">
          <a:solidFill>
            <a:schemeClr val="tx1"/>
          </a:solidFill>
          <a:latin typeface="+mj-lt"/>
          <a:ea typeface="+mj-ea"/>
          <a:cs typeface="+mj-cs"/>
        </a:defRPr>
      </a:lvl1pPr>
    </p:titleStyle>
    <p:bodyStyle>
      <a:lvl1pPr marL="457200" indent="-457200" algn="l" defTabSz="1219200" rtl="0" eaLnBrk="1" latinLnBrk="0" hangingPunct="1">
        <a:spcBef>
          <a:spcPts val="130"/>
        </a:spcBef>
        <a:buFont typeface="Arial" pitchFamily="34" charset="0"/>
        <a:buChar char="•"/>
        <a:defRPr sz="4265" kern="1200">
          <a:solidFill>
            <a:schemeClr val="tx1"/>
          </a:solidFill>
          <a:latin typeface="+mn-lt"/>
          <a:ea typeface="+mn-ea"/>
          <a:cs typeface="+mn-cs"/>
        </a:defRPr>
      </a:lvl1pPr>
      <a:lvl2pPr marL="990600" indent="-381000" algn="l" defTabSz="1219200" rtl="0" eaLnBrk="1" latinLnBrk="0" hangingPunct="1">
        <a:spcBef>
          <a:spcPts val="130"/>
        </a:spcBef>
        <a:buFont typeface="Arial" pitchFamily="34" charset="0"/>
        <a:buChar char="–"/>
        <a:defRPr sz="3735" kern="1200">
          <a:solidFill>
            <a:schemeClr val="tx1"/>
          </a:solidFill>
          <a:latin typeface="+mn-lt"/>
          <a:ea typeface="+mn-ea"/>
          <a:cs typeface="+mn-cs"/>
        </a:defRPr>
      </a:lvl2pPr>
      <a:lvl3pPr marL="1524000" indent="-304800" algn="l" defTabSz="1219200" rtl="0" eaLnBrk="1" latinLnBrk="0" hangingPunct="1">
        <a:spcBef>
          <a:spcPts val="130"/>
        </a:spcBef>
        <a:buFont typeface="Arial"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4pPr>
      <a:lvl5pPr marL="27432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5pPr>
      <a:lvl6pPr marL="33528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6pPr>
      <a:lvl7pPr marL="39624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7pPr>
      <a:lvl8pPr marL="45720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8pPr>
      <a:lvl9pPr marL="5181600" indent="-304800" algn="l" defTabSz="1219200" rtl="0" eaLnBrk="1" latinLnBrk="0" hangingPunct="1">
        <a:spcBef>
          <a:spcPts val="130"/>
        </a:spcBef>
        <a:buFont typeface="Arial" pitchFamily="34" charset="0"/>
        <a:buChar char="•"/>
        <a:defRPr sz="2665"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2.jpeg" /><Relationship Id="rId4"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jpeg" /><Relationship Id="rId4" Type="http://schemas.openxmlformats.org/officeDocument/2006/relationships/image" Target="../media/image4.png" /><Relationship Id="rId5"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image" Target="../media/image9.jpeg" /><Relationship Id="rId4" Type="http://schemas.openxmlformats.org/officeDocument/2006/relationships/image" Target="../media/image10.png" /><Relationship Id="rId5" Type="http://schemas.openxmlformats.org/officeDocument/2006/relationships/image" Target="../media/image1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 Id="rId3" Type="http://schemas.openxmlformats.org/officeDocument/2006/relationships/tags" Target="../tags/tag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 Id="rId3" Type="http://schemas.openxmlformats.org/officeDocument/2006/relationships/tags" Target="../tags/tag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 Id="rId3" Type="http://schemas.openxmlformats.org/officeDocument/2006/relationships/tags" Target="../tags/tag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7.xml" /><Relationship Id="rId3" Type="http://schemas.openxmlformats.org/officeDocument/2006/relationships/tags" Target="../tags/tag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9.xml" /><Relationship Id="rId3" Type="http://schemas.openxmlformats.org/officeDocument/2006/relationships/image" Target="../media/image12.jpeg" /><Relationship Id="rId4" Type="http://schemas.openxmlformats.org/officeDocument/2006/relationships/image" Target="../media/image1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0.xml" /><Relationship Id="rId3" Type="http://schemas.openxmlformats.org/officeDocument/2006/relationships/tags" Target="../tags/tag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1.xml" /><Relationship Id="rId3" Type="http://schemas.openxmlformats.org/officeDocument/2006/relationships/tags" Target="../tags/tag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2.xml" /><Relationship Id="rId3" Type="http://schemas.openxmlformats.org/officeDocument/2006/relationships/tags" Target="../tags/tag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0012110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a:off x="0" y="0"/>
            <a:ext cx="12192000" cy="6858000"/>
            <a:chExt cx="9144000" cy="5143500"/>
          </a:xfrm>
          <a:solidFill>
            <a:srgbClr val="14673F"/>
          </a:solidFill>
        </p:grpSpPr>
        <p:grpSp>
          <p:nvGrpSpPr>
            <p:cNvPr id="2" name="组合 1"/>
            <p:cNvGrpSpPr/>
            <p:nvPr/>
          </p:nvGrpSpPr>
          <p:grpSpPr>
            <a:xfrm>
              <a:off x="0" y="0"/>
              <a:ext cx="9143999" cy="1419622"/>
              <a:chExt cx="9143999" cy="1419622"/>
            </a:xfrm>
            <a:grpFill/>
          </p:grpSpPr>
          <p:grpSp>
            <p:nvGrpSpPr>
              <p:cNvPr id="13" name="组合 12"/>
              <p:cNvGrpSpPr/>
              <p:nvPr/>
            </p:nvGrpSpPr>
            <p:grpSpPr>
              <a:xfrm>
                <a:off x="0" y="0"/>
                <a:ext cx="1187624" cy="1419622"/>
                <a:chOff x="809625" y="151495"/>
                <a:chExt cx="1409982" cy="1409982"/>
              </a:xfrm>
              <a:grpFill/>
            </p:grpSpPr>
            <p:sp>
              <p:nvSpPr>
                <p:cNvPr id="15" name="矩形 14"/>
                <p:cNvSpPr/>
                <p:nvPr/>
              </p:nvSpPr>
              <p:spPr>
                <a:xfrm>
                  <a:off x="809625" y="151495"/>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sp>
              <p:nvSpPr>
                <p:cNvPr id="16" name="矩形 15"/>
                <p:cNvSpPr/>
                <p:nvPr/>
              </p:nvSpPr>
              <p:spPr>
                <a:xfrm rot="5400000">
                  <a:off x="170087" y="793007"/>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grpSp>
          <p:grpSp>
            <p:nvGrpSpPr>
              <p:cNvPr id="17" name="组合 16"/>
              <p:cNvGrpSpPr/>
              <p:nvPr/>
            </p:nvGrpSpPr>
            <p:grpSpPr>
              <a:xfrm rot="5400000">
                <a:off x="7840376" y="-115999"/>
                <a:ext cx="1187624" cy="1419622"/>
                <a:chOff x="809625" y="151495"/>
                <a:chExt cx="1409982" cy="1409982"/>
              </a:xfrm>
              <a:grpFill/>
            </p:grpSpPr>
            <p:sp>
              <p:nvSpPr>
                <p:cNvPr id="18" name="矩形 17"/>
                <p:cNvSpPr/>
                <p:nvPr/>
              </p:nvSpPr>
              <p:spPr>
                <a:xfrm>
                  <a:off x="809625" y="151495"/>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sp>
              <p:nvSpPr>
                <p:cNvPr id="20" name="矩形 19"/>
                <p:cNvSpPr/>
                <p:nvPr/>
              </p:nvSpPr>
              <p:spPr>
                <a:xfrm rot="5400000">
                  <a:off x="168114" y="793007"/>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grpSp>
        </p:grpSp>
        <p:grpSp>
          <p:nvGrpSpPr>
            <p:cNvPr id="21" name="组合 20"/>
            <p:cNvGrpSpPr/>
            <p:nvPr/>
          </p:nvGrpSpPr>
          <p:grpSpPr>
            <a:xfrm flipH="1" flipV="1">
              <a:off x="1" y="3723878"/>
              <a:ext cx="9143999" cy="1419622"/>
              <a:chExt cx="9143999" cy="1419622"/>
            </a:xfrm>
            <a:grpFill/>
          </p:grpSpPr>
          <p:grpSp>
            <p:nvGrpSpPr>
              <p:cNvPr id="22" name="组合 21"/>
              <p:cNvGrpSpPr/>
              <p:nvPr/>
            </p:nvGrpSpPr>
            <p:grpSpPr>
              <a:xfrm>
                <a:off x="0" y="0"/>
                <a:ext cx="1187624" cy="1419622"/>
                <a:chOff x="809625" y="151495"/>
                <a:chExt cx="1409982" cy="1409982"/>
              </a:xfrm>
              <a:grpFill/>
            </p:grpSpPr>
            <p:sp>
              <p:nvSpPr>
                <p:cNvPr id="26" name="矩形 25"/>
                <p:cNvSpPr/>
                <p:nvPr/>
              </p:nvSpPr>
              <p:spPr>
                <a:xfrm>
                  <a:off x="809625" y="151495"/>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sp>
              <p:nvSpPr>
                <p:cNvPr id="27" name="矩形 26"/>
                <p:cNvSpPr/>
                <p:nvPr/>
              </p:nvSpPr>
              <p:spPr>
                <a:xfrm rot="5400000">
                  <a:off x="170087" y="793007"/>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grpSp>
          <p:grpSp>
            <p:nvGrpSpPr>
              <p:cNvPr id="23" name="组合 22"/>
              <p:cNvGrpSpPr/>
              <p:nvPr/>
            </p:nvGrpSpPr>
            <p:grpSpPr>
              <a:xfrm rot="5400000">
                <a:off x="7840376" y="-115999"/>
                <a:ext cx="1187624" cy="1419622"/>
                <a:chOff x="809625" y="151495"/>
                <a:chExt cx="1409982" cy="1409982"/>
              </a:xfrm>
              <a:grpFill/>
            </p:grpSpPr>
            <p:sp>
              <p:nvSpPr>
                <p:cNvPr id="24" name="矩形 23"/>
                <p:cNvSpPr/>
                <p:nvPr/>
              </p:nvSpPr>
              <p:spPr>
                <a:xfrm>
                  <a:off x="809625" y="151495"/>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sp>
              <p:nvSpPr>
                <p:cNvPr id="25" name="矩形 24"/>
                <p:cNvSpPr/>
                <p:nvPr/>
              </p:nvSpPr>
              <p:spPr>
                <a:xfrm rot="5400000">
                  <a:off x="168114" y="793007"/>
                  <a:ext cx="1409982" cy="12695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grpSp>
        </p:grpSp>
      </p:grpSp>
      <p:sp>
        <p:nvSpPr>
          <p:cNvPr id="28" name="文本框 27"/>
          <p:cNvSpPr txBox="1"/>
          <p:nvPr/>
        </p:nvSpPr>
        <p:spPr>
          <a:xfrm>
            <a:off x="1016635" y="2698750"/>
            <a:ext cx="10565130" cy="18670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4000"/>
              </a:lnSpc>
            </a:pPr>
            <a:r>
              <a:rPr lang="zh-CN" altLang="en-US" sz="5400" spc="225">
                <a:solidFill>
                  <a:srgbClr val="14673F"/>
                </a:solidFill>
                <a:latin typeface="黑体" panose="02010609060101010101" pitchFamily="49" charset="-122"/>
                <a:ea typeface="黑体" panose="02010609060101010101" pitchFamily="49" charset="-122"/>
              </a:rPr>
              <a:t>数字经济推动</a:t>
            </a:r>
            <a:endParaRPr lang="en-US" altLang="zh-CN" sz="5400" spc="225">
              <a:solidFill>
                <a:srgbClr val="14673F"/>
              </a:solidFill>
              <a:latin typeface="黑体" panose="02010609060101010101" pitchFamily="49" charset="-122"/>
              <a:ea typeface="黑体" panose="02010609060101010101" pitchFamily="49" charset="-122"/>
            </a:endParaRPr>
          </a:p>
          <a:p>
            <a:pPr algn="ctr">
              <a:lnSpc>
                <a:spcPct val="114000"/>
              </a:lnSpc>
            </a:pPr>
            <a:r>
              <a:rPr lang="zh-CN" altLang="en-US" sz="5400" spc="225">
                <a:solidFill>
                  <a:srgbClr val="14673F"/>
                </a:solidFill>
                <a:latin typeface="黑体" panose="02010609060101010101" pitchFamily="49" charset="-122"/>
                <a:ea typeface="黑体" panose="02010609060101010101" pitchFamily="49" charset="-122"/>
              </a:rPr>
              <a:t>经济高质量发展研究</a:t>
            </a:r>
            <a:endParaRPr lang="zh-CN" altLang="en-US" sz="5400" spc="225">
              <a:solidFill>
                <a:srgbClr val="14673F"/>
              </a:solidFill>
              <a:latin typeface="黑体" panose="02010609060101010101" pitchFamily="49" charset="-122"/>
              <a:ea typeface="黑体" panose="02010609060101010101" pitchFamily="49" charset="-122"/>
            </a:endParaRPr>
          </a:p>
        </p:txBody>
      </p:sp>
      <p:pic>
        <p:nvPicPr>
          <p:cNvPr id="4" name="图片 3"/>
          <p:cNvPicPr>
            <a:picLocks noChangeAspect="1"/>
          </p:cNvPicPr>
          <p:nvPr>
            <p:custDataLst>
              <p:tags r:id="rId4"/>
            </p:custDataLst>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019887" y="452967"/>
            <a:ext cx="2127673" cy="1998980"/>
          </a:xfrm>
          <a:prstGeom prst="rect">
            <a:avLst/>
          </a:prstGeom>
        </p:spPr>
      </p:pic>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696000" y="1098526"/>
            <a:ext cx="10800000" cy="163121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5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第一节 </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高质量发展的内涵与特征</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5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第二节 </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数字经济促进高质量发展的路径</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5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第三节 数字经济安全</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165600" y="226800"/>
            <a:ext cx="7050328" cy="5024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专题五 数字经济推动经济高质量发展研究</a:t>
            </a:r>
            <a:endParaRPr lang="zh-CN" altLang="en-US" sz="2665" spc="213">
              <a:solidFill>
                <a:srgbClr val="14673F"/>
              </a:solidFill>
              <a:latin typeface="黑体" panose="02010609060101010101" pitchFamily="49" charset="-122"/>
              <a:ea typeface="黑体" panose="02010609060101010101" pitchFamily="49"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694799" y="1094400"/>
            <a:ext cx="10800000" cy="447814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ClrTx/>
              <a:buSzPct val="120000"/>
              <a:buFont typeface="Wingdings" panose="05000000000000000000" charset="0"/>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一、主要内容</a:t>
            </a:r>
            <a:endParaRPr lang="en-US" altLang="zh-CN"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首先，关注数字经济通过提高效率、促进创新、优化资源配置等方式，加速了高质量的经济发展。它还促进了跨行业合作，推动了新业态的产生。其次，了解数字经济与供给侧结构性改革、新发展理念之间的密切联系，理解数字经济促进高质量发展的关键路径。最后，理解数字经济安全的形成机制，需要分析数字化过程中的潜在威胁，并考虑这些因素如何影响经济安全。</a:t>
            </a:r>
            <a:endPar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ClrTx/>
              <a:buSzPct val="120000"/>
              <a:buFont typeface="Wingdings" panose="05000000000000000000" charset="0"/>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二、重点难点</a:t>
            </a:r>
            <a:endPar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ClrTx/>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1.</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数字经济对高质量发展的促进作用和实现路径；</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ClrTx/>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2.</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数字经济安全的内涵及对其形成机制的理解；</a:t>
            </a:r>
            <a:endPar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ClrTx/>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3.</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洞察数字经济安全风险并识别其形成机制和传染路径。</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endParaRPr>
          </a:p>
        </p:txBody>
      </p:sp>
      <p:sp>
        <p:nvSpPr>
          <p:cNvPr id="2" name="文本框 1"/>
          <p:cNvSpPr txBox="1"/>
          <p:nvPr/>
        </p:nvSpPr>
        <p:spPr>
          <a:xfrm>
            <a:off x="165600" y="226800"/>
            <a:ext cx="7050328" cy="5024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专题五 数字经济推动经济高质量发展研究</a:t>
            </a:r>
            <a:endParaRPr lang="zh-CN" altLang="en-US" sz="2665" spc="213">
              <a:solidFill>
                <a:srgbClr val="14673F"/>
              </a:solidFill>
              <a:latin typeface="黑体" panose="02010609060101010101" pitchFamily="49" charset="-122"/>
              <a:ea typeface="黑体" panose="02010609060101010101" pitchFamily="49"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696000" y="1098526"/>
            <a:ext cx="10800000" cy="163121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50000"/>
              </a:lnSpc>
              <a:spcBef>
                <a:spcPts val="600"/>
              </a:spcBef>
              <a:buSzPct val="120000"/>
              <a:buFont typeface="Wingdings" panose="05000000000000000000" charset="0"/>
              <a:buNone/>
            </a:pPr>
            <a:r>
              <a:rPr lang="zh-CN" altLang="en-US" sz="2000" b="1" spc="160">
                <a:solidFill>
                  <a:srgbClr val="FF0000"/>
                </a:solidFill>
                <a:latin typeface="微软雅黑" panose="020b0503020204020204" pitchFamily="34" charset="-122"/>
                <a:ea typeface="微软雅黑" panose="020b0503020204020204" pitchFamily="34" charset="-122"/>
              </a:rPr>
              <a:t>第一节 </a:t>
            </a:r>
            <a:r>
              <a:rPr lang="zh-CN" altLang="en-US" sz="2000" b="1" spc="160">
                <a:solidFill>
                  <a:srgbClr val="FF0000"/>
                </a:solidFill>
                <a:latin typeface="微软雅黑" panose="020b0503020204020204" pitchFamily="34" charset="-122"/>
                <a:ea typeface="微软雅黑" panose="020b0503020204020204" pitchFamily="34" charset="-122"/>
                <a:sym typeface="+mn-ea"/>
              </a:rPr>
              <a:t>高质量发展的内涵与特征</a:t>
            </a:r>
            <a:endParaRPr lang="zh-CN" altLang="en-US" sz="2000" b="1" spc="160">
              <a:solidFill>
                <a:srgbClr val="FF0000"/>
              </a:solidFill>
              <a:latin typeface="微软雅黑" panose="020b0503020204020204" pitchFamily="34" charset="-122"/>
              <a:ea typeface="微软雅黑" panose="020b0503020204020204" pitchFamily="34" charset="-122"/>
            </a:endParaRPr>
          </a:p>
          <a:p>
            <a:pPr marL="0" lvl="1" indent="579755" algn="just" fontAlgn="ctr">
              <a:lnSpc>
                <a:spcPct val="15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第二节 </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数字经济促进高质量发展的路径</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5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第三节 数字经济安全</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165600" y="226800"/>
            <a:ext cx="7050328" cy="5024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专题五 数字经济推动经济高质量发展研究</a:t>
            </a:r>
            <a:endParaRPr lang="zh-CN" altLang="en-US" sz="2665" spc="213">
              <a:solidFill>
                <a:srgbClr val="14673F"/>
              </a:solidFill>
              <a:latin typeface="黑体" panose="02010609060101010101" pitchFamily="49" charset="-122"/>
              <a:ea typeface="黑体" panose="02010609060101010101" pitchFamily="49"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6263640"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第一节 经济高质量发展的内涵与特征</a:t>
            </a:r>
            <a:endParaRPr lang="zh-CN" altLang="en-US" sz="2665" spc="213">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694800" y="1094400"/>
            <a:ext cx="10800000" cy="194617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79755" algn="l" fontAlgn="auto">
              <a:lnSpc>
                <a:spcPct val="150000"/>
              </a:lnSpc>
              <a:spcBef>
                <a:spcPts val="600"/>
              </a:spcBef>
              <a:buClrTx/>
              <a:buSzTx/>
              <a:buFontTx/>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一、高质量发展的内涵</a:t>
            </a:r>
            <a:endPar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l" fontAlgn="auto">
              <a:lnSpc>
                <a:spcPct val="130000"/>
              </a:lnSpc>
              <a:spcBef>
                <a:spcPts val="600"/>
              </a:spcBef>
              <a:buClrTx/>
              <a:buSzTx/>
              <a:buFontTx/>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（一）我国社会主要矛盾变化和新发展理念</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l" fontAlgn="auto">
              <a:lnSpc>
                <a:spcPct val="130000"/>
              </a:lnSpc>
              <a:spcBef>
                <a:spcPts val="600"/>
              </a:spcBef>
              <a:buClrTx/>
              <a:buSzTx/>
              <a:buFontTx/>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（二）微观层面的产品和服务质量</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l" fontAlgn="auto">
              <a:lnSpc>
                <a:spcPct val="130000"/>
              </a:lnSpc>
              <a:spcBef>
                <a:spcPts val="600"/>
              </a:spcBef>
              <a:buClrTx/>
              <a:buSzTx/>
              <a:buFontTx/>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（三）高质量供给、需求、配置、投入产出、收入分配和经济循环</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6154" y="3603738"/>
            <a:ext cx="3754507" cy="250300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550661" y="3603737"/>
            <a:ext cx="3754509" cy="25030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305168" y="3597964"/>
            <a:ext cx="3315237" cy="250300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6263640"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第一节 经济高质量发展的内涵与特</a:t>
            </a:r>
            <a:r>
              <a:rPr lang="zh-CN" altLang="en-US" sz="2665" spc="225">
                <a:solidFill>
                  <a:srgbClr val="14673F"/>
                </a:solidFill>
                <a:latin typeface="黑体" panose="02010609060101010101" pitchFamily="49" charset="-122"/>
                <a:ea typeface="黑体" panose="02010609060101010101" pitchFamily="49" charset="-122"/>
              </a:rPr>
              <a:t>征</a:t>
            </a:r>
            <a:endParaRPr lang="zh-CN" altLang="en-US" sz="2665" spc="213">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694800" y="1094400"/>
            <a:ext cx="10800000" cy="293926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79755" algn="l" fontAlgn="auto">
              <a:lnSpc>
                <a:spcPct val="150000"/>
              </a:lnSpc>
              <a:buClrTx/>
              <a:buSzTx/>
              <a:buFontTx/>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二、高质量发展的特征</a:t>
            </a:r>
            <a:endPar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nSpc>
                <a:spcPct val="130000"/>
              </a:lnSpc>
              <a:spcBef>
                <a:spcPts val="600"/>
              </a:spcBef>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（一）</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科技创新是高质量发展的核心驱动力</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nSpc>
                <a:spcPct val="130000"/>
              </a:lnSpc>
              <a:spcBef>
                <a:spcPts val="600"/>
              </a:spcBef>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（二）</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提高全要素生产率是高质量发展的动力源泉</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nSpc>
                <a:spcPct val="130000"/>
              </a:lnSpc>
              <a:spcBef>
                <a:spcPts val="600"/>
              </a:spcBef>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（三）</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坚持绿色发展理念是高质量发展的必要条件</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nSpc>
                <a:spcPct val="130000"/>
              </a:lnSpc>
              <a:spcBef>
                <a:spcPts val="600"/>
              </a:spcBef>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（四）</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实现全球价值链攀升是高质量发展的关键抓手</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nSpc>
                <a:spcPct val="130000"/>
              </a:lnSpc>
              <a:spcBef>
                <a:spcPts val="600"/>
              </a:spcBef>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（五）</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实现共同富裕是高质量发展的最终目的</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69509" y="4033666"/>
            <a:ext cx="3492572" cy="224106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75333" y="4058871"/>
            <a:ext cx="3355485" cy="221586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030814" y="4033666"/>
            <a:ext cx="3062605" cy="224106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6263640"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2665" spc="225">
                <a:solidFill>
                  <a:srgbClr val="14673F"/>
                </a:solidFill>
                <a:latin typeface="黑体" panose="02010609060101010101" pitchFamily="49" charset="-122"/>
                <a:ea typeface="黑体" panose="02010609060101010101" pitchFamily="49" charset="-122"/>
                <a:sym typeface="+mn-ea"/>
              </a:rPr>
              <a:t>第一节 经济高质量发展的内涵与特征</a:t>
            </a:r>
            <a:endParaRPr lang="zh-CN" altLang="en-US" sz="2665" spc="225">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694800" y="1094400"/>
            <a:ext cx="10800000" cy="4078039"/>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SzPct val="120000"/>
              <a:buFont typeface="Wingdings" panose="05000000000000000000" charset="0"/>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（一）科技创新是高质量发展的核心驱动力</a:t>
            </a:r>
            <a:endPar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SzPct val="120000"/>
              <a:buFont typeface="Wingdings" panose="05000000000000000000" charset="0"/>
            </a:pPr>
            <a:r>
              <a:rPr lang="zh-CN" altLang="en-US" sz="2000" spc="160">
                <a:solidFill>
                  <a:schemeClr val="dk1">
                    <a:lumMod val="75000"/>
                    <a:lumOff val="25000"/>
                  </a:schemeClr>
                </a:solidFill>
                <a:latin typeface="仿宋" panose="02010609060101010101" pitchFamily="49" charset="-122"/>
                <a:ea typeface="仿宋" panose="02010609060101010101" pitchFamily="49" charset="-122"/>
              </a:rPr>
              <a:t>“必须把创新作为引领发展的第一动力，把人才作为支撑发展的第一资源，把创新摆在国家发展全局的核心位置，不断推进理论创新、制度创新、科技创新、文化创新等各方面创新，让创新贯穿党和国家一切工作，让创新在全社会蔚然成风”</a:t>
            </a:r>
            <a:endParaRPr lang="zh-CN" altLang="en-US" sz="2000" spc="160">
              <a:solidFill>
                <a:schemeClr val="dk1">
                  <a:lumMod val="75000"/>
                  <a:lumOff val="25000"/>
                </a:schemeClr>
              </a:solidFill>
              <a:latin typeface="仿宋" panose="02010609060101010101" pitchFamily="49" charset="-122"/>
              <a:ea typeface="仿宋" panose="02010609060101010101" pitchFamily="49" charset="-122"/>
            </a:endParaRPr>
          </a:p>
          <a:p>
            <a:pPr marL="0" lvl="1" indent="579755" algn="just" fontAlgn="ctr">
              <a:lnSpc>
                <a:spcPct val="130000"/>
              </a:lnSpc>
              <a:spcBef>
                <a:spcPts val="600"/>
              </a:spcBef>
              <a:spcAft>
                <a:spcPct val="0"/>
              </a:spcAft>
              <a:buSzPct val="120000"/>
              <a:buFont typeface="Wingdings" panose="05000000000000000000" charset="0"/>
            </a:pPr>
            <a:r>
              <a:rPr lang="en-US" altLang="zh-CN" sz="2000" spc="160">
                <a:solidFill>
                  <a:schemeClr val="dk1">
                    <a:lumMod val="75000"/>
                    <a:lumOff val="25000"/>
                  </a:schemeClr>
                </a:solidFill>
                <a:latin typeface="仿宋" panose="02010609060101010101" pitchFamily="49" charset="-122"/>
                <a:ea typeface="仿宋" panose="02010609060101010101" pitchFamily="49" charset="-122"/>
              </a:rPr>
              <a:t>                 ——</a:t>
            </a:r>
            <a:r>
              <a:rPr lang="zh-CN" altLang="en-US" sz="2000" spc="160">
                <a:solidFill>
                  <a:schemeClr val="dk1">
                    <a:lumMod val="75000"/>
                    <a:lumOff val="25000"/>
                  </a:schemeClr>
                </a:solidFill>
                <a:latin typeface="仿宋" panose="02010609060101010101" pitchFamily="49" charset="-122"/>
                <a:ea typeface="仿宋" panose="02010609060101010101" pitchFamily="49" charset="-122"/>
              </a:rPr>
              <a:t>习近平总书记，党的</a:t>
            </a:r>
            <a:r>
              <a:rPr lang="en-US" altLang="zh-CN" sz="2000" spc="160" err="1">
                <a:solidFill>
                  <a:schemeClr val="dk1">
                    <a:lumMod val="75000"/>
                    <a:lumOff val="25000"/>
                  </a:schemeClr>
                </a:solidFill>
                <a:latin typeface="仿宋" panose="02010609060101010101" pitchFamily="49" charset="-122"/>
                <a:ea typeface="仿宋" panose="02010609060101010101" pitchFamily="49" charset="-122"/>
              </a:rPr>
              <a:t>十八届五中全会第二次全体会议</a:t>
            </a:r>
            <a:endParaRPr lang="en-US" altLang="zh-CN" sz="2000" spc="160">
              <a:solidFill>
                <a:schemeClr val="dk1">
                  <a:lumMod val="75000"/>
                  <a:lumOff val="25000"/>
                </a:schemeClr>
              </a:solidFill>
              <a:latin typeface="仿宋" panose="02010609060101010101" pitchFamily="49" charset="-122"/>
              <a:ea typeface="仿宋" panose="02010609060101010101" pitchFamily="49" charset="-122"/>
            </a:endParaRPr>
          </a:p>
          <a:p>
            <a:pPr marL="0" lvl="1" indent="579755" algn="just" fontAlgn="ctr">
              <a:lnSpc>
                <a:spcPct val="130000"/>
              </a:lnSpc>
              <a:spcBef>
                <a:spcPts val="600"/>
              </a:spcBef>
              <a:spcAft>
                <a:spcPct val="0"/>
              </a:spcAft>
              <a:buClrTx/>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1.</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高质量发展是能够很好满足人民日益增长的美好生活需要的发展。</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2.</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科技创新为高质量发展提供了新的成长空间、关键着力点和主要支撑体系。</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3.</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推进高质量发展必须以供给侧结构性改革为主线，而科技创新是推进供给侧结构性改革的关键。</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6263640"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2665" spc="225">
                <a:solidFill>
                  <a:srgbClr val="14673F"/>
                </a:solidFill>
                <a:latin typeface="黑体" panose="02010609060101010101" pitchFamily="49" charset="-122"/>
                <a:ea typeface="黑体" panose="02010609060101010101" pitchFamily="49" charset="-122"/>
                <a:sym typeface="+mn-ea"/>
              </a:rPr>
              <a:t>第一节 经济高质量发展的内涵与特征</a:t>
            </a:r>
            <a:endParaRPr lang="zh-CN" altLang="en-US" sz="2665" spc="225">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694800" y="1094400"/>
            <a:ext cx="10800000" cy="392415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fontAlgn="ctr">
              <a:lnSpc>
                <a:spcPct val="130000"/>
              </a:lnSpc>
              <a:spcBef>
                <a:spcPts val="600"/>
              </a:spcBef>
              <a:buSzPct val="120000"/>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（二）提高全要素生产率是高质量发展的动力源泉</a:t>
            </a:r>
            <a:endPar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1.</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全要素生产率能够更好兼顾高质量发展的目的与手段，提供了可持续提高劳动生产率的途径。</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2.</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实现转型升级和可持续发展。高质量发展强调质量、强调效率、强调产品和服务的供给顺应需求的升级，这就决定了实现高质量发展必须在提高全要素生产率上下功夫。</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3.</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中国经济从高速增长转向高质量发展，核心途径是从依赖要素投入扩大、不可持续的旧动能，转变为主要依靠提高全要素生产率的可持续新动力。提高全要素生产率，既是推进供给侧改革的应有之义，也是提高经济发展质量、保持经济中高速增长的动力所在。</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6263640"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第一节 经济高质量发展的内涵与特征</a:t>
            </a:r>
            <a:endParaRPr lang="zh-CN" altLang="en-US" sz="2665" spc="213">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694800" y="1094400"/>
            <a:ext cx="10800000" cy="438581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fontAlgn="ctr">
              <a:lnSpc>
                <a:spcPct val="130000"/>
              </a:lnSpc>
              <a:spcBef>
                <a:spcPts val="600"/>
              </a:spcBef>
              <a:buSzPct val="120000"/>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（三）坚持绿色发展理念是高质量发展的必要条件</a:t>
            </a:r>
            <a:endPar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ClrTx/>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1.</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党的十八大以来，我国把生态文明建设作为统筹推进“五位一体”总体布局的重要内容，确立绿色发展是新发展理念的五大理念之一，加快推进顶层设计和制度体系建设，推动绿色转型取得重大进展。</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ClrTx/>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2.</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高质量发展的特征之一就是绿色发展成为普遍形态。高质量绿色发展，就是要推动中国经济增长从依靠速度和规模的扩张转向依靠质量和效率的提升。</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ClrTx/>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3.</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与传统发展方式相比，绿色发展对发展质量提出了新的要求，应该以生态经济理念为指导，以循环经济、生态经济与绿色经济为发展目标，强调经济、生态与社会的共赢，其核心是在资源和环境的硬约束下，实现经济效益、生态环境、社会效益三者协调可持续发展。</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6263640"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第一节 经济高质量发展的内涵与特征</a:t>
            </a:r>
            <a:endParaRPr lang="zh-CN" altLang="en-US" sz="2665" spc="213">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694800" y="1094400"/>
            <a:ext cx="10800000" cy="398570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fontAlgn="ctr">
              <a:lnSpc>
                <a:spcPct val="130000"/>
              </a:lnSpc>
              <a:spcBef>
                <a:spcPts val="600"/>
              </a:spcBef>
              <a:buSzPct val="120000"/>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（四）实现全球价值链攀升是高质量发展的关键抓手</a:t>
            </a:r>
            <a:endPar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1.</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高质量发展包括高质量的对外开放。随着经济全球化的发展，对外开放对经济发展的重要作用日益显现。</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2.</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高质量对外开放对高质量发展作用机制的有效发挥还取决于合理的经济政策、市场经济体制、国际收支状况、市场结构、贸易条件等。</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3.</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我国产业迈向全球价值链的中高端，既是建设现代化经济体系的要求，也是夯实国内产业韧性、提升应对外部经济风险能力的重要基础，还可以解决中国全产业链发展中突出的矛盾和痛点，适应了当今世界主要大国竞争发展的需要，占据产业链中高端可以增强一国经济发展的主动权和在全球竞争中保持竞争优势地位。</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6263640"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第一节 经济高质量发展的内涵与特征</a:t>
            </a:r>
            <a:endParaRPr lang="zh-CN" altLang="en-US" sz="2665" spc="213">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694800" y="1094400"/>
            <a:ext cx="10800000" cy="35855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fontAlgn="ctr">
              <a:lnSpc>
                <a:spcPct val="130000"/>
              </a:lnSpc>
              <a:spcBef>
                <a:spcPts val="600"/>
              </a:spcBef>
              <a:buSzPct val="120000"/>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（五）实现共同富裕是高质量发展的最终目的</a:t>
            </a:r>
            <a:endPar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buNone/>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1.</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高质量发展的最终目的是满足人民日益增长的美好生活需要，促进人的全面发展，实现全体人民共同富裕，这是中国特色社会主义的本质要求。</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buNone/>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2.</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高质量发展是以人民为中心的发展。人是经济体系的基本组成部分，涉及需求和供给两个方面，既是消费主体，又是生产和创新的主体，是最具活力的生产要素。</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buNone/>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rPr>
              <a:t>3.</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进入新发展阶段，以习近平同志为核心的党中央把实现全体人民共同富裕摆在更加重要位置上，我们必须坚持通过推动高质量发展、通过共同艰苦奋斗促进共同富裕，必须最为广泛有效调动全社会积极性能动性，提升全社会人力资本质量和专业技能。</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696000" y="1098526"/>
            <a:ext cx="10800000" cy="163121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5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第一节 </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高质量发展的内涵与特征</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50000"/>
              </a:lnSpc>
              <a:spcBef>
                <a:spcPts val="600"/>
              </a:spcBef>
              <a:buSzPct val="120000"/>
              <a:buFont typeface="Wingdings" panose="05000000000000000000" charset="0"/>
              <a:buNone/>
            </a:pPr>
            <a:r>
              <a:rPr lang="zh-CN" altLang="en-US" sz="2000" b="1" spc="160">
                <a:solidFill>
                  <a:srgbClr val="FF0000"/>
                </a:solidFill>
                <a:latin typeface="微软雅黑" panose="020b0503020204020204" pitchFamily="34" charset="-122"/>
                <a:ea typeface="微软雅黑" panose="020b0503020204020204" pitchFamily="34" charset="-122"/>
              </a:rPr>
              <a:t>第二节 </a:t>
            </a:r>
            <a:r>
              <a:rPr lang="zh-CN" altLang="en-US" sz="2000" b="1" spc="160">
                <a:solidFill>
                  <a:srgbClr val="FF0000"/>
                </a:solidFill>
                <a:latin typeface="微软雅黑" panose="020b0503020204020204" pitchFamily="34" charset="-122"/>
                <a:ea typeface="微软雅黑" panose="020b0503020204020204" pitchFamily="34" charset="-122"/>
                <a:sym typeface="+mn-ea"/>
              </a:rPr>
              <a:t>数字经济促进高质量发展的路径</a:t>
            </a:r>
            <a:endParaRPr lang="zh-CN" altLang="en-US" sz="2000" b="1" spc="160">
              <a:solidFill>
                <a:srgbClr val="FF0000"/>
              </a:solidFill>
              <a:latin typeface="微软雅黑" panose="020b0503020204020204" pitchFamily="34" charset="-122"/>
              <a:ea typeface="微软雅黑" panose="020b0503020204020204" pitchFamily="34" charset="-122"/>
            </a:endParaRPr>
          </a:p>
          <a:p>
            <a:pPr marL="0" lvl="1" indent="579755" algn="just" fontAlgn="ctr">
              <a:lnSpc>
                <a:spcPct val="150000"/>
              </a:lnSpc>
              <a:spcBef>
                <a:spcPts val="600"/>
              </a:spcBef>
              <a:buSzPct val="12000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第三节 数字经济安全</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165600" y="226800"/>
            <a:ext cx="7050328" cy="5024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专题五 数字经济推动经济高质量发展研究</a:t>
            </a:r>
            <a:endParaRPr lang="zh-CN" altLang="en-US" sz="2665" spc="213">
              <a:solidFill>
                <a:srgbClr val="14673F"/>
              </a:solidFill>
              <a:latin typeface="黑体" panose="02010609060101010101" pitchFamily="49" charset="-122"/>
              <a:ea typeface="黑体" panose="02010609060101010101" pitchFamily="49"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6631305"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第二节 数字经济促进高质量发展的路径</a:t>
            </a:r>
            <a:endParaRPr lang="zh-CN" altLang="en-US" sz="2665" spc="225">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694800" y="1094400"/>
            <a:ext cx="10800000" cy="2400657"/>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79755">
              <a:lnSpc>
                <a:spcPct val="130000"/>
              </a:lnSpc>
              <a:spcBef>
                <a:spcPts val="600"/>
              </a:spcBef>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国家战略之发展数字经济</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36195" lvl="1" indent="579755" fontAlgn="ctr">
              <a:lnSpc>
                <a:spcPct val="130000"/>
              </a:lnSpc>
              <a:spcBef>
                <a:spcPts val="600"/>
              </a:spcBef>
              <a:buClrTx/>
              <a:buSzPct val="12000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（一）数字经济与供给侧结构性改革</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36195" lvl="1" indent="579755" fontAlgn="ctr">
              <a:lnSpc>
                <a:spcPct val="130000"/>
              </a:lnSpc>
              <a:spcBef>
                <a:spcPts val="600"/>
              </a:spcBef>
              <a:buClrTx/>
              <a:buSzPct val="12000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（二）</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数字经济与五大发展理念</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36195" lvl="1" indent="579755" fontAlgn="ctr">
              <a:lnSpc>
                <a:spcPct val="130000"/>
              </a:lnSpc>
              <a:spcBef>
                <a:spcPts val="600"/>
              </a:spcBef>
              <a:buClrTx/>
              <a:buSzPct val="12000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（三）</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数字经济与现代化经济体系</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36195" lvl="1" indent="579755" fontAlgn="ctr">
              <a:lnSpc>
                <a:spcPct val="130000"/>
              </a:lnSpc>
              <a:spcBef>
                <a:spcPts val="600"/>
              </a:spcBef>
              <a:buClrTx/>
              <a:buSzPct val="12000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（四）</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数字经济与新发展格局</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05717" y="3838200"/>
            <a:ext cx="3819525" cy="254317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25242" y="3838199"/>
            <a:ext cx="2567055" cy="254317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580476" y="3838199"/>
            <a:ext cx="3849543" cy="272162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6631305"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第二节 数字经济促进高质量发展的路径</a:t>
            </a:r>
            <a:endParaRPr lang="zh-CN" altLang="en-US" sz="2665" spc="213">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custDataLst>
              <p:tags r:id="rId3"/>
            </p:custDataLst>
          </p:nvPr>
        </p:nvSpPr>
        <p:spPr>
          <a:xfrm>
            <a:off x="694800" y="1094400"/>
            <a:ext cx="10800000" cy="561340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fontAlgn="ctr">
              <a:lnSpc>
                <a:spcPct val="130000"/>
              </a:lnSpc>
              <a:spcBef>
                <a:spcPts val="600"/>
              </a:spcBef>
              <a:buSzPct val="120000"/>
            </a:pPr>
            <a:r>
              <a:rPr lang="zh-CN" altLang="en-US" sz="2000" b="1" spc="160">
                <a:latin typeface="微软雅黑" panose="020b0503020204020204" pitchFamily="34" charset="-122"/>
                <a:ea typeface="微软雅黑" panose="020b0503020204020204" pitchFamily="34" charset="-122"/>
              </a:rPr>
              <a:t>一、数字经济与供给侧结构性改革</a:t>
            </a:r>
            <a:endParaRPr lang="zh-CN" altLang="en-US" sz="2000" b="1" spc="160">
              <a:latin typeface="微软雅黑" panose="020b0503020204020204" pitchFamily="34" charset="-122"/>
              <a:ea typeface="微软雅黑" panose="020b0503020204020204" pitchFamily="34" charset="-122"/>
            </a:endParaRPr>
          </a:p>
          <a:p>
            <a:pPr marL="0" lvl="1" indent="579755" algn="l"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（一）数字经济激发供给侧改革质量提升。</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l"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一是充当新旧动能转换的“催化剂”。二是提高供需对接匹配的“精准化”。三是推动产业分工协作的“规模化”。</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l"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（二）数字经济对供给侧改革形成四大驱动。</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l"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一是促进新经济发展。二是促进传统行业升级。三是促进社会效率提升。四是强化创新驱动、绿色驱动引领作用。</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l" fontAlgn="ctr">
              <a:lnSpc>
                <a:spcPct val="130000"/>
              </a:lnSpc>
              <a:spcBef>
                <a:spcPts val="600"/>
              </a:spcBef>
              <a:spcAft>
                <a:spcPct val="0"/>
              </a:spcAft>
              <a:buClrTx/>
              <a:buSzPct val="12000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（三）数字经济为供给侧改革提供全面支撑。</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l" fontAlgn="ctr">
              <a:lnSpc>
                <a:spcPct val="130000"/>
              </a:lnSpc>
              <a:spcBef>
                <a:spcPts val="600"/>
              </a:spcBef>
              <a:spcAft>
                <a:spcPct val="0"/>
              </a:spcAft>
              <a:buClrTx/>
              <a:buSzPct val="12000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一是数字技术促进产业转型的同时能够减少过度波动。二是数字平台可以解决过量供给风险。三是数字金融推动供给侧金融结构调整的普惠化、智能化。四是人工智能赋能实现经济低成本转型。</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6631305"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第二节 数字经济促进高质量发展的路径</a:t>
            </a:r>
            <a:endParaRPr lang="zh-CN" altLang="en-US" sz="2665" spc="213">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custDataLst>
              <p:tags r:id="rId3"/>
            </p:custDataLst>
          </p:nvPr>
        </p:nvSpPr>
        <p:spPr>
          <a:xfrm>
            <a:off x="694800" y="1094400"/>
            <a:ext cx="10800000" cy="541464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SzPct val="120000"/>
              <a:buFont typeface="Wingdings" panose="05000000000000000000" charset="0"/>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二、数字经济与五大发展理念</a:t>
            </a:r>
            <a:endParaRPr lang="en-US" altLang="zh-CN"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（一）数字经济增强创新、协调发展的技术基础。</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创新是数字经济的灵魂，没有技术发展范式的创新，数字经济强国的目标就是“纸上谈兵”“空中楼阁”。数字经济首先是技术创新的结果，是累积创新引致的集中突破。</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（二）数字经济丰富绿色发展的应用模式。</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一是数字经济的平台化、共享化等特征，能够推动资源利用率提高。二是数字技术可提高行业劳动生产率和企业经营决策效率，有效降低传统行业能耗。三是数字经济推动形成绿色低碳的消费理念和消费模式。</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（三）数字经济夯实开放、共享发展的社会基础。</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一方面，只有高水平开放的多维度市场才能够充分实现数字经济的高效率、低成本运转；另一方面，数字经济的开放包容使得各项的产业的融合变得更加紧密，以基础信息设施体系融合经济、民生、科技，连接互联网、物联网、大数据等产业，推动产业全面迭代升级。</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6631305"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第二节 数字经济促进高质量发展的路径</a:t>
            </a:r>
            <a:endParaRPr lang="zh-CN" altLang="en-US" sz="2665" spc="213">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custDataLst>
              <p:tags r:id="rId3"/>
            </p:custDataLst>
          </p:nvPr>
        </p:nvSpPr>
        <p:spPr>
          <a:xfrm>
            <a:off x="694800" y="1094400"/>
            <a:ext cx="10800000" cy="541464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SzPct val="120000"/>
              <a:buFont typeface="Wingdings" panose="05000000000000000000" charset="0"/>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三、数字经济与现代化经济体系</a:t>
            </a:r>
            <a:endPar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（一）数字经济激发现代化经济体系的内生动力。</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数字经济时代，技术与组织的创新会触发“连锁反应”，产业间和产业内千丝万缕的联系可以强化原始创新对应用创新的溢出效应、激发基础创新对改进型创新的迭代传染效果。</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（二）数字经济拓展现代化经济体系的发展空间。</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当数字经济与实体经济深度实现深度融合，“数字技术+数据要素+传统生产/生活”的数字赋能变革带来传统经济发展空间的可变重组。</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（三）数字经济增强现代化经济体系的网络效应。</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随着数字经济与实体经济的进一步融合，社会化大生产的网络化、规模化水平越来越高，协同共生促进了各种关系和联系的生成，而当所有事物互联互通之后网络又会向更高层级演化。在数字经济条件下，现代化经济体系以开放、合作、共享为特征，生产系统越封闭，则生产能力越滞后。</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6631305"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第二节 数字经济促进高质量发展的路径</a:t>
            </a:r>
            <a:endParaRPr lang="zh-CN" altLang="en-US" sz="2665" spc="213">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custDataLst>
              <p:tags r:id="rId3"/>
            </p:custDataLst>
          </p:nvPr>
        </p:nvSpPr>
        <p:spPr>
          <a:xfrm>
            <a:off x="694800" y="1094400"/>
            <a:ext cx="11133667" cy="5414433"/>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SzPct val="120000"/>
              <a:buFont typeface="Wingdings" panose="05000000000000000000" charset="0"/>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四、数字经济与新发展格局</a:t>
            </a:r>
            <a:endPar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（一）新发展格局概述</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——构建新发展格局的时代背景：国内背景、国际背景</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——新发展格局的科学内涵</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——我国构建新发展格局的能力：内需市场、工业体系、国家创新能力、贸易投资规模</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（二）数字经济推动构建“双循环”新发展格局</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——数字经济推动构建“双循环”新发展格局的内在机制</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——数字经济推动构建双循环新发展格局的实践路径</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6" name="文本框 5"/>
          <p:cNvSpPr txBox="1"/>
          <p:nvPr/>
        </p:nvSpPr>
        <p:spPr>
          <a:xfrm>
            <a:off x="696000" y="1098526"/>
            <a:ext cx="10800000" cy="1631216"/>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5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第一节 </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高质量发展的内涵与特征</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5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第二节 </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数字经济促进高质量发展的路径</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50000"/>
              </a:lnSpc>
              <a:spcBef>
                <a:spcPts val="600"/>
              </a:spcBef>
              <a:buSzPct val="120000"/>
              <a:buFont typeface="Wingdings" panose="05000000000000000000" charset="0"/>
              <a:buNone/>
            </a:pPr>
            <a:r>
              <a:rPr lang="zh-CN" altLang="en-US" sz="2000" b="1" spc="160">
                <a:solidFill>
                  <a:srgbClr val="FF0000"/>
                </a:solidFill>
                <a:latin typeface="微软雅黑" panose="020b0503020204020204" pitchFamily="34" charset="-122"/>
                <a:ea typeface="微软雅黑" panose="020b0503020204020204" pitchFamily="34" charset="-122"/>
              </a:rPr>
              <a:t>第三节 数字经济安全</a:t>
            </a:r>
            <a:endParaRPr lang="zh-CN" altLang="en-US" sz="2000" b="1" spc="160">
              <a:solidFill>
                <a:srgbClr val="FF0000"/>
              </a:solidFill>
              <a:latin typeface="微软雅黑" panose="020b0503020204020204" pitchFamily="34" charset="-122"/>
              <a:ea typeface="微软雅黑" panose="020b0503020204020204" pitchFamily="34" charset="-122"/>
            </a:endParaRPr>
          </a:p>
        </p:txBody>
      </p:sp>
      <p:sp>
        <p:nvSpPr>
          <p:cNvPr id="2" name="文本框 1"/>
          <p:cNvSpPr txBox="1"/>
          <p:nvPr/>
        </p:nvSpPr>
        <p:spPr>
          <a:xfrm>
            <a:off x="165600" y="226800"/>
            <a:ext cx="7050328" cy="5024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665" spc="225">
                <a:solidFill>
                  <a:srgbClr val="14673F"/>
                </a:solidFill>
                <a:latin typeface="黑体" panose="02010609060101010101" pitchFamily="49" charset="-122"/>
                <a:ea typeface="黑体" panose="02010609060101010101" pitchFamily="49" charset="-122"/>
                <a:sym typeface="+mn-ea"/>
              </a:rPr>
              <a:t>专题五 数字经济推动经济高质量发展研究</a:t>
            </a:r>
            <a:endParaRPr lang="zh-CN" altLang="en-US" sz="2665" spc="213">
              <a:solidFill>
                <a:srgbClr val="14673F"/>
              </a:solidFill>
              <a:latin typeface="黑体" panose="02010609060101010101" pitchFamily="49" charset="-122"/>
              <a:ea typeface="黑体" panose="02010609060101010101" pitchFamily="49"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4361815" cy="5016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2665" spc="213">
                <a:solidFill>
                  <a:srgbClr val="14673F"/>
                </a:solidFill>
                <a:latin typeface="黑体" panose="02010609060101010101" pitchFamily="49" charset="-122"/>
                <a:ea typeface="黑体" panose="02010609060101010101" pitchFamily="49" charset="-122"/>
                <a:sym typeface="+mn-ea"/>
              </a:rPr>
              <a:t>第三节 数字经济安全</a:t>
            </a:r>
            <a:endParaRPr lang="zh-CN" altLang="en-US" sz="2665" spc="213">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694800" y="1094400"/>
            <a:ext cx="10800000" cy="192360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ClrTx/>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强化数字经济安全体系，切实有效防范各类风险</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ClrTx/>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（一）数字经济安全的内涵和特征</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ClrTx/>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（二）</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数字经济安全风险及其形成机制</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ClrTx/>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（三）</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强化数字经济安全体系建设</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24887" y="3590803"/>
            <a:ext cx="5063530" cy="251594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88417" y="3536271"/>
            <a:ext cx="4406088" cy="26955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3670935"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2665" spc="213">
                <a:solidFill>
                  <a:srgbClr val="14673F"/>
                </a:solidFill>
                <a:latin typeface="黑体" panose="02010609060101010101" pitchFamily="49" charset="-122"/>
                <a:ea typeface="黑体" panose="02010609060101010101" pitchFamily="49" charset="-122"/>
                <a:sym typeface="+mn-ea"/>
              </a:rPr>
              <a:t>第三节 数字经济安全</a:t>
            </a:r>
            <a:endParaRPr lang="zh-CN" altLang="en-US" sz="2665" spc="213">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custDataLst>
              <p:tags r:id="rId3"/>
            </p:custDataLst>
          </p:nvPr>
        </p:nvSpPr>
        <p:spPr>
          <a:xfrm>
            <a:off x="694800" y="1094400"/>
            <a:ext cx="10800000" cy="5414433"/>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SzPct val="120000"/>
              <a:buFont typeface="Wingdings" panose="05000000000000000000" charset="0"/>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一、数字经济安全的内涵与特征</a:t>
            </a:r>
            <a:endPar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buNone/>
            </a:pPr>
            <a:r>
              <a:rPr lang="zh-CN" altLang="en-US" sz="2000" spc="160">
                <a:solidFill>
                  <a:srgbClr val="FF0000"/>
                </a:solidFill>
                <a:latin typeface="微软雅黑" panose="020b0503020204020204" pitchFamily="34" charset="-122"/>
                <a:ea typeface="微软雅黑" panose="020b0503020204020204" pitchFamily="34" charset="-122"/>
              </a:rPr>
              <a:t>数字经济安全是经济安全在数字时代的最新要求</a:t>
            </a:r>
            <a:endParaRPr lang="zh-CN" altLang="en-US" sz="2000" spc="160">
              <a:solidFill>
                <a:srgbClr val="FF0000"/>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数字经济安全面临的风险来源更加多样。</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数字经济安全风险的攻击速度快、破坏范围广。</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科技自立自强不仅关乎数字经济发展，也是维护数字经济安全的关键所在。</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3670935"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2665" spc="213">
                <a:solidFill>
                  <a:srgbClr val="14673F"/>
                </a:solidFill>
                <a:latin typeface="黑体" panose="02010609060101010101" pitchFamily="49" charset="-122"/>
                <a:ea typeface="黑体" panose="02010609060101010101" pitchFamily="49" charset="-122"/>
                <a:sym typeface="+mn-ea"/>
              </a:rPr>
              <a:t>第三节 数字经济安全</a:t>
            </a:r>
            <a:endParaRPr lang="zh-CN" altLang="en-US" sz="2665" spc="213">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custDataLst>
              <p:tags r:id="rId3"/>
            </p:custDataLst>
          </p:nvPr>
        </p:nvSpPr>
        <p:spPr>
          <a:xfrm>
            <a:off x="694799" y="1094400"/>
            <a:ext cx="10949945" cy="575119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SzPct val="120000"/>
              <a:buFont typeface="Wingdings" panose="05000000000000000000" charset="0"/>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二、数字经济安全风险及其形成机制</a:t>
            </a:r>
            <a:endPar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（一）数字化转型的技术风险</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国家层面、企业层面、个人层面的风险</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技术风险形成的原因</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（二）政府监管的制度风险</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原有监管制度的难以适应、数字经济跨地区、跨领域的发展特征、工业互联网的出现</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（三）数字产业发展的经济风险</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国家层面、产业层面、企业层面、生态环境层面的风险</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（四）新型生产组织方式下的社会稳定问题</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无人车间</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网络数字平台</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数字技术的研发与应用</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p:cNvSpPr txBox="1"/>
          <p:nvPr/>
        </p:nvSpPr>
        <p:spPr>
          <a:xfrm>
            <a:off x="165600" y="226800"/>
            <a:ext cx="3670935" cy="5016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buClrTx/>
              <a:buSzTx/>
              <a:buFontTx/>
            </a:pPr>
            <a:r>
              <a:rPr lang="zh-CN" altLang="en-US" sz="2665" spc="213">
                <a:solidFill>
                  <a:srgbClr val="14673F"/>
                </a:solidFill>
                <a:latin typeface="黑体" panose="02010609060101010101" pitchFamily="49" charset="-122"/>
                <a:ea typeface="黑体" panose="02010609060101010101" pitchFamily="49" charset="-122"/>
                <a:sym typeface="+mn-ea"/>
              </a:rPr>
              <a:t>第三节 数字经济安全</a:t>
            </a:r>
            <a:endParaRPr lang="zh-CN" altLang="en-US" sz="2665" spc="213">
              <a:solidFill>
                <a:srgbClr val="14673F"/>
              </a:solidFill>
              <a:latin typeface="黑体" panose="02010609060101010101" pitchFamily="49" charset="-122"/>
              <a:ea typeface="黑体" panose="02010609060101010101" pitchFamily="49" charset="-122"/>
            </a:endParaRPr>
          </a:p>
        </p:txBody>
      </p:sp>
      <p:sp>
        <p:nvSpPr>
          <p:cNvPr id="9" name="矩形 8"/>
          <p:cNvSpPr/>
          <p:nvPr/>
        </p:nvSpPr>
        <p:spPr>
          <a:xfrm>
            <a:off x="9857016" y="571652"/>
            <a:ext cx="2334985" cy="179604"/>
          </a:xfrm>
          <a:prstGeom prst="rect">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34" tIns="45718" rIns="91434" bIns="45718"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sz="1900"/>
          </a:p>
        </p:txBody>
      </p:sp>
      <p:cxnSp>
        <p:nvCxnSpPr>
          <p:cNvPr id="10" name="直接连接符 9"/>
          <p:cNvCxnSpPr/>
          <p:nvPr/>
        </p:nvCxnSpPr>
        <p:spPr>
          <a:xfrm>
            <a:off x="0" y="751256"/>
            <a:ext cx="12192000" cy="0"/>
          </a:xfrm>
          <a:prstGeom prst="line">
            <a:avLst/>
          </a:prstGeom>
          <a:ln>
            <a:solidFill>
              <a:srgbClr val="14673F"/>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custDataLst>
              <p:tags r:id="rId3"/>
            </p:custDataLst>
          </p:nvPr>
        </p:nvSpPr>
        <p:spPr>
          <a:xfrm>
            <a:off x="694800" y="1094400"/>
            <a:ext cx="10800000" cy="476885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buSzPct val="120000"/>
              <a:buFont typeface="Wingdings" panose="05000000000000000000" charset="0"/>
            </a:pPr>
            <a:r>
              <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rPr>
              <a:t>三、强化数字经济安全体系建设</a:t>
            </a:r>
            <a:endParaRPr lang="zh-CN" altLang="en-US" sz="2000" b="1"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（一）增强网络安全防护能力数字经济对生产率的直接效应。</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强化落实网络安全技术措施同步规划、同步建设、同步使用的要求，确保重要系统和设施安全有序运行。</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（二）提升数据安全保障水平。</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建立健全数据安全治理体系，研究完善行业数据安全管理政策。</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（三）切实有效防范各类风险。</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buNone/>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强化数字经济安全风险综合研判，防范各类风险叠加可能引发的经济风险、技术风险和社会稳定问题。</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buSzPct val="120000"/>
              <a:buFont typeface="Wingdings" panose="05000000000000000000" charset="0"/>
            </a:pP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流程图: 过程 3"/>
          <p:cNvSpPr/>
          <p:nvPr/>
        </p:nvSpPr>
        <p:spPr>
          <a:xfrm>
            <a:off x="455295" y="0"/>
            <a:ext cx="2018665" cy="1439545"/>
          </a:xfrm>
          <a:prstGeom prst="flowChartProcess">
            <a:avLst/>
          </a:prstGeom>
          <a:solidFill>
            <a:srgbClr val="1467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方正苏新诗柳楷简体"/>
                <a:ea typeface="+mn-ea"/>
                <a:cs typeface="+mn-cs"/>
              </a:defRPr>
            </a:lvl1pPr>
            <a:lvl2pPr marL="457200" algn="l" defTabSz="914400" rtl="0" eaLnBrk="1" latinLnBrk="0" hangingPunct="1">
              <a:defRPr sz="1800" kern="1200">
                <a:solidFill>
                  <a:srgbClr val="FFFFFF"/>
                </a:solidFill>
                <a:latin typeface="方正苏新诗柳楷简体"/>
                <a:ea typeface="+mn-ea"/>
                <a:cs typeface="+mn-cs"/>
              </a:defRPr>
            </a:lvl2pPr>
            <a:lvl3pPr marL="914400" algn="l" defTabSz="914400" rtl="0" eaLnBrk="1" latinLnBrk="0" hangingPunct="1">
              <a:defRPr sz="1800" kern="1200">
                <a:solidFill>
                  <a:srgbClr val="FFFFFF"/>
                </a:solidFill>
                <a:latin typeface="方正苏新诗柳楷简体"/>
                <a:ea typeface="+mn-ea"/>
                <a:cs typeface="+mn-cs"/>
              </a:defRPr>
            </a:lvl3pPr>
            <a:lvl4pPr marL="1371600" algn="l" defTabSz="914400" rtl="0" eaLnBrk="1" latinLnBrk="0" hangingPunct="1">
              <a:defRPr sz="1800" kern="1200">
                <a:solidFill>
                  <a:srgbClr val="FFFFFF"/>
                </a:solidFill>
                <a:latin typeface="方正苏新诗柳楷简体"/>
                <a:ea typeface="+mn-ea"/>
                <a:cs typeface="+mn-cs"/>
              </a:defRPr>
            </a:lvl4pPr>
            <a:lvl5pPr marL="1828800" algn="l" defTabSz="914400" rtl="0" eaLnBrk="1" latinLnBrk="0" hangingPunct="1">
              <a:defRPr sz="1800" kern="1200">
                <a:solidFill>
                  <a:srgbClr val="FFFFFF"/>
                </a:solidFill>
                <a:latin typeface="方正苏新诗柳楷简体"/>
                <a:ea typeface="+mn-ea"/>
                <a:cs typeface="+mn-cs"/>
              </a:defRPr>
            </a:lvl5pPr>
            <a:lvl6pPr marL="2286000" algn="l" defTabSz="914400" rtl="0" eaLnBrk="1" latinLnBrk="0" hangingPunct="1">
              <a:defRPr sz="1800" kern="1200">
                <a:solidFill>
                  <a:srgbClr val="FFFFFF"/>
                </a:solidFill>
                <a:latin typeface="方正苏新诗柳楷简体"/>
                <a:ea typeface="+mn-ea"/>
                <a:cs typeface="+mn-cs"/>
              </a:defRPr>
            </a:lvl6pPr>
            <a:lvl7pPr marL="2743200" algn="l" defTabSz="914400" rtl="0" eaLnBrk="1" latinLnBrk="0" hangingPunct="1">
              <a:defRPr sz="1800" kern="1200">
                <a:solidFill>
                  <a:srgbClr val="FFFFFF"/>
                </a:solidFill>
                <a:latin typeface="方正苏新诗柳楷简体"/>
                <a:ea typeface="+mn-ea"/>
                <a:cs typeface="+mn-cs"/>
              </a:defRPr>
            </a:lvl7pPr>
            <a:lvl8pPr marL="3200400" algn="l" defTabSz="914400" rtl="0" eaLnBrk="1" latinLnBrk="0" hangingPunct="1">
              <a:defRPr sz="1800" kern="1200">
                <a:solidFill>
                  <a:srgbClr val="FFFFFF"/>
                </a:solidFill>
                <a:latin typeface="方正苏新诗柳楷简体"/>
                <a:ea typeface="+mn-ea"/>
                <a:cs typeface="+mn-cs"/>
              </a:defRPr>
            </a:lvl8pPr>
            <a:lvl9pPr marL="3657600" algn="l" defTabSz="914400" rtl="0" eaLnBrk="1" latinLnBrk="0" hangingPunct="1">
              <a:defRPr sz="1800" kern="1200">
                <a:solidFill>
                  <a:srgbClr val="FFFFFF"/>
                </a:solidFill>
                <a:latin typeface="方正苏新诗柳楷简体"/>
                <a:ea typeface="+mn-ea"/>
                <a:cs typeface="+mn-cs"/>
              </a:defRPr>
            </a:lvl9pPr>
          </a:lstStyle>
          <a:p>
            <a:pPr algn="ctr"/>
            <a:endParaRPr lang="zh-CN" altLang="en-US"/>
          </a:p>
        </p:txBody>
      </p:sp>
      <p:sp>
        <p:nvSpPr>
          <p:cNvPr id="3" name="文本框 2"/>
          <p:cNvSpPr txBox="1"/>
          <p:nvPr/>
        </p:nvSpPr>
        <p:spPr>
          <a:xfrm>
            <a:off x="845185" y="151130"/>
            <a:ext cx="1239520" cy="1198880"/>
          </a:xfrm>
          <a:prstGeom prst="rect">
            <a:avLst/>
          </a:prstGeom>
          <a:noFill/>
          <a:extLst>
            <a:ext uri="{909E8E84-426E-40DD-AFC4-6F175D3DCCD1}">
              <a14:hiddenFill xmlns:a14="http://schemas.microsoft.com/office/drawing/2010/main">
                <a:solidFill>
                  <a:schemeClr val="accent5"/>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3600" b="1">
                <a:solidFill>
                  <a:schemeClr val="bg1"/>
                </a:solidFill>
                <a:latin typeface="黑体" panose="02010609060101010101" pitchFamily="49" charset="-122"/>
                <a:ea typeface="黑体" panose="02010609060101010101" pitchFamily="49" charset="-122"/>
                <a:cs typeface="黑体" panose="02010609060101010101" pitchFamily="49" charset="-122"/>
              </a:rPr>
              <a:t>推荐阅读</a:t>
            </a:r>
            <a:endParaRPr kumimoji="1" lang="zh-CN" altLang="en-US" sz="3600" b="1">
              <a:solidFill>
                <a:schemeClr val="bg1"/>
              </a:solidFill>
              <a:latin typeface="黑体" panose="02010609060101010101" pitchFamily="49" charset="-122"/>
              <a:ea typeface="黑体" panose="02010609060101010101" pitchFamily="49" charset="-122"/>
              <a:cs typeface="黑体" panose="02010609060101010101" pitchFamily="49" charset="-122"/>
            </a:endParaRPr>
          </a:p>
        </p:txBody>
      </p:sp>
      <p:sp>
        <p:nvSpPr>
          <p:cNvPr id="2" name="文本框 1"/>
          <p:cNvSpPr txBox="1"/>
          <p:nvPr/>
        </p:nvSpPr>
        <p:spPr>
          <a:xfrm>
            <a:off x="696000" y="1734514"/>
            <a:ext cx="10800000" cy="1446550"/>
          </a:xfrm>
          <a:prstGeom prst="rect">
            <a:avLst/>
          </a:prstGeom>
          <a:noFill/>
        </p:spPr>
        <p:txBody>
          <a:bodyPr wrap="square"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indent="579755" algn="just" fontAlgn="ctr">
              <a:lnSpc>
                <a:spcPct val="130000"/>
              </a:lnSpc>
              <a:spcBef>
                <a:spcPts val="600"/>
              </a:spcBef>
              <a:spcAft>
                <a:spcPct val="0"/>
              </a:spcAft>
              <a:buClrTx/>
              <a:buSzPct val="120000"/>
              <a:buFont typeface="Wingdings" panose="05000000000000000000" charset="0"/>
            </a:pP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rPr>
              <a:t>1.徐工集团“匠心制造”案例</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endParaRPr>
          </a:p>
          <a:p>
            <a:pPr marL="0" lvl="1" indent="579755" algn="just" fontAlgn="ctr">
              <a:lnSpc>
                <a:spcPct val="130000"/>
              </a:lnSpc>
              <a:spcBef>
                <a:spcPts val="600"/>
              </a:spcBef>
              <a:spcAft>
                <a:spcPct val="0"/>
              </a:spcAft>
              <a:buClrTx/>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2.</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八分钟解读“数字中国建设整体布局规划”</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endParaRPr>
          </a:p>
          <a:p>
            <a:pPr marL="0" lvl="1" indent="579755" algn="just" fontAlgn="ctr">
              <a:lnSpc>
                <a:spcPct val="130000"/>
              </a:lnSpc>
              <a:spcBef>
                <a:spcPts val="600"/>
              </a:spcBef>
              <a:spcAft>
                <a:spcPct val="0"/>
              </a:spcAft>
              <a:buClrTx/>
              <a:buSzPct val="120000"/>
              <a:buFont typeface="Wingdings" panose="05000000000000000000" charset="0"/>
            </a:pPr>
            <a:r>
              <a:rPr lang="en-US" altLang="zh-CN"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3.</a:t>
            </a:r>
            <a:r>
              <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rPr>
              <a:t>奇安信安全机器人Q-GPT</a:t>
            </a:r>
            <a:endParaRPr lang="zh-CN" altLang="en-US" sz="2000" spc="160">
              <a:solidFill>
                <a:schemeClr val="dk1">
                  <a:lumMod val="75000"/>
                  <a:lumOff val="25000"/>
                </a:schemeClr>
              </a:solidFill>
              <a:latin typeface="微软雅黑" panose="020b0503020204020204" pitchFamily="34" charset="-122"/>
              <a:ea typeface="微软雅黑" panose="020b0503020204020204" pitchFamily="34" charset="-122"/>
              <a:sym typeface="+mn-ea"/>
            </a:endParaRPr>
          </a:p>
        </p:txBody>
      </p:sp>
    </p:spTree>
  </p:cSld>
  <p:clrMapOvr>
    <a:masterClrMapping/>
  </p:clrMapOvr>
  <mc:AlternateContent>
    <mc:Choice xmlns:p14="http://schemas.microsoft.com/office/powerpoint/2010/main" Requires="p14">
      <p:transition spd="slow" p14:dur="1200"/>
    </mc:Choice>
    <mc:Fallback>
      <p:transition spd="slow"/>
    </mc:Fallback>
  </mc:AlternateConten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https://d.book118.com/828000121106006024</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自定义 3245">
      <a:dk1>
        <a:srgbClr val="000000"/>
      </a:dk1>
      <a:lt1>
        <a:srgbClr val="FFFFFF"/>
      </a:lt1>
      <a:dk2>
        <a:srgbClr val="000000"/>
      </a:dk2>
      <a:lt2>
        <a:srgbClr val="FFFFFF"/>
      </a:lt2>
      <a:accent1>
        <a:srgbClr val="274162"/>
      </a:accent1>
      <a:accent2>
        <a:srgbClr val="274162"/>
      </a:accent2>
      <a:accent3>
        <a:srgbClr val="274162"/>
      </a:accent3>
      <a:accent4>
        <a:srgbClr val="274162"/>
      </a:accent4>
      <a:accent5>
        <a:srgbClr val="274162"/>
      </a:accent5>
      <a:accent6>
        <a:srgbClr val="274162"/>
      </a:accent6>
      <a:hlink>
        <a:srgbClr val="274162"/>
      </a:hlink>
      <a:folHlink>
        <a:srgbClr val="274162"/>
      </a:folHlink>
    </a:clrScheme>
    <a:fontScheme name="Temp">
      <a:majorFont>
        <a:latin typeface="方正苏新诗柳楷简体"/>
        <a:ea typeface="方正清刻本悦宋简体"/>
        <a:cs typeface="Arial"/>
      </a:majorFont>
      <a:minorFont>
        <a:latin typeface="方正苏新诗柳楷简体"/>
        <a:ea typeface="方正清刻本悦宋简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a:blip r:embed="rId1"/>
          <a:stretch>
            <a:fillRect/>
          </a:stretch>
        </a:blipFill>
        <a:ln>
          <a:noFill/>
        </a:ln>
      </a:spPr>
      <a:bodyPr rtlCol="0" anchor="ctr"/>
      <a:lstStyle>
        <a:defPPr algn="ctr" defTabSz="914400">
          <a:defRPr sz="1800">
            <a:cs typeface="+mn-ea"/>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140</Paragraphs>
  <Slides>24</Slides>
  <Notes>22</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24</vt:i4>
      </vt:variant>
    </vt:vector>
  </HeadingPairs>
  <TitlesOfParts>
    <vt:vector baseType="lpstr" size="34">
      <vt:lpstr>Arial</vt:lpstr>
      <vt:lpstr>Calibri</vt:lpstr>
      <vt:lpstr>方正苏新诗柳楷简体</vt:lpstr>
      <vt:lpstr>方正清刻本悦宋简体</vt:lpstr>
      <vt:lpstr>黑体</vt:lpstr>
      <vt:lpstr>Calibri Light</vt:lpstr>
      <vt:lpstr>Wingdings</vt:lpstr>
      <vt:lpstr>微软雅黑</vt:lpstr>
      <vt:lpstr>仿宋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2024-08-31T22:10:29.224</cp:lastPrinted>
  <dcterms:created xsi:type="dcterms:W3CDTF">2024-08-31T14:10:29Z</dcterms:created>
  <dcterms:modified xsi:type="dcterms:W3CDTF">2024-08-31T14:10:30Z</dcterms:modified>
</cp:coreProperties>
</file>