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E353D36-3B00-420E-8595-CAF47B946F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DF3366-60FA-437C-8598-944D650689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D959C7-E721-4E7F-BB64-554A497D1A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68A802-339E-42E6-AB94-499F7CD6D5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485CD0-CE2E-4E26-960B-50D153ABA52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E4A7367-32D3-443D-9656-427BC8FA9EB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29E5B3A-0756-44BB-BFA4-E698CB9B0B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64E476-0D81-48FA-9C8D-4D80040693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9050414-6D56-478A-A8F1-0C1AFFB5FC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B19929-349A-463B-A7D9-531027244F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7A1283-DF0F-4344-B113-4C22C1F624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eg" /><Relationship Id="rId6"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0106702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solidFill>
                <a:latin typeface="Microsoft Yahei"/>
                <a:ea typeface="Microsoft Yahei"/>
                <a:cs typeface="Microsoft Yahei"/>
              </a:rPr>
              <a:t>知识产权法在职研究生</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solidFill>
                <a:latin typeface="Microsoft Yahei"/>
                <a:ea typeface="Microsoft Yahei"/>
                <a:cs typeface="Microsoft Yahei"/>
              </a:rPr>
              <a:t>汇报人：&lt;XXX&gt;</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知识产权法基础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知识产权法的主要领域</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知识产权法的实践应用</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知识产权法在职研究生课程设置</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知识产权法在职研究生培养目标与要求</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知识产权法在职研究生案例分析</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solidFill>
                <a:latin typeface="Microsoft Yahei"/>
                <a:ea typeface="Microsoft Yahei"/>
                <a:cs typeface="Microsoft Yahei"/>
              </a:rPr>
              <a:t>知识产权法基础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083" r="110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知识产权法是调整因创造、保护、管理和利用智力成果所产生的各种社会关系的法律规范的总称。其范围涵盖专利、商标、著作权等。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知识产权法主要涉及智力成果的创造、保护、管理和利用，旨在激励创新和创造，促进社会进步和经济发展。它涵盖了专利法、商标法、著作权法等多个领域，为权利人提供法律保护。</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知识产权法的定义与范围</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875" r="22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知识产权法经历了数百年的发展，从最早的专利法和著作权法开始，逐渐扩展到包括商标法在内的更广泛的领域。</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自15世纪和16世纪开始，一些国家陆续颁布了专利法，以保护新发明和创造。随着时间的推移，知识产权法的范围逐渐扩大，包括商标法和著作权法的制定和实施。如今，知识产权法已经成为全球经济体系中不可或缺的一部分。</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知识产权法的历史与发展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国际社会通过一系列国际条约和协议建立了知识产权法的国际框架，旨在协调各国知识产权法律制度，加强国际合作与保护。</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目前，世界上最重要的知识产权国际条约包括《保护工业产权巴黎公约》、《保护文学艺术作品伯尔尼公约》和《世界贸易组织TRIPS协议》等。这些国际条约和协议为各国制定和实施知识产权法提供了指导和标准，促进了全球范围内的知识产权保护与合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知识产权法的国际框架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solidFill>
                <a:latin typeface="Microsoft Yahei"/>
                <a:ea typeface="Microsoft Yahei"/>
                <a:cs typeface="Microsoft Yahei"/>
              </a:rPr>
              <a:t>知识产权法的主要领域</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7072" r="17072"/>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861" r="18861"/>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专利法</a:t>
            </a:r>
          </a:p>
        </p:txBody>
      </p:sp>
      <p:sp>
        <p:nvSpPr>
          <p:cNvPr id="35" name="TextBox 35"/>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研究专利申请的流程、审查标准和专利授予的条件。</a:t>
            </a:r>
          </a:p>
        </p:txBody>
      </p:sp>
      <p:sp>
        <p:nvSpPr>
          <p:cNvPr id="36" name="TextBox 3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探讨专利侵权行为、专利权的保护措施以及专利诉讼的相关法律问题。</a:t>
            </a:r>
          </a:p>
        </p:txBody>
      </p:sp>
      <p:sp>
        <p:nvSpPr>
          <p:cNvPr id="37" name="TextBox 37"/>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研究专利的实施、强制许可和专利权的许可与转让。</a:t>
            </a:r>
          </a:p>
        </p:txBody>
      </p:sp>
      <p:sp>
        <p:nvSpPr>
          <p:cNvPr id="38" name="TextBox 38"/>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比较不同国家和地区的专利制度，了解国际专利申请和保护的途径。</a:t>
            </a:r>
          </a:p>
        </p:txBody>
      </p:sp>
      <p:sp>
        <p:nvSpPr>
          <p:cNvPr id="39" name="TextBox 39"/>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专利申请与审查</a:t>
            </a:r>
          </a:p>
        </p:txBody>
      </p:sp>
      <p:sp>
        <p:nvSpPr>
          <p:cNvPr id="40" name="TextBox 40"/>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专利权保护</a:t>
            </a:r>
          </a:p>
        </p:txBody>
      </p:sp>
      <p:sp>
        <p:nvSpPr>
          <p:cNvPr id="41" name="TextBox 41"/>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专利实施与许可</a:t>
            </a:r>
          </a:p>
        </p:txBody>
      </p:sp>
      <p:sp>
        <p:nvSpPr>
          <p:cNvPr id="42" name="TextBox 42"/>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国际专利制度</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1501" r="1150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研究商标的注册流程、商标权的保护范围和商标侵权行为的认定。</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商标注册与保护</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探讨商标异议的提出、商标撤销的程序以及商标争议的解决机制。</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商标异议与撤销</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了解不同国家商标法律制度的差异，研究跨国商标保护的策略和途径。</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商标权的跨国保护</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研究商标侵权行为的法律责任、维权途径以及商标诉讼的相关法律问题。</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商标权的维权与诉讼</a:t>
            </a:r>
            <a:endParaRPr lang="en-US" sz="1100"/>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商标法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000" r="9000"/>
          <a:stretch>
            <a:fillRect/>
          </a:stretch>
        </p:blipFill>
        <p:spPr>
          <a:xfrm>
            <a:off x="4289936" y="1498289"/>
            <a:ext cx="3861422" cy="3861422"/>
          </a:xfrm>
          <a:prstGeom prst="diamond">
            <a:avLst/>
          </a:prstGeom>
        </p:spPr>
      </p:pic>
      <p:sp>
        <p:nvSpPr>
          <p:cNvPr id="3" name="AutoShape 3"/>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探讨作品著作权的内容、著作权归属的原则以及职务作品的著作权问题。</a:t>
            </a:r>
          </a:p>
        </p:txBody>
      </p:sp>
      <p:sp>
        <p:nvSpPr>
          <p:cNvPr id="5" name="TextBox 5"/>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著作权的内容与归属</a:t>
            </a:r>
          </a:p>
        </p:txBody>
      </p:sp>
      <p:sp>
        <p:nvSpPr>
          <p:cNvPr id="6" name="Freeform 6"/>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研究著作权的保护期限、著作权侵权的认定以及合理使用等限制措施。</a:t>
            </a:r>
          </a:p>
        </p:txBody>
      </p:sp>
      <p:sp>
        <p:nvSpPr>
          <p:cNvPr id="9" name="TextBox 9"/>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著作权保护与限制</a:t>
            </a:r>
          </a:p>
        </p:txBody>
      </p:sp>
      <p:sp>
        <p:nvSpPr>
          <p:cNvPr id="10" name="Freeform 10"/>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分析网络环境下著作权保护的挑战与对策，探讨数字版权管理技术。</a:t>
            </a:r>
          </a:p>
        </p:txBody>
      </p:sp>
      <p:sp>
        <p:nvSpPr>
          <p:cNvPr id="13" name="TextBox 13"/>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网络环境下的著作权保护</a:t>
            </a:r>
          </a:p>
        </p:txBody>
      </p:sp>
      <p:sp>
        <p:nvSpPr>
          <p:cNvPr id="14" name="Freeform 14"/>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了解不同国家著作权法律制度的差异，研究跨国著作权保护的策略和途径。</a:t>
            </a:r>
          </a:p>
        </p:txBody>
      </p:sp>
      <p:sp>
        <p:nvSpPr>
          <p:cNvPr id="17" name="TextBox 17"/>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著作权跨国保护</a:t>
            </a:r>
          </a:p>
        </p:txBody>
      </p:sp>
      <p:sp>
        <p:nvSpPr>
          <p:cNvPr id="18" name="Freeform 18"/>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著作权法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6200" b="1620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0979" b="10979"/>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商业秘密法</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商业秘密的认定与保护</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研究商业秘密的构成要件、商业秘密的保护范围以及商业秘密侵权行为的认定。</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竞业禁止与保密协议</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探讨竞业禁止协议的合法性、保密协议的效力以及商业秘密保护措施的制定。</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商业秘密诉讼与维权</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研究商业秘密侵权行为的法律责任、维权途径以及商业秘密诉讼的相关法律问题。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布图设计侵权的认定与责任</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探讨布图设计侵权行为的类型、认定标准以及侵权责任的承担。</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布图设计权的跨国保护</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了解不同国家集成电路布图设计法律制度的差异，研究跨国布图设计保护的策略和途径。</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集成电路布图设计权的认定</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研究集成电路布图设计权的保护对象、认定标准和权利归属。</a:t>
            </a:r>
          </a:p>
        </p:txBody>
      </p:sp>
      <p:pic>
        <p:nvPicPr>
          <p:cNvPr id="8" name="Picture 8"/>
          <p:cNvPicPr>
            <a:picLocks noChangeAspect="1"/>
          </p:cNvPicPr>
          <p:nvPr/>
        </p:nvPicPr>
        <p:blipFill>
          <a:blip r:embed="rId2"/>
          <a:stretch>
            <a:fillRect/>
          </a:stretch>
        </p:blipFill>
        <p:spPr>
          <a:xfrm>
            <a:off x="869006" y="1293634"/>
            <a:ext cx="4563025"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集成电路布图设计保护</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solidFill>
                <a:latin typeface="Microsoft Yahei"/>
                <a:ea typeface="Microsoft Yahei"/>
                <a:cs typeface="Microsoft Yahei"/>
              </a:rPr>
              <a:t>知识产权法的实践应用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专利申请</a:t>
            </a:r>
            <a:endParaRPr lang="en-US" sz="1100"/>
          </a:p>
        </p:txBody>
      </p:sp>
      <p:sp>
        <p:nvSpPr>
          <p:cNvPr id="3" name="AutoShape 3"/>
          <p:cNvSpPr/>
          <p:nvPr/>
        </p:nvSpPr>
        <p:spPr>
          <a:xfrm>
            <a:off x="3575643"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商标注册</a:t>
            </a:r>
            <a:endParaRPr lang="en-US" sz="1100"/>
          </a:p>
        </p:txBody>
      </p:sp>
      <p:sp>
        <p:nvSpPr>
          <p:cNvPr id="4" name="AutoShape 4"/>
          <p:cNvSpPr/>
          <p:nvPr/>
        </p:nvSpPr>
        <p:spPr>
          <a:xfrm>
            <a:off x="6220535"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著作权登记</a:t>
            </a:r>
            <a:endParaRPr lang="en-US" sz="1100"/>
          </a:p>
        </p:txBody>
      </p:sp>
      <p:sp>
        <p:nvSpPr>
          <p:cNvPr id="5" name="AutoShape 5"/>
          <p:cNvSpPr/>
          <p:nvPr/>
        </p:nvSpPr>
        <p:spPr>
          <a:xfrm>
            <a:off x="8927174"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知识产权审查</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知识产权的申请与审查</a:t>
            </a:r>
          </a:p>
        </p:txBody>
      </p:sp>
      <p:pic>
        <p:nvPicPr>
          <p:cNvPr id="27" name="Picture 27"/>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8" name="Picture 28"/>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29" name="Picture 29"/>
          <p:cNvPicPr>
            <a:picLocks noChangeAspect="1"/>
          </p:cNvPicPr>
          <p:nvPr/>
        </p:nvPicPr>
        <p:blipFill>
          <a:blip r:embed="rId4"/>
          <a:srcRect t="12587" b="12587"/>
          <a:stretch>
            <a:fillRect/>
          </a:stretch>
        </p:blipFill>
        <p:spPr>
          <a:xfrm>
            <a:off x="6248977" y="1337857"/>
            <a:ext cx="2465519" cy="2459823"/>
          </a:xfrm>
          <a:prstGeom prst="rect">
            <a:avLst/>
          </a:prstGeom>
        </p:spPr>
      </p:pic>
      <p:pic>
        <p:nvPicPr>
          <p:cNvPr id="30" name="Picture 30"/>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1" name="AutoShape 31"/>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01</a:t>
            </a:r>
          </a:p>
        </p:txBody>
      </p:sp>
      <p:sp>
        <p:nvSpPr>
          <p:cNvPr id="36" name="TextBox 36"/>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02</a:t>
            </a:r>
          </a:p>
        </p:txBody>
      </p:sp>
      <p:sp>
        <p:nvSpPr>
          <p:cNvPr id="37" name="TextBox 37"/>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03</a:t>
            </a:r>
          </a:p>
        </p:txBody>
      </p:sp>
      <p:sp>
        <p:nvSpPr>
          <p:cNvPr id="38" name="TextBox 38"/>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04</a:t>
            </a:r>
          </a:p>
        </p:txBody>
      </p:sp>
      <p:sp>
        <p:nvSpPr>
          <p:cNvPr id="39" name="AutoShape 39"/>
          <p:cNvSpPr/>
          <p:nvPr/>
        </p:nvSpPr>
        <p:spPr>
          <a:xfrm>
            <a:off x="91770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向国家专利局提交专利申请，包括发明、实用新型和外观设计专利申请。</a:t>
            </a:r>
            <a:endParaRPr lang="en-US" sz="1100"/>
          </a:p>
        </p:txBody>
      </p:sp>
      <p:sp>
        <p:nvSpPr>
          <p:cNvPr id="40" name="AutoShape 40"/>
          <p:cNvSpPr/>
          <p:nvPr/>
        </p:nvSpPr>
        <p:spPr>
          <a:xfrm>
            <a:off x="3595904"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向国家商标局提交商标注册申请，确保商标权益得到保护。</a:t>
            </a:r>
            <a:endParaRPr lang="en-US" sz="1100"/>
          </a:p>
        </p:txBody>
      </p:sp>
      <p:sp>
        <p:nvSpPr>
          <p:cNvPr id="41" name="AutoShape 41"/>
          <p:cNvSpPr/>
          <p:nvPr/>
        </p:nvSpPr>
        <p:spPr>
          <a:xfrm>
            <a:off x="6274100"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向国家版权局进行著作权登记，保护文学、艺术和科学作品的著作权。</a:t>
            </a:r>
            <a:endParaRPr lang="en-US" sz="1100"/>
          </a:p>
        </p:txBody>
      </p:sp>
      <p:sp>
        <p:nvSpPr>
          <p:cNvPr id="42" name="AutoShape 42"/>
          <p:cNvSpPr/>
          <p:nvPr/>
        </p:nvSpPr>
        <p:spPr>
          <a:xfrm>
            <a:off x="895229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对申请进行审查，确保申请符合相关法律法规和标准。</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https://d.book118.com/828001067023006026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2024-09-03T04:08:02.822</cp:lastPrinted>
  <dcterms:created xsi:type="dcterms:W3CDTF">2024-09-02T20:08:02Z</dcterms:created>
  <dcterms:modified xsi:type="dcterms:W3CDTF">2024-09-02T20:08:05Z</dcterms:modified>
</cp:coreProperties>
</file>