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137027-13BF-4EB3-A114-954C7DE133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8BC5AA-C8D6-4900-A260-36C610998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B9FE51-8F5C-47C3-92E8-7148A6731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77689F-EE99-4920-81CD-0B226BCF6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E8B4B0-A5E9-42B1-B855-7A352164D2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E3302C-5D40-4421-A12B-B7217F3C23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8D2EA0-A4A5-46D5-B321-FD7F86051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8D54C7-373A-431D-AC24-7AEFC780F8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2C668E-B632-4C10-B86E-0B4776095E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772169-A765-4902-ACB4-E60B843648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84DCDA-1EEA-4EF3-87B6-C155913B9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00412710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商务管理KPI介绍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KPI定义与重要性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商务管理KPI分类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商务管理KPI实施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商务管理KPI案例分析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商务管理KPI的挑战与解决方案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KPI定义与重要性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5" name="Freeform 5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7" name="AutoShape 17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48839" y="1881235"/>
            <a:ext cx="1897380" cy="739140"/>
            <a:chOff x="1648839" y="1881235"/>
            <a:chExt cx="1897380" cy="739140"/>
          </a:xfrm>
        </p:grpSpPr>
        <p:sp>
          <p:nvSpPr>
            <p:cNvPr id="21" name="TextBox 21"/>
            <p:cNvSpPr txBox="1"/>
            <p:nvPr/>
          </p:nvSpPr>
          <p:spPr>
            <a:xfrm>
              <a:off x="1648839" y="1881235"/>
              <a:ext cx="1897380" cy="7391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7599459" y="1881235"/>
            <a:ext cx="1897380" cy="739140"/>
            <a:chOff x="7599459" y="1881235"/>
            <a:chExt cx="1897380" cy="739140"/>
          </a:xfrm>
        </p:grpSpPr>
        <p:sp>
          <p:nvSpPr>
            <p:cNvPr id="23" name="TextBox 23"/>
            <p:cNvSpPr txBox="1"/>
            <p:nvPr/>
          </p:nvSpPr>
          <p:spPr>
            <a:xfrm>
              <a:off x="7599459" y="1881235"/>
              <a:ext cx="1897380" cy="7391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5" name="AutoShape 25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27" name="Freeform 27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5" name="AutoShape 35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37" name="Freeform 37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5" name="AutoShape 45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47" name="Freeform 47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4" name="Group 54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5" name="AutoShape 55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57" name="Freeform 57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5" name="AutoShape 65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67" name="Freeform 67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Freeform 68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5" name="AutoShape 75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77" name="Freeform 77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Freeform 78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4" name="Group 84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5" name="AutoShape 85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87" name="Freeform 87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5" name="AutoShape 95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AutoShape 103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97" name="Freeform 97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4" name="Group 104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5" name="AutoShape 105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AutoShape 113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07" name="Freeform 107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4" name="Group 114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5" name="AutoShape 115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AutoShape 122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AutoShape 123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17" name="Freeform 117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4" name="Group 124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5" name="AutoShape 125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27" name="Freeform 127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Freeform 128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4" name="Group 134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5" name="AutoShape 135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37" name="Freeform 137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4" name="Group 144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5" name="AutoShape 145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47" name="Freeform 147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Freeform 148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Freeform 149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5" name="AutoShape 155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AutoShape 162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AutoShape 163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57" name="Freeform 157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Freeform 158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Freeform 159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4" name="Group 164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5" name="AutoShape 165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AutoShape 172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AutoShape 173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67" name="Freeform 167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Freeform 168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Freeform 169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4" name="Group 174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5" name="AutoShape 175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AutoShape 182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AutoShape 183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77" name="Freeform 177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Freeform 178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Freeform 179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4" name="Group 184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5" name="AutoShape 185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AutoShape 192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AutoShape 193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87" name="Freeform 187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Freeform 188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Freeform 189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4" name="Group 194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5" name="AutoShape 195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AutoShape 202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AutoShape 203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197" name="Freeform 197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Freeform 198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Freeform 199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4" name="Group 204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5" name="AutoShape 205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AutoShape 212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AutoShape 213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07" name="Freeform 207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Freeform 208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Freeform 209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4" name="Group 214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5" name="AutoShape 215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AutoShape 222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AutoShape 223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17" name="Freeform 217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Freeform 218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Freeform 219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4" name="Group 224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5" name="AutoShape 225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AutoShape 226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7" name="AutoShape 227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1" name="Freeform 231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8" name="Group 228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29" name="AutoShape 229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AutoShape 230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2" name="Group 232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3" name="AutoShape 233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AutoShape 234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5" name="AutoShape 235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9" name="Freeform 239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6" name="Group 236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7" name="AutoShape 237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AutoShape 238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0" name="Group 240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1" name="AutoShape 241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AutoShape 242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3" name="AutoShape 243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7" name="Freeform 247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4" name="Group 244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5" name="AutoShape 245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AutoShape 246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8" name="Group 248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9" name="AutoShape 249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AutoShape 250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1" name="AutoShape 251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5" name="Freeform 255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2" name="Group 252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3" name="AutoShape 253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AutoShape 254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6" name="Group 256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7" name="AutoShape 257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AutoShape 258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9" name="AutoShape 259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3" name="Freeform 263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0" name="Group 260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1" name="AutoShape 261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AutoShape 262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4" name="Group 264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5" name="AutoShape 265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AutoShape 266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7" name="AutoShape 267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1" name="Freeform 271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8" name="Group 268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69" name="AutoShape 269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AutoShape 270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2" name="Group 272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3" name="AutoShape 273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AutoShape 274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5" name="AutoShape 275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9" name="Freeform 279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6" name="Group 276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7" name="AutoShape 277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AutoShape 278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0" name="Group 280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1" name="AutoShape 281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AutoShape 282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3" name="AutoShape 283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7" name="Freeform 287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4" name="Group 284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5" name="AutoShape 285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AutoShape 286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8" name="Group 288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9" name="AutoShape 289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AutoShape 290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1" name="AutoShape 291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5" name="Freeform 295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2" name="Group 292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3" name="AutoShape 293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AutoShape 294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6" name="Group 296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7" name="AutoShape 297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AutoShape 298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9" name="AutoShape 299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3" name="Freeform 303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0" name="Group 300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1" name="AutoShape 301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AutoShape 302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4" name="Group 304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5" name="AutoShape 305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AutoShape 306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7" name="AutoShape 307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1" name="Freeform 311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8" name="Group 308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09" name="AutoShape 309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AutoShape 310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2" name="Group 312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3" name="AutoShape 313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AutoShape 314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5" name="AutoShape 315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9" name="Freeform 319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6" name="Group 316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7" name="AutoShape 317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AutoShape 318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0" name="Group 320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1" name="AutoShape 321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AutoShape 322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3" name="AutoShape 323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7" name="Freeform 327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4" name="Group 324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5" name="AutoShape 325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AutoShape 326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8" name="Group 328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9" name="AutoShape 329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AutoShape 330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1" name="AutoShape 331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5" name="Freeform 335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2" name="Group 332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3" name="AutoShape 333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AutoShape 334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6" name="Group 336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7" name="AutoShape 337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AutoShape 338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9" name="AutoShape 339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3" name="Freeform 343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0" name="Group 340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1" name="AutoShape 341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AutoShape 342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4" name="Group 344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5" name="AutoShape 345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AutoShape 346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7" name="AutoShape 347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1" name="Freeform 351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8" name="Group 348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49" name="AutoShape 349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AutoShape 350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2" name="Group 352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3" name="AutoShape 353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AutoShape 354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5" name="AutoShape 355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9" name="Freeform 359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6" name="Group 356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7" name="AutoShape 357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AutoShape 358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0" name="Group 360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1" name="AutoShape 361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AutoShape 362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3" name="AutoShape 363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7" name="Freeform 367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4" name="Group 364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5" name="AutoShape 365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AutoShape 366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8" name="Group 368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9" name="AutoShape 369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AutoShape 370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1" name="AutoShape 371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5" name="Freeform 375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2" name="Group 372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3" name="AutoShape 373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AutoShape 374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6" name="Group 376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7" name="AutoShape 377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AutoShape 378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9" name="AutoShape 379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3" name="Freeform 383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0" name="Group 380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1" name="AutoShape 381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AutoShape 382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4" name="AutoShape 384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KPI：关键绩效指标（Key Performance Indicators）是衡量组织或个人工作绩效的重要标准，用于评估目标达成情况。</a:t>
            </a:r>
            <a:endParaRPr lang="en-US" sz="1100"/>
          </a:p>
        </p:txBody>
      </p:sp>
      <p:sp>
        <p:nvSpPr>
          <p:cNvPr id="385" name="AutoShape 385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KPI是具体的、可度量的、可实现的、与工作目标相关的，并且有时间限制的。</a:t>
            </a:r>
            <a:endParaRPr lang="en-US" sz="1100"/>
          </a:p>
        </p:txBody>
      </p:sp>
      <p:grpSp>
        <p:nvGrpSpPr>
          <p:cNvPr id="386" name="Group 38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7" name="AutoShape 38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TextBox 40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KPI的定义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497384" y="2173262"/>
            <a:ext cx="3857054" cy="652748"/>
            <a:chOff x="7497384" y="2173262"/>
            <a:chExt cx="3857054" cy="652748"/>
          </a:xfrm>
        </p:grpSpPr>
        <p:sp>
          <p:nvSpPr>
            <p:cNvPr id="3" name="AutoShape 3"/>
            <p:cNvSpPr/>
            <p:nvPr/>
          </p:nvSpPr>
          <p:spPr>
            <a:xfrm>
              <a:off x="7497384" y="2173262"/>
              <a:ext cx="3857054" cy="652748"/>
            </a:xfrm>
            <a:prstGeom prst="rect">
              <a:avLst/>
            </a:prstGeom>
          </p:spPr>
          <p:txBody>
            <a:bodyPr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defRPr/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KPI有助于组织明确目标，提高工作效率和绩效。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6683187" y="2173262"/>
            <a:ext cx="652748" cy="652748"/>
            <a:chOff x="6683187" y="2173262"/>
            <a:chExt cx="652748" cy="652748"/>
          </a:xfrm>
        </p:grpSpPr>
        <p:sp>
          <p:nvSpPr>
            <p:cNvPr id="5" name="AutoShape 5"/>
            <p:cNvSpPr/>
            <p:nvPr/>
          </p:nvSpPr>
          <p:spPr>
            <a:xfrm>
              <a:off x="6683187" y="2173262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7" name="Freeform 7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683187" y="3294307"/>
            <a:ext cx="652748" cy="652748"/>
            <a:chOff x="6683187" y="3294307"/>
            <a:chExt cx="652748" cy="652748"/>
          </a:xfrm>
        </p:grpSpPr>
        <p:sp>
          <p:nvSpPr>
            <p:cNvPr id="12" name="AutoShape 12"/>
            <p:cNvSpPr/>
            <p:nvPr/>
          </p:nvSpPr>
          <p:spPr>
            <a:xfrm>
              <a:off x="6683187" y="3294307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4" name="Freeform 14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692712" y="4617091"/>
            <a:ext cx="652748" cy="652748"/>
            <a:chOff x="6692712" y="4617091"/>
            <a:chExt cx="652748" cy="652748"/>
          </a:xfrm>
        </p:grpSpPr>
        <p:sp>
          <p:nvSpPr>
            <p:cNvPr id="19" name="AutoShape 19"/>
            <p:cNvSpPr/>
            <p:nvPr/>
          </p:nvSpPr>
          <p:spPr>
            <a:xfrm>
              <a:off x="6692712" y="4617091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21" name="Freeform 21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7899" r="7899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5425" b="5425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6461" b="6461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4001" b="4001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KPI可以作为员工绩效考核和奖励的依据，激励员工更好地完成工作。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KPI有助于组织及时发现问题并采取改进措施，持续优化工作流程和管理体系。</a:t>
            </a:r>
            <a:endParaRPr lang="en-US" sz="1100"/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KPI的重要性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KPI是商务管理中的重要工具，用于评估企业或部门的业绩和运营状况。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KPI可以反映市场需求、竞争态势和行业趋势，帮助企业做出科学决策。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KPI有助于企业识别优势和不足，优化资源配置，提高核心竞争力。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KPI与商务管理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商务管理KPI分类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5" name="Freeform 5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7" name="AutoShape 17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" name="Group 28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29" name="Freeform 29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39" name="Freeform 39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49" name="Freeform 49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59" name="Freeform 59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69" name="Freeform 69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Freeform 70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8" name="Group 78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79" name="Freeform 79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8" name="Group 88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89" name="Freeform 89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AutoShape 103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AutoShape 104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AutoShape 105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8" name="Group 98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99" name="Freeform 99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AutoShape 113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AutoShape 114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8" name="Group 108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09" name="Freeform 109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AutoShape 122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AutoShape 123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AutoShape 125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8" name="Group 118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19" name="Freeform 119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8" name="Group 128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29" name="Freeform 129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8" name="Group 138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39" name="Freeform 139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Freeform 140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8" name="Group 148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49" name="Freeform 149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AutoShape 162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AutoShape 163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AutoShape 164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AutoShape 165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8" name="Group 158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59" name="Freeform 159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Freeform 160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Freeform 161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AutoShape 172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AutoShape 173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AutoShape 174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AutoShape 175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8" name="Group 168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69" name="Freeform 169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Freeform 170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Freeform 171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AutoShape 182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AutoShape 183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AutoShape 184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AutoShape 185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8" name="Group 178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79" name="Freeform 179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Freeform 180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Freeform 181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AutoShape 192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AutoShape 193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AutoShape 194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AutoShape 195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8" name="Group 188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89" name="Freeform 189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Freeform 190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Freeform 191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AutoShape 202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AutoShape 203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AutoShape 204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AutoShape 205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8" name="Group 198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199" name="Freeform 199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Freeform 200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Freeform 201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AutoShape 212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AutoShape 213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AutoShape 214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AutoShape 215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8" name="Group 208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09" name="Freeform 209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Freeform 210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Freeform 211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AutoShape 222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AutoShape 223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AutoShape 224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AutoShape 225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8" name="Group 218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19" name="Freeform 219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Freeform 220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Freeform 221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Freeform 233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0" name="Group 230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1" name="AutoShape 231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2" name="AutoShape 232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Freeform 241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8" name="Group 238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9" name="AutoShape 239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0" name="AutoShape 240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Freeform 249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6" name="Group 246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7" name="AutoShape 247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8" name="AutoShape 248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Freeform 257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4" name="Group 254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5" name="AutoShape 255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6" name="AutoShape 256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Freeform 265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2" name="Group 262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3" name="AutoShape 263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4" name="AutoShape 264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Freeform 273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0" name="Group 270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1" name="AutoShape 271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2" name="AutoShape 272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Freeform 281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8" name="Group 278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9" name="AutoShape 279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0" name="AutoShape 280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Freeform 289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6" name="Group 286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7" name="AutoShape 287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8" name="AutoShape 288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Freeform 297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4" name="Group 294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5" name="AutoShape 295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6" name="AutoShape 296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Freeform 305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2" name="Group 302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3" name="AutoShape 303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4" name="AutoShape 304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Freeform 313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0" name="Group 310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1" name="AutoShape 311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2" name="AutoShape 312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Freeform 321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8" name="Group 318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9" name="AutoShape 319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0" name="AutoShape 320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Freeform 329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6" name="Group 326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7" name="AutoShape 327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8" name="AutoShape 328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Freeform 337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4" name="Group 334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5" name="AutoShape 335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6" name="AutoShape 336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Freeform 345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2" name="Group 342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3" name="AutoShape 343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4" name="AutoShape 344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Freeform 353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0" name="Group 350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1" name="AutoShape 351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2" name="AutoShape 352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Freeform 361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8" name="Group 358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9" name="AutoShape 359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0" name="AutoShape 360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Freeform 369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6" name="Group 366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7" name="AutoShape 367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8" name="AutoShape 368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Freeform 377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4" name="Group 374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5" name="AutoShape 375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6" name="AutoShape 376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Freeform 385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2" name="Group 382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3" name="AutoShape 383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4" name="AutoShape 384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反映企业财务状况的关键指标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财务KPI是评估企业财务状况的重要指标，包括收入、利润、成本、现金流等。这些指标反映了企业的盈利能力、偿债能力和运营效率。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财务KPI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衡量客户满意度和忠诚度的关键指标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客户KPI关注客户对企业产品或服务的满意度、忠诚度和口碑。这些指标包括客户满意度调查得分、客户留存率、客户推荐率等。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客户KPI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评估企业内部运营效率和流程的关键指标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内部运营KPI关注企业内部运营的效率和流程，包括生产率、流程效率、质量保证等。这些指标有助于企业优化内部流程，提高运营效率。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内部运营KPI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https://d.book118.com/828004127104006023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2024-08-30T08:23:01.055</cp:lastPrinted>
  <dcterms:created xsi:type="dcterms:W3CDTF">2024-08-30T00:23:01Z</dcterms:created>
  <dcterms:modified xsi:type="dcterms:W3CDTF">2024-08-30T00:23:03Z</dcterms:modified>
</cp:coreProperties>
</file>