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xlsx" ContentType="application/vnd.openxmlformats-officedocument.spreadsheetml.sheet"/>
  <Default Extension="bin" ContentType="application/vnd.openxmlformats-officedocument.oleObject"/>
  <Default Extension="png" ContentType="image/png"/>
  <Default Extension="wdp" ContentType="image/vnd.ms-photo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drawings/drawing1.xml" ContentType="application/vnd.openxmlformats-officedocument.drawingml.chartshapes+xml"/>
  <Override PartName="/ppt/drawings/drawing2.xml" ContentType="application/vnd.openxmlformats-officedocument.drawingml.chartshap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88825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27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272691\My%20Documents\WeChat%20Files\wxid_fgu2738wpb9421\Attachment\&#39033;&#30446;&#30446;&#26631;&#25968;&#25454;(1).xlsx" TargetMode="Externa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359685\My%20Documents\WeChat%20Files\gaolu919\Attachment\&#19977;&#20010;&#21306;&#38388;&#23458;&#25143;&#23545;&#27604;&#65288;&#26032;&#65289;.xlsx" TargetMode="Externa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218326\My%20Documents\WeChat%20Files\wt615195\Attachment\&#24037;&#20316;&#31807;1.xlsx" TargetMode="Externa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218326\My%20Documents\WeChat%20Files\wt615195\Attachment\&#24037;&#20316;&#31807;1.xlsx" TargetMode="External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Relationship Id="rId2" Type="http://schemas.openxmlformats.org/officeDocument/2006/relationships/themeOverride" Target="../theme/themeOverride1.xml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272392\Desktop\&#12304;20161031-&#24555;&#36882;&#21592;&#26143;&#32423;&#31649;&#25511;&#34920;&#12305;&#25253;&#34920;&#32456;&#31295;11.18.xlsx" TargetMode="External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272691\My%20Documents\WeChat%20Files\wxid_fgu2738wpb9421\Attachment\&#38144;&#21806;&#25972;&#21512;&#26550;&#26500;&#21464;&#21270;&#26041;&#26696;%20-%20&#24555;&#36882;+&#38646;&#25285;.xlsx" TargetMode="External" /><Relationship Id="rId2" Type="http://schemas.openxmlformats.org/officeDocument/2006/relationships/themeOverride" Target="../theme/themeOverride2.xml" /><Relationship Id="rId3" Type="http://schemas.openxmlformats.org/officeDocument/2006/relationships/chartUserShapes" Target="../drawings/drawing1.xml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272691\Desktop\&#38144;&#21806;&#25972;&#21512;&#26550;&#26500;&#21464;&#21270;&#26041;&#26696;%20-%20&#24555;&#36882;+&#38646;&#25285;.xlsx" TargetMode="External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359685\Desktop\2017&#24180;&#23458;&#25143;&#32500;&#24230;&#21333;&#20215;&#25351;&#26631;&#65288;VIP&#29256;&#65289;%20-%20V1.1.xlsx" TargetMode="External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359685\Desktop\2017&#24180;&#23458;&#25143;&#32500;&#24230;&#21333;&#20215;&#25351;&#26631;&#65288;VIP&#29256;&#65289;%20-%20V1.1.xlsx" TargetMode="External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359685\My%20Documents\WeChat%20Files\gaolu919\Attachment\&#26032;&#24314;%20Microsoft%20Excel%20&#24037;&#20316;&#34920;%20(5).xlsx" TargetMode="External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359685\My%20Documents\WeChat%20Files\gaolu919\Attachment\&#26032;&#24314;%20Microsoft%20Excel%20&#24037;&#20316;&#34920;%20(5).xlsx" TargetMode="External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359685\My%20Documents\WeChat%20Files\gaolu919\Attachment\&#24555;&#36816;50&#19975;+&#23458;&#25143;.xlsx" TargetMode="External" /><Relationship Id="rId2" Type="http://schemas.openxmlformats.org/officeDocument/2006/relationships/chartUserShapes" Target="../drawings/drawing2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"/>
          <c:y val="0.0097202807664871216"/>
          <c:w val="0.99456942081451416"/>
          <c:h val="0.82893919944763184"/>
        </c:manualLayout>
      </c:layout>
      <c:lineChart>
        <c:grouping/>
        <c:varyColors val="0"/>
        <c:ser>
          <c:idx val="0"/>
          <c:order val="0"/>
          <c:tx>
            <c:strRef>
              <c:f>Sheet1!$D$41</c:f>
              <c:strCache>
                <c:ptCount val="1"/>
                <c:pt idx="0">
                  <c:v>零担销售员人数</c:v>
                </c:pt>
              </c:strCache>
            </c:strRef>
          </c:tx>
          <c:spPr>
            <a:ln w="25400">
              <a:solidFill>
                <a:srgbClr val="373C64"/>
              </a:solidFill>
            </a:ln>
          </c:spPr>
          <c:marker>
            <c:symbol val="square"/>
            <c:size val="2"/>
            <c:spPr>
              <a:solidFill>
                <a:srgbClr val="373C64"/>
              </a:solidFill>
              <a:ln w="19050">
                <a:solidFill>
                  <a:srgbClr val="373C64"/>
                </a:solidFill>
              </a:ln>
            </c:spPr>
          </c:marker>
          <c:dLbls>
            <c:dLbl>
              <c:idx val="0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layout>
                <c:manualLayout>
                  <c:x val="0"/>
                  <c:y val="0.14510998129844666"/>
                </c:manualLayout>
              </c:layout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layout>
                <c:manualLayout>
                  <c:x val="-0.03239140659570694"/>
                  <c:y val="-0.0094646792858839035"/>
                </c:manualLayout>
              </c:layout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layout>
                <c:manualLayout>
                  <c:x val="-0.058304533362388611"/>
                  <c:y val="0.028394037857651711"/>
                </c:manualLayout>
              </c:layout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800"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sz="800"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Sheet1!$E$40:$N$40</c:f>
              <c:strCache>
                <c:ptCount val="10"/>
                <c:pt idx="0">
                  <c:v>1月</c:v>
                </c:pt>
                <c:pt idx="1">
                  <c:v>2月</c:v>
                </c:pt>
                <c:pt idx="2">
                  <c:v>3月</c:v>
                </c:pt>
                <c:pt idx="3">
                  <c:v>4月</c:v>
                </c:pt>
                <c:pt idx="4">
                  <c:v>5月</c:v>
                </c:pt>
                <c:pt idx="5">
                  <c:v>6月</c:v>
                </c:pt>
                <c:pt idx="6">
                  <c:v>7月</c:v>
                </c:pt>
                <c:pt idx="7">
                  <c:v>8月</c:v>
                </c:pt>
                <c:pt idx="8">
                  <c:v>9月</c:v>
                </c:pt>
                <c:pt idx="9">
                  <c:v>10月</c:v>
                </c:pt>
              </c:strCache>
            </c:strRef>
          </c:cat>
          <c:val>
            <c:numRef>
              <c:f>Sheet1!$E$41:$N$41</c:f>
              <c:numCache>
                <c:formatCode>0_);[Red]\(0\)</c:formatCode>
                <c:ptCount val="10"/>
                <c:pt idx="0">
                  <c:v>29</c:v>
                </c:pt>
                <c:pt idx="1">
                  <c:v>63</c:v>
                </c:pt>
                <c:pt idx="2">
                  <c:v>103</c:v>
                </c:pt>
                <c:pt idx="3">
                  <c:v>117</c:v>
                </c:pt>
                <c:pt idx="4">
                  <c:v>218</c:v>
                </c:pt>
                <c:pt idx="5">
                  <c:v>279</c:v>
                </c:pt>
                <c:pt idx="6">
                  <c:v>335</c:v>
                </c:pt>
                <c:pt idx="7">
                  <c:v>371</c:v>
                </c:pt>
                <c:pt idx="8">
                  <c:v>369</c:v>
                </c:pt>
                <c:pt idx="9">
                  <c:v>347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F43-4E77-913F-DA95DFF99A40}"/>
            </c:ext>
          </c:extLst>
        </c:ser>
        <c:ser>
          <c:idx val="1"/>
          <c:order val="1"/>
          <c:tx>
            <c:strRef>
              <c:f>Sheet1!$D$42</c:f>
              <c:strCache>
                <c:ptCount val="1"/>
                <c:pt idx="0">
                  <c:v>快递销售员人数</c:v>
                </c:pt>
              </c:strCache>
            </c:strRef>
          </c:tx>
          <c:spPr>
            <a:ln w="25400">
              <a:solidFill>
                <a:srgbClr val="FFC000"/>
              </a:solidFill>
            </a:ln>
          </c:spPr>
          <c:marker>
            <c:symbol val="square"/>
            <c:size val="2"/>
            <c:spPr>
              <a:solidFill>
                <a:srgbClr val="FFC000"/>
              </a:solidFill>
              <a:ln w="19050">
                <a:solidFill>
                  <a:srgbClr val="FFC000"/>
                </a:solidFill>
              </a:ln>
            </c:spPr>
          </c:marker>
          <c:dLbls>
            <c:dLbl>
              <c:idx val="0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layout>
                <c:manualLayout>
                  <c:x val="-0.046009697020053864"/>
                  <c:y val="-0.1088332012295723"/>
                </c:manualLayout>
              </c:layout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4F43-4E77-913F-DA95DFF99A40}"/>
                </c:ext>
              </c:extLst>
            </c:dLbl>
            <c:dLbl>
              <c:idx val="5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/>
                <a:p>
                  <a:pPr>
                    <a:defRPr sz="800"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sz="800"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800"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sz="800"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Sheet1!$E$40:$N$40</c:f>
              <c:strCache>
                <c:ptCount val="10"/>
                <c:pt idx="0">
                  <c:v>1月</c:v>
                </c:pt>
                <c:pt idx="1">
                  <c:v>2月</c:v>
                </c:pt>
                <c:pt idx="2">
                  <c:v>3月</c:v>
                </c:pt>
                <c:pt idx="3">
                  <c:v>4月</c:v>
                </c:pt>
                <c:pt idx="4">
                  <c:v>5月</c:v>
                </c:pt>
                <c:pt idx="5">
                  <c:v>6月</c:v>
                </c:pt>
                <c:pt idx="6">
                  <c:v>7月</c:v>
                </c:pt>
                <c:pt idx="7">
                  <c:v>8月</c:v>
                </c:pt>
                <c:pt idx="8">
                  <c:v>9月</c:v>
                </c:pt>
                <c:pt idx="9">
                  <c:v>10月</c:v>
                </c:pt>
              </c:strCache>
            </c:strRef>
          </c:cat>
          <c:val>
            <c:numRef>
              <c:f>Sheet1!$E$42:$N$42</c:f>
              <c:numCache>
                <c:formatCode>General</c:formatCode>
                <c:ptCount val="10"/>
                <c:pt idx="0">
                  <c:v>187</c:v>
                </c:pt>
                <c:pt idx="1">
                  <c:v>189</c:v>
                </c:pt>
                <c:pt idx="2">
                  <c:v>193</c:v>
                </c:pt>
                <c:pt idx="3">
                  <c:v>195</c:v>
                </c:pt>
                <c:pt idx="4">
                  <c:v>205</c:v>
                </c:pt>
                <c:pt idx="5">
                  <c:v>238</c:v>
                </c:pt>
                <c:pt idx="6">
                  <c:v>263</c:v>
                </c:pt>
                <c:pt idx="7">
                  <c:v>296</c:v>
                </c:pt>
                <c:pt idx="8">
                  <c:v>303</c:v>
                </c:pt>
                <c:pt idx="9" formatCode="0_);[Red]\(0\)">
                  <c:v>319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F43-4E77-913F-DA95DFF99A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99824128"/>
        <c:axId val="35796032"/>
      </c:lineChart>
      <c:catAx>
        <c:axId val="99824128"/>
        <c:scaling>
          <c:orientation/>
        </c:scaling>
        <c:delete val="0"/>
        <c:axPos val="b"/>
        <c:numFmt formatCode="General" sourceLinked="0"/>
        <c:majorTickMark val="out"/>
        <c:minorTickMark val="none"/>
        <c:txPr>
          <a:bodyPr/>
          <a:p>
            <a:pPr>
              <a:defRPr sz="800" b="1" smtId="4294967295">
                <a:latin typeface="华文细黑" pitchFamily="2" charset="-122"/>
                <a:ea typeface="华文细黑" pitchFamily="2" charset="-122"/>
              </a:defRPr>
            </a:pPr>
            <a:endParaRPr sz="800" b="1" smtId="4294967295">
              <a:latin typeface="华文细黑" pitchFamily="2" charset="-122"/>
              <a:ea typeface="华文细黑" pitchFamily="2" charset="-122"/>
            </a:endParaRPr>
          </a:p>
        </c:txPr>
        <c:crossAx val="35796032"/>
        <c:crosses val="autoZero"/>
        <c:auto val="0"/>
        <c:lblAlgn val="ctr"/>
        <c:lblOffset/>
        <c:noMultiLvlLbl val="0"/>
      </c:catAx>
      <c:valAx>
        <c:axId val="35796032"/>
        <c:scaling>
          <c:orientation/>
        </c:scaling>
        <c:delete val="1"/>
        <c:axPos val="l"/>
        <c:numFmt formatCode="0_);[Red]\(0\)" sourceLinked="1"/>
        <c:majorTickMark val="out"/>
        <c:minorTickMark val="none"/>
        <c:crossAx val="99824128"/>
        <c:crossBetween val="between"/>
      </c:valAx>
    </c:plotArea>
    <c:legend>
      <c:legendPos/>
      <c:layout>
        <c:manualLayout>
          <c:xMode val="edge"/>
          <c:yMode val="edge"/>
          <c:x val="0"/>
          <c:y val="0"/>
          <c:w val="0.66283267736434937"/>
          <c:h val="0.16743437945842743"/>
        </c:manualLayout>
      </c:layout>
      <c:overlay val="0"/>
      <c:txPr>
        <a:bodyPr/>
        <a:p>
          <a:pPr>
            <a:defRPr sz="900" b="1" smtId="4294967295">
              <a:latin typeface="华文细黑" pitchFamily="2" charset="-122"/>
              <a:ea typeface="华文细黑" pitchFamily="2" charset="-122"/>
            </a:defRPr>
          </a:pPr>
          <a:endParaRPr sz="900" b="1" smtId="4294967295">
            <a:latin typeface="华文细黑" pitchFamily="2" charset="-122"/>
            <a:ea typeface="华文细黑" pitchFamily="2" charset="-122"/>
          </a:endParaRPr>
        </a:p>
      </c:txPr>
    </c:legend>
    <c:plotVisOnly val="1"/>
    <c:dispBlanksAs val="gap"/>
    <c:showDLblsOverMax val="0"/>
  </c:chart>
  <c:spPr>
    <a:ln>
      <a:solidFill>
        <a:schemeClr val="bg1">
          <a:lumMod val="85000"/>
        </a:schemeClr>
      </a:solidFill>
    </a:ln>
  </c:sp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25182852521538734"/>
          <c:y val="0.14399313926696777"/>
          <c:w val="0.95240050554275513"/>
          <c:h val="0.73634660243988037"/>
        </c:manualLayout>
      </c:layout>
      <c:lineChart>
        <c:grouping/>
        <c:varyColors val="0"/>
        <c:ser>
          <c:idx val="0"/>
          <c:order val="0"/>
          <c:spPr>
            <a:ln>
              <a:solidFill>
                <a:srgbClr val="373C64"/>
              </a:solidFill>
            </a:ln>
          </c:spPr>
          <c:marker>
            <c:spPr>
              <a:solidFill>
                <a:srgbClr val="373C64"/>
              </a:solidFill>
              <a:ln>
                <a:noFill/>
              </a:ln>
            </c:spPr>
          </c:marker>
          <c:dLbls>
            <c:dLbl>
              <c:idx val="6"/>
              <c:layout>
                <c:manualLayout>
                  <c:x val="-0.027583332732319832"/>
                  <c:y val="-0.0834025964140892"/>
                </c:manualLayout>
              </c:layout>
              <c:numFmt formatCode="" sourceLinked="1"/>
              <c:txPr>
                <a:bodyPr/>
                <a:p>
                  <a:pPr>
                    <a:defRPr b="1" smtId="4294967295"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latin typeface="华文细黑" pitchFamily="2" charset="-122"/>
                    <a:ea typeface="华文细黑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txPr>
              <a:bodyPr/>
              <a:p>
                <a:pPr>
                  <a:defRPr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对比!$C$32:$K$32</c:f>
              <c:strCache>
                <c:ptCount val="9"/>
                <c:pt idx="0">
                  <c:v>2月</c:v>
                </c:pt>
                <c:pt idx="1">
                  <c:v>3月</c:v>
                </c:pt>
                <c:pt idx="2">
                  <c:v>4月</c:v>
                </c:pt>
                <c:pt idx="3">
                  <c:v>5月</c:v>
                </c:pt>
                <c:pt idx="4">
                  <c:v>6月</c:v>
                </c:pt>
                <c:pt idx="5">
                  <c:v>7月</c:v>
                </c:pt>
                <c:pt idx="6">
                  <c:v>8月</c:v>
                </c:pt>
                <c:pt idx="7">
                  <c:v>9月</c:v>
                </c:pt>
                <c:pt idx="8">
                  <c:v>10月</c:v>
                </c:pt>
              </c:strCache>
            </c:strRef>
          </c:cat>
          <c:val>
            <c:numRef>
              <c:f>对比!$C$33:$K$33</c:f>
              <c:numCache>
                <c:formatCode>0%</c:formatCode>
                <c:ptCount val="9"/>
                <c:pt idx="0">
                  <c:v>0.153846153846154</c:v>
                </c:pt>
                <c:pt idx="1">
                  <c:v>0.120567375886525</c:v>
                </c:pt>
                <c:pt idx="2">
                  <c:v>0.0621468926553672</c:v>
                </c:pt>
                <c:pt idx="3">
                  <c:v>0.231578947368421</c:v>
                </c:pt>
                <c:pt idx="4">
                  <c:v>0.29126213592233</c:v>
                </c:pt>
                <c:pt idx="5">
                  <c:v>0.346938775510204</c:v>
                </c:pt>
                <c:pt idx="6">
                  <c:v>0.158013544018059</c:v>
                </c:pt>
                <c:pt idx="7">
                  <c:v>0.218543046357616</c:v>
                </c:pt>
                <c:pt idx="8">
                  <c:v>0.222222222222222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35813632"/>
        <c:axId val="35803072"/>
      </c:lineChart>
      <c:catAx>
        <c:axId val="135813632"/>
        <c:scaling>
          <c:orientation/>
        </c:scaling>
        <c:delete val="0"/>
        <c:axPos val="b"/>
        <c:majorTickMark val="out"/>
        <c:minorTickMark val="none"/>
        <c:txPr>
          <a:bodyPr/>
          <a:p>
            <a:pPr>
              <a:defRPr b="1" smtId="4294967295">
                <a:latin typeface="华文细黑" pitchFamily="2" charset="-122"/>
                <a:ea typeface="华文细黑" pitchFamily="2" charset="-122"/>
              </a:defRPr>
            </a:pPr>
            <a:endParaRPr b="1" smtId="4294967295">
              <a:latin typeface="华文细黑" pitchFamily="2" charset="-122"/>
              <a:ea typeface="华文细黑" pitchFamily="2" charset="-122"/>
            </a:endParaRPr>
          </a:p>
        </c:txPr>
        <c:crossAx val="35803072"/>
        <c:crosses val="autoZero"/>
        <c:auto val="0"/>
        <c:lblAlgn val="ctr"/>
        <c:lblOffset/>
        <c:noMultiLvlLbl val="0"/>
      </c:catAx>
      <c:valAx>
        <c:axId val="35803072"/>
        <c:scaling>
          <c:orientation/>
        </c:scaling>
        <c:delete val="1"/>
        <c:axPos val="l"/>
        <c:numFmt formatCode="0%" sourceLinked="1"/>
        <c:majorTickMark val="out"/>
        <c:minorTickMark val="none"/>
        <c:crossAx val="135813632"/>
        <c:crossBetween val="between"/>
      </c:valAx>
    </c:plotArea>
    <c:plotVisOnly val="1"/>
    <c:dispBlanksAs val="gap"/>
    <c:showDLblsOverMax val="0"/>
  </c:chart>
  <c:spPr>
    <a:ln>
      <a:solidFill>
        <a:schemeClr val="bg1">
          <a:lumMod val="85000"/>
        </a:schemeClr>
      </a:solidFill>
    </a:ln>
  </c:spPr>
  <c:externalData r:id="rId1">
    <c:autoUpdate val="0"/>
  </c:externalData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100" b="0"/>
            </a:pPr>
            <a:r>
              <a:rPr lang="zh-CN" altLang="en-US" sz="1100" b="0" smtClean="0"/>
              <a:t>广州</a:t>
            </a:r>
            <a:r>
              <a:rPr lang="en-US" altLang="zh-CN" sz="1100" b="0" smtClean="0"/>
              <a:t>KA</a:t>
            </a:r>
            <a:r>
              <a:rPr lang="zh-CN" altLang="en-US" sz="1100" b="0" smtClean="0"/>
              <a:t>客户钱包份额占比情况</a:t>
            </a:r>
            <a:endParaRPr lang="zh-CN" altLang="en-US" sz="1100" b="0"/>
          </a:p>
        </c:rich>
      </c:tx>
      <c:layout>
        <c:manualLayout>
          <c:xMode val="edge"/>
          <c:yMode val="edge"/>
          <c:x val="0.27634730935096741"/>
          <c:y val="0.14859272539615631"/>
        </c:manualLayout>
      </c:layout>
      <c:overlay val="0"/>
    </c:title>
    <c:autoTitleDeleted val="0"/>
    <c:plotArea>
      <c:pieChart>
        <c:varyColors val="1"/>
        <c:ser>
          <c:idx val="0"/>
          <c:order val="0"/>
          <c:tx>
            <c:strRef>
              <c:f>Sheet5!$N$12</c:f>
              <c:strCache>
                <c:ptCount val="1"/>
                <c:pt idx="0">
                  <c:v>客户数占比</c:v>
                </c:pt>
              </c:strCache>
            </c:strRef>
          </c:tx>
          <c:dPt>
            <c:idx val="0"/>
            <c:invertIfNegative val="1"/>
            <c:spPr>
              <a:solidFill>
                <a:schemeClr val="bg1">
                  <a:lumMod val="75000"/>
                </a:schemeClr>
              </a:solidFill>
            </c:spPr>
          </c:dPt>
          <c:dPt>
            <c:idx val="1"/>
            <c:invertIfNegative val="1"/>
            <c:spPr>
              <a:solidFill>
                <a:srgbClr val="373C64"/>
              </a:solidFill>
            </c:spPr>
          </c:dPt>
          <c:dPt>
            <c:idx val="2"/>
            <c:invertIfNegative val="1"/>
            <c:spPr>
              <a:solidFill>
                <a:schemeClr val="bg1">
                  <a:lumMod val="65000"/>
                </a:schemeClr>
              </a:solidFill>
            </c:spPr>
          </c:dPt>
          <c:dPt>
            <c:idx val="3"/>
            <c:invertIfNegative val="1"/>
            <c:spPr>
              <a:solidFill>
                <a:schemeClr val="bg1">
                  <a:lumMod val="85000"/>
                </a:schemeClr>
              </a:solidFill>
            </c:spPr>
          </c:dPt>
          <c:dPt>
            <c:idx val="4"/>
            <c:invertIfNegative val="1"/>
            <c:spPr>
              <a:solidFill>
                <a:srgbClr val="FAAF19"/>
              </a:solidFill>
            </c:spPr>
          </c:dPt>
          <c:dLbls>
            <c:dLbl>
              <c:idx val="1"/>
              <c:numFmt formatCode="" sourceLinked="1"/>
              <c:spPr/>
              <c:txPr>
                <a:bodyPr/>
                <a:p>
                  <a:pPr>
                    <a:defRPr smtId="4294967295">
                      <a:solidFill>
                        <a:schemeClr val="bg1"/>
                      </a:solidFill>
                    </a:defRPr>
                  </a:pPr>
                  <a:endParaRPr smtId="4294967295">
                    <a:solidFill>
                      <a:schemeClr val="bg1"/>
                    </a:solidFill>
                  </a:endParaRPr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/>
            </c:dLbl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extLst/>
          </c:dLbls>
          <c:cat>
            <c:strRef>
              <c:f>Sheet5!$M$13:$M$17</c:f>
              <c:strCache>
                <c:ptCount val="5"/>
                <c:pt idx="0">
                  <c:v>10%以下</c:v>
                </c:pt>
                <c:pt idx="1">
                  <c:v>10%~20%</c:v>
                </c:pt>
                <c:pt idx="2">
                  <c:v>20%~30%</c:v>
                </c:pt>
                <c:pt idx="3">
                  <c:v>30%~50%</c:v>
                </c:pt>
                <c:pt idx="4">
                  <c:v>50%以上</c:v>
                </c:pt>
              </c:strCache>
            </c:strRef>
          </c:cat>
          <c:val>
            <c:numRef>
              <c:f>Sheet5!$N$13:$N$17</c:f>
              <c:numCache>
                <c:formatCode>0%</c:formatCode>
                <c:ptCount val="5"/>
                <c:pt idx="0">
                  <c:v>0.116564417177914</c:v>
                </c:pt>
                <c:pt idx="1">
                  <c:v>0.128834355828221</c:v>
                </c:pt>
                <c:pt idx="2">
                  <c:v>0.141104294478528</c:v>
                </c:pt>
                <c:pt idx="3">
                  <c:v>0.263803680981595</c:v>
                </c:pt>
                <c:pt idx="4">
                  <c:v>0.349693251533742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</c:pieChart>
    </c:plotArea>
    <c:legend>
      <c:legendPos val="t"/>
      <c:layout>
        <c:manualLayout>
          <c:xMode val="edge"/>
          <c:yMode val="edge"/>
          <c:x val="0.11511587351560593"/>
          <c:y val="0.18375791609287262"/>
          <c:w val="0.77980810403823853"/>
          <c:h val="0.2102457582950592"/>
        </c:manualLayout>
      </c:layout>
      <c:overlay val="0"/>
      <c:txPr>
        <a:bodyPr/>
        <a:p>
          <a:pPr>
            <a:defRPr sz="800" smtId="4294967295"/>
          </a:pPr>
          <a:endParaRPr sz="800" smtId="4294967295"/>
        </a:p>
      </c:txPr>
    </c:legend>
    <c:plotVisOnly val="1"/>
    <c:dispBlanksAs val="gap"/>
    <c:showDLblsOverMax val="0"/>
  </c:chart>
  <c:txPr>
    <a:bodyPr/>
    <a:p>
      <a:pPr>
        <a:defRPr sz="1000" smtId="4294967295">
          <a:latin typeface="华文细黑" pitchFamily="2" charset="-122"/>
          <a:ea typeface="华文细黑" pitchFamily="2" charset="-122"/>
        </a:defRPr>
      </a:pPr>
      <a:endParaRPr sz="1000"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100" b="0"/>
            </a:pPr>
            <a:r>
              <a:rPr lang="zh-CN" altLang="en-US" sz="1100" b="0" smtClean="0"/>
              <a:t>广州</a:t>
            </a:r>
            <a:r>
              <a:rPr lang="en-US" altLang="zh-CN" sz="1100" b="0" smtClean="0"/>
              <a:t>KA</a:t>
            </a:r>
            <a:r>
              <a:rPr lang="zh-CN" altLang="en-US" sz="1100" b="0" smtClean="0"/>
              <a:t>异常流失客户</a:t>
            </a:r>
            <a:r>
              <a:rPr lang="zh-CN" altLang="en-US" sz="1100" b="0"/>
              <a:t>数占比</a:t>
            </a:r>
          </a:p>
        </c:rich>
      </c:tx>
      <c:layout>
        <c:manualLayout>
          <c:xMode val="edge"/>
          <c:yMode val="edge"/>
          <c:x val="0.23912104964256287"/>
          <c:y val="0.077313564717769623"/>
        </c:manualLayout>
      </c:layout>
      <c:overlay val="0"/>
    </c:title>
    <c:autoTitleDeleted val="0"/>
    <c:plotArea>
      <c:pieChart>
        <c:varyColors val="1"/>
        <c:ser>
          <c:idx val="0"/>
          <c:order val="0"/>
          <c:tx>
            <c:strRef>
              <c:f>Sheet5!$N$12</c:f>
              <c:strCache>
                <c:ptCount val="1"/>
                <c:pt idx="0">
                  <c:v>客户数占比</c:v>
                </c:pt>
              </c:strCache>
            </c:strRef>
          </c:tx>
          <c:dPt>
            <c:idx val="0"/>
            <c:invertIfNegative val="1"/>
            <c:spPr>
              <a:solidFill>
                <a:srgbClr val="FAAF19"/>
              </a:solidFill>
            </c:spPr>
          </c:dPt>
          <c:dPt>
            <c:idx val="1"/>
            <c:invertIfNegative val="1"/>
            <c:spPr>
              <a:solidFill>
                <a:schemeClr val="bg1">
                  <a:lumMod val="85000"/>
                </a:schemeClr>
              </a:solidFill>
            </c:spPr>
          </c:dPt>
          <c:dPt>
            <c:idx val="2"/>
            <c:invertIfNegative val="1"/>
            <c:spPr>
              <a:solidFill>
                <a:schemeClr val="bg1">
                  <a:lumMod val="65000"/>
                </a:schemeClr>
              </a:solidFill>
            </c:spPr>
          </c:dPt>
          <c:dPt>
            <c:idx val="3"/>
            <c:invertIfNegative val="1"/>
            <c:spPr>
              <a:solidFill>
                <a:srgbClr val="373C64"/>
              </a:solidFill>
            </c:spPr>
          </c:dPt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extLst/>
          </c:dLbls>
          <c:cat>
            <c:strRef>
              <c:f>Sheet5!$M$42:$M$45</c:f>
              <c:strCache>
                <c:ptCount val="4"/>
                <c:pt idx="0">
                  <c:v>降幅大于50%</c:v>
                </c:pt>
                <c:pt idx="1">
                  <c:v>降幅小于50%</c:v>
                </c:pt>
                <c:pt idx="2">
                  <c:v>降幅小于20%</c:v>
                </c:pt>
                <c:pt idx="3">
                  <c:v>提升</c:v>
                </c:pt>
              </c:strCache>
            </c:strRef>
          </c:cat>
          <c:val>
            <c:numRef>
              <c:f>Sheet5!$N$42:$N$45</c:f>
              <c:numCache>
                <c:formatCode>0%</c:formatCode>
                <c:ptCount val="4"/>
                <c:pt idx="0">
                  <c:v>0.490566037735849</c:v>
                </c:pt>
                <c:pt idx="1">
                  <c:v>0.240566037735849</c:v>
                </c:pt>
                <c:pt idx="2">
                  <c:v>0.231132075471698</c:v>
                </c:pt>
                <c:pt idx="3">
                  <c:v>0.0377358490566038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</c:pieChart>
    </c:plotArea>
    <c:legend>
      <c:legendPos val="t"/>
      <c:layout>
        <c:manualLayout>
          <c:xMode val="edge"/>
          <c:yMode val="edge"/>
          <c:x val="0.099518232047557831"/>
          <c:y val="0.18980500102043152"/>
          <c:w val="0.745808482170105"/>
          <c:h val="0.074986852705478668"/>
        </c:manualLayout>
      </c:layout>
      <c:overlay val="0"/>
      <c:txPr>
        <a:bodyPr/>
        <a:p>
          <a:pPr>
            <a:defRPr sz="800" smtId="4294967295"/>
          </a:pPr>
          <a:endParaRPr sz="800" smtId="4294967295"/>
        </a:p>
      </c:txPr>
    </c:legend>
    <c:plotVisOnly val="1"/>
    <c:dispBlanksAs val="gap"/>
    <c:showDLblsOverMax val="0"/>
  </c:chart>
  <c:txPr>
    <a:bodyPr/>
    <a:p>
      <a:pPr>
        <a:defRPr sz="1000" smtId="4294967295">
          <a:latin typeface="华文细黑" pitchFamily="2" charset="-122"/>
          <a:ea typeface="华文细黑" pitchFamily="2" charset="-122"/>
        </a:defRPr>
      </a:pPr>
      <a:endParaRPr sz="1000"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018669901415705681"/>
          <c:y val="0.034341040998697281"/>
          <c:w val="0.948657751083374"/>
          <c:h val="0.85868674516677856"/>
        </c:manualLayout>
      </c:layout>
      <c:barChart>
        <c:barDir val="col"/>
        <c:grouping val="stacked"/>
        <c:varyColors val="0"/>
        <c:ser>
          <c:idx val="0"/>
          <c:order val="0"/>
          <c:spPr>
            <a:solidFill>
              <a:srgbClr val="FFFFFF">
                <a:lumMod val="50000"/>
              </a:srgbClr>
            </a:solidFill>
          </c:spPr>
          <c:invertIfNegative val="0"/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Sheet2!$B$16:$B$17</c:f>
              <c:strCache>
                <c:ptCount val="2"/>
                <c:pt idx="0">
                  <c:v>德邦</c:v>
                </c:pt>
                <c:pt idx="1">
                  <c:v>安能+加盟商</c:v>
                </c:pt>
              </c:strCache>
            </c:strRef>
          </c:cat>
          <c:val>
            <c:numRef>
              <c:f>Sheet2!$C$16:$C$17</c:f>
              <c:numCache>
                <c:formatCode>General</c:formatCode>
                <c:ptCount val="2"/>
                <c:pt idx="0">
                  <c:v>0.11</c:v>
                </c:pt>
                <c:pt idx="1">
                  <c:v>0.08</c:v>
                </c:pt>
              </c:numCache>
            </c:numRef>
          </c:val>
        </c:ser>
        <c:ser>
          <c:idx val="1"/>
          <c:order val="1"/>
          <c:spPr>
            <a:solidFill>
              <a:srgbClr val="FFFFFF">
                <a:lumMod val="65000"/>
              </a:srgbClr>
            </a:solidFill>
          </c:spPr>
          <c:invertIfNegative val="0"/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Sheet2!$B$16:$B$17</c:f>
              <c:strCache>
                <c:ptCount val="2"/>
                <c:pt idx="0">
                  <c:v>德邦</c:v>
                </c:pt>
                <c:pt idx="1">
                  <c:v>安能+加盟商</c:v>
                </c:pt>
              </c:strCache>
            </c:strRef>
          </c:cat>
          <c:val>
            <c:numRef>
              <c:f>Sheet2!$D$16:$D$17</c:f>
              <c:numCache>
                <c:formatCode>General</c:formatCode>
                <c:ptCount val="2"/>
                <c:pt idx="0">
                  <c:v>0.11</c:v>
                </c:pt>
                <c:pt idx="1">
                  <c:v>0.06</c:v>
                </c:pt>
              </c:numCache>
            </c:numRef>
          </c:val>
        </c:ser>
        <c:ser>
          <c:idx val="2"/>
          <c:order val="2"/>
          <c:spPr>
            <a:solidFill>
              <a:srgbClr val="FFFFFF">
                <a:lumMod val="85000"/>
              </a:srgbClr>
            </a:solidFill>
          </c:spPr>
          <c:invertIfNegative val="0"/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Sheet2!$B$16:$B$17</c:f>
              <c:strCache>
                <c:ptCount val="2"/>
                <c:pt idx="0">
                  <c:v>德邦</c:v>
                </c:pt>
                <c:pt idx="1">
                  <c:v>安能+加盟商</c:v>
                </c:pt>
              </c:strCache>
            </c:strRef>
          </c:cat>
          <c:val>
            <c:numRef>
              <c:f>Sheet2!$E$16:$E$17</c:f>
              <c:numCache>
                <c:formatCode>General</c:formatCode>
                <c:ptCount val="2"/>
                <c:pt idx="0">
                  <c:v>0.71</c:v>
                </c:pt>
                <c:pt idx="1">
                  <c:v>0.39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 val="100"/>
        <c:axId val="185012224"/>
        <c:axId val="35795456"/>
      </c:barChart>
      <c:catAx>
        <c:axId val="185012224"/>
        <c:scaling>
          <c:orientation/>
        </c:scaling>
        <c:delete val="0"/>
        <c:axPos val="b"/>
        <c:majorTickMark val="out"/>
        <c:minorTickMark val="none"/>
        <c:txPr>
          <a:bodyPr/>
          <a:p>
            <a:pPr>
              <a:defRPr sz="1400" smtId="4294967295"/>
            </a:pPr>
            <a:endParaRPr sz="1400" smtId="4294967295"/>
          </a:p>
        </c:txPr>
        <c:crossAx val="35795456"/>
        <c:crosses val="autoZero"/>
        <c:auto val="0"/>
        <c:lblAlgn val="ctr"/>
        <c:lblOffset/>
        <c:noMultiLvlLbl val="0"/>
      </c:catAx>
      <c:valAx>
        <c:axId val="35795456"/>
        <c:scaling>
          <c:orientation/>
        </c:scaling>
        <c:delete val="1"/>
        <c:axPos val="l"/>
        <c:numFmt formatCode="General" sourceLinked="1"/>
        <c:majorTickMark val="out"/>
        <c:minorTickMark val="none"/>
        <c:crossAx val="185012224"/>
        <c:crossBetween val="between"/>
      </c:valAx>
    </c:plotArea>
    <c:plotVisOnly val="1"/>
    <c:dispBlanksAs val="gap"/>
    <c:showDLblsOverMax val="0"/>
  </c:chart>
  <c:txPr>
    <a:bodyPr/>
    <a:p>
      <a:pPr>
        <a:defRPr smtId="4294967295">
          <a:latin typeface="华文细黑" pitchFamily="2" charset="-122"/>
          <a:ea typeface="华文细黑" pitchFamily="2" charset="-122"/>
        </a:defRPr>
      </a:pPr>
      <a:endParaRPr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32780367881059647"/>
          <c:y val="0.027226125821471214"/>
          <c:w val="0.93443924188613892"/>
          <c:h val="0.87813842296600342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系列 1</c:v>
                </c:pt>
              </c:strCache>
            </c:strRef>
          </c:tx>
          <c:spPr>
            <a:solidFill>
              <a:srgbClr val="373C64"/>
            </a:solidFill>
          </c:spPr>
          <c:invertIfNegative val="0"/>
          <c:dLbls>
            <c:txPr>
              <a:bodyPr/>
              <a:p>
                <a:pPr>
                  <a:defRPr smtId="4294967295">
                    <a:solidFill>
                      <a:schemeClr val="bg1"/>
                    </a:solidFill>
                  </a:defRPr>
                </a:pPr>
                <a:endParaRPr smtId="4294967295">
                  <a:solidFill>
                    <a:schemeClr val="bg1"/>
                  </a:solidFill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Sheet1!$A$2:$A$3</c:f>
              <c:strCache>
                <c:ptCount val="2"/>
                <c:pt idx="0">
                  <c:v>安能+加盟商
</c:v>
                </c:pt>
                <c:pt idx="1">
                  <c:v>德邦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0.24</c:v>
                </c:pt>
                <c:pt idx="1">
                  <c:v>0.47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系列 2</c:v>
                </c:pt>
              </c:strCache>
            </c:strRef>
          </c:tx>
          <c:spPr>
            <a:solidFill>
              <a:srgbClr val="FAAF19"/>
            </a:solidFill>
          </c:spPr>
          <c:invertIfNegative val="0"/>
          <c:dLbls>
            <c:dLbl>
              <c:idx val="1"/>
              <c:layout>
                <c:manualLayout>
                  <c:x val="0.0029800336342304945"/>
                  <c:y val="0.029701227322220802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Sheet1!$A$2:$A$3</c:f>
              <c:strCache>
                <c:ptCount val="2"/>
                <c:pt idx="0">
                  <c:v>安能+加盟商
</c:v>
                </c:pt>
                <c:pt idx="1">
                  <c:v>德邦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0.83</c:v>
                </c:pt>
                <c:pt idx="1">
                  <c:v>1.01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系列 3</c:v>
                </c:pt>
              </c:strCache>
            </c:strRef>
          </c:tx>
          <c:spPr>
            <a:solidFill>
              <a:srgbClr val="9A9B9C"/>
            </a:solidFill>
          </c:spPr>
          <c:invertIfNegative val="0"/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Sheet1!$A$2:$A$3</c:f>
              <c:strCache>
                <c:ptCount val="2"/>
                <c:pt idx="0">
                  <c:v>安能+加盟商
</c:v>
                </c:pt>
                <c:pt idx="1">
                  <c:v>德邦</c:v>
                </c:pt>
              </c:strCache>
            </c:strRef>
          </c:cat>
          <c:val>
            <c:numRef>
              <c:f>Sheet1!$D$2:$D$3</c:f>
              <c:numCache>
                <c:formatCode>General</c:formatCode>
                <c:ptCount val="2"/>
                <c:pt idx="0">
                  <c:v>0.53</c:v>
                </c:pt>
                <c:pt idx="1">
                  <c:v>0.93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 val="100"/>
        <c:axId val="185082368"/>
        <c:axId val="177150144"/>
      </c:barChart>
      <c:catAx>
        <c:axId val="185082368"/>
        <c:scaling>
          <c:orientation/>
        </c:scaling>
        <c:delete val="0"/>
        <c:axPos val="b"/>
        <c:majorTickMark val="out"/>
        <c:minorTickMark val="none"/>
        <c:txPr>
          <a:bodyPr/>
          <a:p>
            <a:pPr>
              <a:defRPr sz="1400" smtId="4294967295"/>
            </a:pPr>
            <a:endParaRPr sz="1400" smtId="4294967295"/>
          </a:p>
        </c:txPr>
        <c:crossAx val="177150144"/>
        <c:crosses val="autoZero"/>
        <c:auto val="0"/>
        <c:lblAlgn val="ctr"/>
        <c:lblOffset/>
        <c:noMultiLvlLbl val="0"/>
      </c:catAx>
      <c:valAx>
        <c:axId val="177150144"/>
        <c:scaling>
          <c:orientation/>
        </c:scaling>
        <c:delete val="1"/>
        <c:axPos val="l"/>
        <c:numFmt formatCode="General" sourceLinked="1"/>
        <c:majorTickMark val="out"/>
        <c:minorTickMark val="none"/>
        <c:crossAx val="185082368"/>
        <c:crossBetween val="between"/>
      </c:valAx>
    </c:plotArea>
    <c:plotVisOnly val="1"/>
    <c:dispBlanksAs val="gap"/>
    <c:showDLblsOverMax val="0"/>
  </c:chart>
  <c:txPr>
    <a:bodyPr/>
    <a:p>
      <a:pPr>
        <a:defRPr sz="1000" smtId="4294967295">
          <a:latin typeface="华文细黑" pitchFamily="2" charset="-122"/>
          <a:ea typeface="华文细黑" pitchFamily="2" charset="-122"/>
        </a:defRPr>
      </a:pPr>
      <a:endParaRPr sz="1000"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4674675315618515"/>
          <c:y val="0.018756482750177383"/>
          <c:w val="0.9415665864944458"/>
          <c:h val="0.74620014429092407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FAAF19"/>
            </a:solidFill>
          </c:spPr>
          <c:invertIfNegative val="0"/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Sheet2!$U$18:$U$20</c:f>
              <c:strCache>
                <c:ptCount val="3"/>
                <c:pt idx="0">
                  <c:v>部门效率</c:v>
                </c:pt>
                <c:pt idx="1">
                  <c:v>X臣效率</c:v>
                </c:pt>
                <c:pt idx="2">
                  <c:v>其他效率</c:v>
                </c:pt>
              </c:strCache>
            </c:strRef>
          </c:cat>
          <c:val>
            <c:numRef>
              <c:f>Sheet2!$V$18:$V$20</c:f>
              <c:numCache>
                <c:formatCode>General</c:formatCode>
                <c:ptCount val="3"/>
                <c:pt idx="0">
                  <c:v>90</c:v>
                </c:pt>
                <c:pt idx="1">
                  <c:v>625</c:v>
                </c:pt>
                <c:pt idx="2">
                  <c:v>43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/>
        <c:axId val="137594368"/>
        <c:axId val="51861696"/>
      </c:barChart>
      <c:catAx>
        <c:axId val="137594368"/>
        <c:scaling>
          <c:orientation/>
        </c:scaling>
        <c:delete val="0"/>
        <c:axPos val="b"/>
        <c:majorTickMark val="none"/>
        <c:minorTickMark val="none"/>
        <c:crossAx val="51861696"/>
        <c:crosses val="autoZero"/>
        <c:auto val="0"/>
        <c:lblAlgn val="ctr"/>
        <c:lblOffset/>
        <c:noMultiLvlLbl val="0"/>
      </c:catAx>
      <c:valAx>
        <c:axId val="51861696"/>
        <c:scaling>
          <c:orientation/>
        </c:scaling>
        <c:delete val="1"/>
        <c:axPos val="l"/>
        <c:numFmt formatCode="General" sourceLinked="1"/>
        <c:majorTickMark val="out"/>
        <c:minorTickMark val="none"/>
        <c:crossAx val="137594368"/>
        <c:crossBetween val="between"/>
      </c:valAx>
    </c:plotArea>
    <c:plotVisOnly val="1"/>
    <c:dispBlanksAs val="gap"/>
    <c:showDLblsOverMax val="0"/>
  </c:chart>
  <c:spPr>
    <a:ln>
      <a:solidFill>
        <a:schemeClr val="bg1">
          <a:lumMod val="85000"/>
        </a:schemeClr>
      </a:solidFill>
    </a:ln>
  </c:spPr>
  <c:txPr>
    <a:bodyPr/>
    <a:p>
      <a:pPr>
        <a:defRPr sz="900" smtId="4294967295">
          <a:latin typeface="华文细黑" pitchFamily="2" charset="-122"/>
          <a:ea typeface="华文细黑" pitchFamily="2" charset="-122"/>
        </a:defRPr>
      </a:pPr>
      <a:endParaRPr sz="900"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0643285512924194"/>
          <c:y val="0.18103018403053284"/>
          <c:w val="0.83170604705810547"/>
          <c:h val="0.702989935874939"/>
        </c:manualLayout>
      </c:layout>
      <c:scatterChart>
        <c:scatterStyle val="lineMarker"/>
        <c:varyColors val="0"/>
        <c:ser>
          <c:idx val="0"/>
          <c:order val="0"/>
          <c:tx>
            <c:strRef>
              <c:f>[2]Sheet4!$L$2</c:f>
              <c:strCache>
                <c:ptCount val="1"/>
                <c:pt idx="0">
                  <c:v>收入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7"/>
            <c:spPr>
              <a:solidFill>
                <a:srgbClr val="373C64"/>
              </a:solidFill>
              <a:ln>
                <a:noFill/>
              </a:ln>
            </c:spPr>
          </c:marker>
          <c:xVal>
            <c:numRef>
              <c:f>[2]Sheet4!$K$3:$K$15</c:f>
              <c:numCache>
                <c:formatCode>General</c:formatCode>
                <c:ptCount val="13"/>
                <c:pt idx="0">
                  <c:v>4079</c:v>
                </c:pt>
                <c:pt idx="1">
                  <c:v>4638</c:v>
                </c:pt>
                <c:pt idx="2">
                  <c:v>5344</c:v>
                </c:pt>
                <c:pt idx="3">
                  <c:v>4087</c:v>
                </c:pt>
                <c:pt idx="4">
                  <c:v>4292</c:v>
                </c:pt>
                <c:pt idx="5">
                  <c:v>2046</c:v>
                </c:pt>
                <c:pt idx="6">
                  <c:v>4580</c:v>
                </c:pt>
                <c:pt idx="7">
                  <c:v>1105</c:v>
                </c:pt>
                <c:pt idx="8">
                  <c:v>1638</c:v>
                </c:pt>
                <c:pt idx="9">
                  <c:v>1028</c:v>
                </c:pt>
                <c:pt idx="10">
                  <c:v>568</c:v>
                </c:pt>
                <c:pt idx="11">
                  <c:v>1501</c:v>
                </c:pt>
                <c:pt idx="12">
                  <c:v>843</c:v>
                </c:pt>
              </c:numCache>
            </c:numRef>
          </c:xVal>
          <c:yVal>
            <c:numRef>
              <c:f>[2]Sheet4!$L$3:$L$15</c:f>
              <c:numCache>
                <c:formatCode>General</c:formatCode>
                <c:ptCount val="13"/>
                <c:pt idx="0">
                  <c:v>6091.12853</c:v>
                </c:pt>
                <c:pt idx="1">
                  <c:v>4675.390901</c:v>
                </c:pt>
                <c:pt idx="2">
                  <c:v>4498.79093</c:v>
                </c:pt>
                <c:pt idx="3">
                  <c:v>4489.76342</c:v>
                </c:pt>
                <c:pt idx="4">
                  <c:v>3495.890508</c:v>
                </c:pt>
                <c:pt idx="5">
                  <c:v>3223.896499</c:v>
                </c:pt>
                <c:pt idx="6">
                  <c:v>2014.98671007629</c:v>
                </c:pt>
                <c:pt idx="7">
                  <c:v>1783.390185</c:v>
                </c:pt>
                <c:pt idx="8">
                  <c:v>1540.6104</c:v>
                </c:pt>
                <c:pt idx="9">
                  <c:v>1470.2717</c:v>
                </c:pt>
                <c:pt idx="10">
                  <c:v>1416.19836</c:v>
                </c:pt>
                <c:pt idx="11">
                  <c:v>1320.108229</c:v>
                </c:pt>
                <c:pt idx="12">
                  <c:v>1184.97484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38216000"/>
        <c:axId val="138216576"/>
      </c:scatterChart>
      <c:valAx>
        <c:axId val="138216000"/>
        <c:scaling>
          <c:orientation/>
        </c:scaling>
        <c:delete val="0"/>
        <c:axPos val="b"/>
        <c:numFmt formatCode="General" sourceLinked="1"/>
        <c:majorTickMark val="out"/>
        <c:minorTickMark val="none"/>
        <c:txPr>
          <a:bodyPr/>
          <a:p>
            <a:pPr>
              <a:defRPr sz="700" smtId="4294967295">
                <a:latin typeface="华文细黑" pitchFamily="2" charset="-122"/>
                <a:ea typeface="华文细黑" pitchFamily="2" charset="-122"/>
              </a:defRPr>
            </a:pPr>
            <a:endParaRPr sz="700" smtId="4294967295">
              <a:latin typeface="华文细黑" pitchFamily="2" charset="-122"/>
              <a:ea typeface="华文细黑" pitchFamily="2" charset="-122"/>
            </a:endParaRPr>
          </a:p>
        </c:txPr>
        <c:crossAx val="138216576"/>
        <c:crosses val="autoZero"/>
        <c:crossBetween val="midCat"/>
      </c:valAx>
      <c:valAx>
        <c:axId val="138216576"/>
        <c:scaling>
          <c:orientation/>
        </c:scaling>
        <c:delete val="0"/>
        <c:axPos val="l"/>
        <c:numFmt formatCode="General" sourceLinked="1"/>
        <c:majorTickMark val="out"/>
        <c:minorTickMark val="none"/>
        <c:txPr>
          <a:bodyPr/>
          <a:p>
            <a:pPr>
              <a:defRPr sz="700" smtId="4294967295">
                <a:latin typeface="华文细黑" pitchFamily="2" charset="-122"/>
                <a:ea typeface="华文细黑" pitchFamily="2" charset="-122"/>
              </a:defRPr>
            </a:pPr>
            <a:endParaRPr sz="700" smtId="4294967295">
              <a:latin typeface="华文细黑" pitchFamily="2" charset="-122"/>
              <a:ea typeface="华文细黑" pitchFamily="2" charset="-122"/>
            </a:endParaRPr>
          </a:p>
        </c:txPr>
        <c:crossAx val="138216000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  <c:userShapes r:id="rId3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scatterChart>
        <c:scatterStyle val="lineMarker"/>
        <c:varyColors val="0"/>
        <c:ser>
          <c:idx val="0"/>
          <c:order val="0"/>
          <c:spPr>
            <a:ln w="28575">
              <a:noFill/>
            </a:ln>
          </c:spPr>
          <c:marker>
            <c:spPr>
              <a:solidFill>
                <a:srgbClr val="373C64"/>
              </a:solidFill>
              <a:ln>
                <a:noFill/>
              </a:ln>
            </c:spPr>
          </c:marker>
          <c:xVal>
            <c:numRef>
              <c:f>方案1!$J$4:$J$22</c:f>
              <c:numCache>
                <c:formatCode>General</c:formatCode>
                <c:ptCount val="19"/>
                <c:pt idx="0">
                  <c:v>3</c:v>
                </c:pt>
                <c:pt idx="2">
                  <c:v>5</c:v>
                </c:pt>
                <c:pt idx="4">
                  <c:v>1</c:v>
                </c:pt>
                <c:pt idx="6">
                  <c:v>1</c:v>
                </c:pt>
                <c:pt idx="8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2</c:v>
                </c:pt>
                <c:pt idx="14">
                  <c:v>3</c:v>
                </c:pt>
                <c:pt idx="15">
                  <c:v>3</c:v>
                </c:pt>
                <c:pt idx="16">
                  <c:v>4</c:v>
                </c:pt>
                <c:pt idx="18">
                  <c:v>6</c:v>
                </c:pt>
              </c:numCache>
            </c:numRef>
          </c:xVal>
          <c:yVal>
            <c:numRef>
              <c:f>方案1!$K$4:$K$22</c:f>
              <c:numCache>
                <c:formatCode>General</c:formatCode>
                <c:ptCount val="19"/>
                <c:pt idx="0">
                  <c:v>13</c:v>
                </c:pt>
                <c:pt idx="2">
                  <c:v>11</c:v>
                </c:pt>
                <c:pt idx="4">
                  <c:v>9</c:v>
                </c:pt>
                <c:pt idx="6">
                  <c:v>9</c:v>
                </c:pt>
                <c:pt idx="8">
                  <c:v>11</c:v>
                </c:pt>
                <c:pt idx="10">
                  <c:v>5</c:v>
                </c:pt>
                <c:pt idx="11">
                  <c:v>4</c:v>
                </c:pt>
                <c:pt idx="12">
                  <c:v>4</c:v>
                </c:pt>
                <c:pt idx="13">
                  <c:v>6</c:v>
                </c:pt>
                <c:pt idx="14">
                  <c:v>6</c:v>
                </c:pt>
                <c:pt idx="15">
                  <c:v>5</c:v>
                </c:pt>
                <c:pt idx="16">
                  <c:v>9</c:v>
                </c:pt>
                <c:pt idx="18">
                  <c:v>4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38217728"/>
        <c:axId val="138218304"/>
      </c:scatterChart>
      <c:valAx>
        <c:axId val="138217728"/>
        <c:scaling>
          <c:orientation/>
        </c:scaling>
        <c:delete val="0"/>
        <c:axPos val="b"/>
        <c:numFmt formatCode="General" sourceLinked="1"/>
        <c:majorTickMark val="out"/>
        <c:minorTickMark val="none"/>
        <c:txPr>
          <a:bodyPr/>
          <a:p>
            <a:pPr>
              <a:defRPr sz="700" smtId="4294967295">
                <a:latin typeface="华文细黑" pitchFamily="2" charset="-122"/>
                <a:ea typeface="华文细黑" pitchFamily="2" charset="-122"/>
              </a:defRPr>
            </a:pPr>
            <a:endParaRPr sz="700" smtId="4294967295">
              <a:latin typeface="华文细黑" pitchFamily="2" charset="-122"/>
              <a:ea typeface="华文细黑" pitchFamily="2" charset="-122"/>
            </a:endParaRPr>
          </a:p>
        </c:txPr>
        <c:crossAx val="138218304"/>
        <c:crosses val="autoZero"/>
        <c:crossBetween val="midCat"/>
      </c:valAx>
      <c:valAx>
        <c:axId val="138218304"/>
        <c:scaling>
          <c:orientation/>
        </c:scaling>
        <c:delete val="0"/>
        <c:axPos val="l"/>
        <c:numFmt formatCode="General" sourceLinked="1"/>
        <c:majorTickMark val="out"/>
        <c:minorTickMark val="none"/>
        <c:txPr>
          <a:bodyPr/>
          <a:p>
            <a:pPr>
              <a:defRPr sz="700" smtId="4294967295">
                <a:latin typeface="华文细黑" pitchFamily="2" charset="-122"/>
                <a:ea typeface="华文细黑" pitchFamily="2" charset="-122"/>
              </a:defRPr>
            </a:pPr>
            <a:endParaRPr sz="700" smtId="4294967295">
              <a:latin typeface="华文细黑" pitchFamily="2" charset="-122"/>
              <a:ea typeface="华文细黑" pitchFamily="2" charset="-122"/>
            </a:endParaRPr>
          </a:p>
        </c:txPr>
        <c:crossAx val="138217728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3943285346031189"/>
          <c:y val="0.19028943777084351"/>
          <c:w val="0.92072135210037231"/>
          <c:h val="0.6900503039360046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'2017年销售收入指标'!$D$33</c:f>
              <c:strCache>
                <c:ptCount val="1"/>
                <c:pt idx="0">
                  <c:v>VIP客户数</c:v>
                </c:pt>
              </c:strCache>
            </c:strRef>
          </c:tx>
          <c:spPr>
            <a:solidFill>
              <a:srgbClr val="FAAF19"/>
            </a:solidFill>
          </c:spPr>
          <c:invertIfNegative val="0"/>
          <c:dLbls>
            <c:txPr>
              <a:bodyPr/>
              <a:p>
                <a:pPr>
                  <a:defRPr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'2017年销售收入指标'!$E$32:$F$32</c:f>
              <c:strCache>
                <c:ptCount val="2"/>
                <c:pt idx="0">
                  <c:v>15年</c:v>
                </c:pt>
                <c:pt idx="1">
                  <c:v>16年</c:v>
                </c:pt>
              </c:strCache>
            </c:strRef>
          </c:cat>
          <c:val>
            <c:numRef>
              <c:f>'2017年销售收入指标'!$E$33:$F$33</c:f>
              <c:numCache>
                <c:formatCode>0</c:formatCode>
                <c:ptCount val="2"/>
                <c:pt idx="0">
                  <c:v>105422.684682513</c:v>
                </c:pt>
                <c:pt idx="1">
                  <c:v>114737.740996715</c:v>
                </c:pt>
              </c:numCache>
            </c:numRef>
          </c:val>
        </c:ser>
        <c:ser>
          <c:idx val="1"/>
          <c:order val="1"/>
          <c:tx>
            <c:strRef>
              <c:f>'2017年销售收入指标'!$D$34</c:f>
              <c:strCache>
                <c:ptCount val="1"/>
                <c:pt idx="0">
                  <c:v>收入</c:v>
                </c:pt>
              </c:strCache>
            </c:strRef>
          </c:tx>
          <c:spPr>
            <a:solidFill>
              <a:srgbClr val="373C64"/>
            </a:solidFill>
          </c:spPr>
          <c:invertIfNegative val="0"/>
          <c:dLbls>
            <c:txPr>
              <a:bodyPr/>
              <a:p>
                <a:pPr>
                  <a:defRPr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'2017年销售收入指标'!$E$32:$F$32</c:f>
              <c:strCache>
                <c:ptCount val="2"/>
                <c:pt idx="0">
                  <c:v>15年</c:v>
                </c:pt>
                <c:pt idx="1">
                  <c:v>16年</c:v>
                </c:pt>
              </c:strCache>
            </c:strRef>
          </c:cat>
          <c:val>
            <c:numRef>
              <c:f>'2017年销售收入指标'!$E$34:$F$34</c:f>
              <c:numCache>
                <c:formatCode>0</c:formatCode>
                <c:ptCount val="2"/>
                <c:pt idx="0">
                  <c:v>312330.737594678</c:v>
                </c:pt>
                <c:pt idx="1">
                  <c:v>394792.590766681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/>
        <c:axId val="142907392"/>
        <c:axId val="138220608"/>
      </c:barChart>
      <c:catAx>
        <c:axId val="142907392"/>
        <c:scaling>
          <c:orientation/>
        </c:scaling>
        <c:delete val="0"/>
        <c:axPos val="b"/>
        <c:majorTickMark val="out"/>
        <c:minorTickMark val="none"/>
        <c:txPr>
          <a:bodyPr/>
          <a:p>
            <a:pPr>
              <a:defRPr b="1" smtId="4294967295">
                <a:latin typeface="华文细黑" pitchFamily="2" charset="-122"/>
                <a:ea typeface="华文细黑" pitchFamily="2" charset="-122"/>
              </a:defRPr>
            </a:pPr>
            <a:endParaRPr b="1" smtId="4294967295">
              <a:latin typeface="华文细黑" pitchFamily="2" charset="-122"/>
              <a:ea typeface="华文细黑" pitchFamily="2" charset="-122"/>
            </a:endParaRPr>
          </a:p>
        </c:txPr>
        <c:crossAx val="138220608"/>
        <c:crosses val="autoZero"/>
        <c:auto val="0"/>
        <c:lblAlgn val="ctr"/>
        <c:lblOffset/>
        <c:noMultiLvlLbl val="0"/>
      </c:catAx>
      <c:valAx>
        <c:axId val="138220608"/>
        <c:scaling>
          <c:orientation/>
        </c:scaling>
        <c:delete val="1"/>
        <c:axPos val="l"/>
        <c:numFmt formatCode="0" sourceLinked="1"/>
        <c:majorTickMark val="out"/>
        <c:minorTickMark val="none"/>
        <c:crossAx val="142907392"/>
        <c:crossBetween val="between"/>
      </c:valAx>
    </c:plotArea>
    <c:legend>
      <c:legendPos/>
      <c:layout>
        <c:manualLayout>
          <c:xMode val="edge"/>
          <c:yMode val="edge"/>
          <c:x val="0.15844719111919403"/>
          <c:y val="0.085903935134410858"/>
          <c:w val="0.37595692276954651"/>
          <c:h val="0.16743437945842743"/>
        </c:manualLayout>
      </c:layout>
      <c:overlay val="0"/>
      <c:txPr>
        <a:bodyPr/>
        <a:p>
          <a:pPr>
            <a:defRPr sz="1000" b="1" smtId="4294967295">
              <a:latin typeface="华文细黑" pitchFamily="2" charset="-122"/>
              <a:ea typeface="华文细黑" pitchFamily="2" charset="-122"/>
            </a:defRPr>
          </a:pPr>
          <a:endParaRPr sz="1000" b="1" smtId="4294967295">
            <a:latin typeface="华文细黑" pitchFamily="2" charset="-122"/>
            <a:ea typeface="华文细黑" pitchFamily="2" charset="-122"/>
          </a:endParaRPr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3055555559694767"/>
          <c:y val="0.20092593133449554"/>
          <c:w val="0.940666675567627"/>
          <c:h val="0.67941379547119141"/>
        </c:manualLayout>
      </c:layout>
      <c:lineChart>
        <c:grouping/>
        <c:varyColors val="0"/>
        <c:ser>
          <c:idx val="0"/>
          <c:order val="0"/>
          <c:tx>
            <c:strRef>
              <c:f>'2017年销售收入指标'!$D$35</c:f>
              <c:strCache>
                <c:ptCount val="1"/>
                <c:pt idx="0">
                  <c:v>VIP收入贡献比</c:v>
                </c:pt>
              </c:strCache>
            </c:strRef>
          </c:tx>
          <c:spPr>
            <a:ln>
              <a:solidFill>
                <a:srgbClr val="00B050"/>
              </a:solidFill>
            </a:ln>
          </c:spPr>
          <c:marker>
            <c:spPr>
              <a:solidFill>
                <a:srgbClr val="00B050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0.035231709480285645"/>
                  <c:y val="0.047767557203769684"/>
                </c:manualLayout>
              </c:layout>
              <c:numFmt formatCode="" sourceLinked="1"/>
              <c:txPr>
                <a:bodyPr/>
                <a:p>
                  <a:pPr>
                    <a:defRPr b="1" smtId="4294967295">
                      <a:solidFill>
                        <a:schemeClr val="bg1"/>
                      </a:solidFill>
                    </a:defRPr>
                  </a:pPr>
                  <a:endParaRPr b="1" smtId="4294967295">
                    <a:solidFill>
                      <a:schemeClr val="bg1"/>
                    </a:solidFill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layout>
                <c:manualLayout>
                  <c:x val="0.02768205851316452"/>
                  <c:y val="-0.0033466171007603407"/>
                </c:manualLayout>
              </c:layout>
              <c:numFmt formatCode="" sourceLinked="1"/>
              <c:txPr>
                <a:bodyPr/>
                <a:p>
                  <a:pPr>
                    <a:defRPr b="1" smtId="4294967295">
                      <a:solidFill>
                        <a:schemeClr val="bg1"/>
                      </a:solidFill>
                    </a:defRPr>
                  </a:pPr>
                  <a:endParaRPr b="1" smtId="4294967295">
                    <a:solidFill>
                      <a:schemeClr val="bg1"/>
                    </a:solidFill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txPr>
              <a:bodyPr/>
              <a:p>
                <a:pPr>
                  <a:defRPr b="1" smtId="4294967295">
                    <a:solidFill>
                      <a:schemeClr val="bg1"/>
                    </a:solidFill>
                  </a:defRPr>
                </a:pPr>
                <a:endParaRPr b="1" smtId="4294967295">
                  <a:solidFill>
                    <a:schemeClr val="bg1"/>
                  </a:solidFill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'2017年销售收入指标'!$E$32:$F$32</c:f>
              <c:strCache>
                <c:ptCount val="2"/>
                <c:pt idx="0">
                  <c:v>15年</c:v>
                </c:pt>
                <c:pt idx="1">
                  <c:v>16年</c:v>
                </c:pt>
              </c:strCache>
            </c:strRef>
          </c:cat>
          <c:val>
            <c:numRef>
              <c:f>'2017年销售收入指标'!$E$35:$F$35</c:f>
              <c:numCache>
                <c:formatCode>0%</c:formatCode>
                <c:ptCount val="2"/>
                <c:pt idx="0">
                  <c:v>0.292976767353832</c:v>
                </c:pt>
                <c:pt idx="1">
                  <c:v>0.353126829162984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42907904"/>
        <c:axId val="138222336"/>
      </c:lineChart>
      <c:catAx>
        <c:axId val="142907904"/>
        <c:scaling>
          <c:orientation/>
        </c:scaling>
        <c:delete val="1"/>
        <c:axPos val="b"/>
        <c:majorTickMark val="out"/>
        <c:minorTickMark val="none"/>
        <c:crossAx val="138222336"/>
        <c:auto val="0"/>
        <c:lblAlgn val="ctr"/>
        <c:lblOffset/>
        <c:noMultiLvlLbl val="0"/>
      </c:catAx>
      <c:valAx>
        <c:axId val="138222336"/>
        <c:scaling>
          <c:orientation/>
        </c:scaling>
        <c:delete val="1"/>
        <c:axPos val="l"/>
        <c:numFmt formatCode="0%" sourceLinked="1"/>
        <c:majorTickMark val="out"/>
        <c:minorTickMark val="none"/>
        <c:crossAx val="142907904"/>
        <c:crossBetween val="between"/>
      </c:valAx>
    </c:plotArea>
    <c:legend>
      <c:legendPos/>
      <c:layout>
        <c:manualLayout>
          <c:xMode val="edge"/>
          <c:yMode val="edge"/>
          <c:x val="0.53233331441879272"/>
          <c:y val="0.00073381455149501562"/>
          <c:w val="0.25933334231376648"/>
          <c:h val="0.083717189729213715"/>
        </c:manualLayout>
      </c:layout>
      <c:overlay val="0"/>
      <c:txPr>
        <a:bodyPr/>
        <a:p>
          <a:pPr>
            <a:defRPr b="1" smtId="4294967295"/>
          </a:pPr>
          <a:endParaRPr b="1" smtId="4294967295"/>
        </a:p>
      </c:txPr>
    </c:legend>
    <c:plotVisOnly val="1"/>
    <c:dispBlanksAs val="gap"/>
    <c:showDLblsOverMax val="0"/>
  </c:chart>
  <c:txPr>
    <a:bodyPr/>
    <a:p>
      <a:pPr>
        <a:defRPr smtId="4294967295">
          <a:latin typeface="华文细黑" pitchFamily="2" charset="-122"/>
          <a:ea typeface="华文细黑" pitchFamily="2" charset="-122"/>
        </a:defRPr>
      </a:pPr>
      <a:endParaRPr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33333335071802139"/>
          <c:y val="0.23460754752159119"/>
          <c:w val="0.94448751211166382"/>
          <c:h val="0.6642506718635559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Sheet1!$E$12</c:f>
              <c:strCache>
                <c:ptCount val="1"/>
                <c:pt idx="0">
                  <c:v>大客户数</c:v>
                </c:pt>
              </c:strCache>
            </c:strRef>
          </c:tx>
          <c:spPr>
            <a:solidFill>
              <a:srgbClr val="FAAF19"/>
            </a:solidFill>
          </c:spPr>
          <c:invertIfNegative val="0"/>
          <c:dLbls>
            <c:txPr>
              <a:bodyPr/>
              <a:p>
                <a:pPr>
                  <a:defRPr sz="1000"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sz="1000"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Sheet1!$F$11:$G$11</c:f>
              <c:strCache>
                <c:ptCount val="2"/>
                <c:pt idx="0">
                  <c:v>15年</c:v>
                </c:pt>
                <c:pt idx="1">
                  <c:v>16年</c:v>
                </c:pt>
              </c:strCache>
            </c:strRef>
          </c:cat>
          <c:val>
            <c:numRef>
              <c:f>Sheet1!$F$12:$G$12</c:f>
              <c:numCache>
                <c:formatCode>0</c:formatCode>
                <c:ptCount val="2"/>
                <c:pt idx="0">
                  <c:v>15877</c:v>
                </c:pt>
                <c:pt idx="1">
                  <c:v>47232</c:v>
                </c:pt>
              </c:numCache>
            </c:numRef>
          </c:val>
        </c:ser>
        <c:ser>
          <c:idx val="1"/>
          <c:order val="1"/>
          <c:tx>
            <c:strRef>
              <c:f>Sheet1!$E$13</c:f>
              <c:strCache>
                <c:ptCount val="1"/>
                <c:pt idx="0">
                  <c:v>大客户收入</c:v>
                </c:pt>
              </c:strCache>
            </c:strRef>
          </c:tx>
          <c:spPr>
            <a:solidFill>
              <a:srgbClr val="373C64"/>
            </a:solidFill>
          </c:spPr>
          <c:invertIfNegative val="0"/>
          <c:dLbls>
            <c:txPr>
              <a:bodyPr/>
              <a:p>
                <a:pPr>
                  <a:defRPr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Sheet1!$F$11:$G$11</c:f>
              <c:strCache>
                <c:ptCount val="2"/>
                <c:pt idx="0">
                  <c:v>15年</c:v>
                </c:pt>
                <c:pt idx="1">
                  <c:v>16年</c:v>
                </c:pt>
              </c:strCache>
            </c:strRef>
          </c:cat>
          <c:val>
            <c:numRef>
              <c:f>Sheet1!$F$13:$G$13</c:f>
              <c:numCache>
                <c:formatCode>0</c:formatCode>
                <c:ptCount val="2"/>
                <c:pt idx="0">
                  <c:v>51682.7026</c:v>
                </c:pt>
                <c:pt idx="1">
                  <c:v>174917.063704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/>
        <c:axId val="142908928"/>
        <c:axId val="147571264"/>
      </c:barChart>
      <c:catAx>
        <c:axId val="142908928"/>
        <c:scaling>
          <c:orientation/>
        </c:scaling>
        <c:delete val="0"/>
        <c:axPos val="b"/>
        <c:majorTickMark val="out"/>
        <c:minorTickMark val="none"/>
        <c:txPr>
          <a:bodyPr/>
          <a:p>
            <a:pPr>
              <a:defRPr b="1" smtId="4294967295">
                <a:latin typeface="华文细黑" pitchFamily="2" charset="-122"/>
                <a:ea typeface="华文细黑" pitchFamily="2" charset="-122"/>
              </a:defRPr>
            </a:pPr>
            <a:endParaRPr b="1" smtId="4294967295">
              <a:latin typeface="华文细黑" pitchFamily="2" charset="-122"/>
              <a:ea typeface="华文细黑" pitchFamily="2" charset="-122"/>
            </a:endParaRPr>
          </a:p>
        </c:txPr>
        <c:crossAx val="147571264"/>
        <c:crosses val="autoZero"/>
        <c:auto val="0"/>
        <c:lblAlgn val="ctr"/>
        <c:lblOffset/>
        <c:noMultiLvlLbl val="0"/>
      </c:catAx>
      <c:valAx>
        <c:axId val="147571264"/>
        <c:scaling>
          <c:orientation/>
        </c:scaling>
        <c:delete val="1"/>
        <c:axPos val="l"/>
        <c:numFmt formatCode="0" sourceLinked="1"/>
        <c:majorTickMark val="out"/>
        <c:minorTickMark val="none"/>
        <c:crossAx val="142908928"/>
        <c:crossBetween val="between"/>
      </c:valAx>
      <c:spPr>
        <a:noFill/>
        <a:ln w="25400">
          <a:noFill/>
        </a:ln>
      </c:spPr>
    </c:plotArea>
    <c:legend>
      <c:legendPos/>
      <c:layout>
        <c:manualLayout>
          <c:xMode val="edge"/>
          <c:yMode val="edge"/>
          <c:x val="0.12226530909538269"/>
          <c:y val="0.086436428129673"/>
          <c:w val="0.39995691180229187"/>
          <c:h val="0.16743437945842743"/>
        </c:manualLayout>
      </c:layout>
      <c:overlay val="0"/>
      <c:txPr>
        <a:bodyPr/>
        <a:p>
          <a:pPr>
            <a:defRPr b="1" smtId="4294967295">
              <a:latin typeface="华文细黑" pitchFamily="2" charset="-122"/>
              <a:ea typeface="华文细黑" pitchFamily="2" charset="-122"/>
            </a:defRPr>
          </a:pPr>
          <a:endParaRPr b="1" smtId="4294967295">
            <a:latin typeface="华文细黑" pitchFamily="2" charset="-122"/>
            <a:ea typeface="华文细黑" pitchFamily="2" charset="-122"/>
          </a:endParaRPr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25182852521538734"/>
          <c:y val="0.21788440644741058"/>
          <c:w val="0.94603937864303589"/>
          <c:h val="0.73071503639221191"/>
        </c:manualLayout>
      </c:layout>
      <c:lineChart>
        <c:grouping/>
        <c:varyColors val="0"/>
        <c:ser>
          <c:idx val="0"/>
          <c:order val="0"/>
          <c:tx>
            <c:strRef>
              <c:f>Sheet1!$E$14</c:f>
              <c:strCache>
                <c:ptCount val="1"/>
                <c:pt idx="0">
                  <c:v>大客户收入贡献比</c:v>
                </c:pt>
              </c:strCache>
            </c:strRef>
          </c:tx>
          <c:spPr>
            <a:ln>
              <a:solidFill>
                <a:srgbClr val="00B050"/>
              </a:solidFill>
            </a:ln>
          </c:spPr>
          <c:marker>
            <c:spPr>
              <a:solidFill>
                <a:srgbClr val="00B050"/>
              </a:solidFill>
            </c:spPr>
          </c:marker>
          <c:dLbls>
            <c:dLbl>
              <c:idx val="0"/>
              <c:layout>
                <c:manualLayout>
                  <c:x val="-0.05000000074505806"/>
                  <c:y val="-0.053207937628030777"/>
                </c:manualLayout>
              </c:layout>
              <c:numFmt formatCode="" sourceLinked="1"/>
              <c:txPr>
                <a:bodyPr/>
                <a:p>
                  <a:pPr>
                    <a:defRPr b="1" smtId="4294967295"/>
                  </a:pPr>
                  <a:endParaRPr b="1" smtId="4294967295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layout>
                <c:manualLayout>
                  <c:x val="-0.05000000074505806"/>
                  <c:y val="-0.027594948187470436"/>
                </c:manualLayout>
              </c:layout>
              <c:numFmt formatCode="" sourceLinked="1"/>
              <c:spPr/>
              <c:txPr>
                <a:bodyPr/>
                <a:p>
                  <a:pPr>
                    <a:defRPr b="1" smtId="4294967295">
                      <a:solidFill>
                        <a:schemeClr val="tx1"/>
                      </a:solidFill>
                    </a:defRPr>
                  </a:pPr>
                  <a:endParaRPr b="1" smtId="4294967295">
                    <a:solidFill>
                      <a:schemeClr val="tx1"/>
                    </a:solidFill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txPr>
              <a:bodyPr/>
              <a:p>
                <a:pPr>
                  <a:defRPr b="1" smtId="4294967295"/>
                </a:pPr>
                <a:endParaRPr b="1" smtId="4294967295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Sheet1!$F$11:$G$11</c:f>
              <c:strCache>
                <c:ptCount val="2"/>
                <c:pt idx="0">
                  <c:v>15年</c:v>
                </c:pt>
                <c:pt idx="1">
                  <c:v>16年</c:v>
                </c:pt>
              </c:strCache>
            </c:strRef>
          </c:cat>
          <c:val>
            <c:numRef>
              <c:f>Sheet1!$F$14:$G$14</c:f>
              <c:numCache>
                <c:formatCode>0%</c:formatCode>
                <c:ptCount val="2"/>
                <c:pt idx="0">
                  <c:v>0.270028644183543</c:v>
                </c:pt>
                <c:pt idx="1">
                  <c:v>0.39603531008269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44117760"/>
        <c:axId val="147572992"/>
      </c:lineChart>
      <c:catAx>
        <c:axId val="144117760"/>
        <c:scaling>
          <c:orientation/>
        </c:scaling>
        <c:delete val="1"/>
        <c:axPos val="b"/>
        <c:majorTickMark val="out"/>
        <c:minorTickMark val="none"/>
        <c:crossAx val="147572992"/>
        <c:auto val="0"/>
        <c:lblAlgn val="ctr"/>
        <c:lblOffset/>
        <c:noMultiLvlLbl val="0"/>
      </c:catAx>
      <c:valAx>
        <c:axId val="147572992"/>
        <c:scaling>
          <c:orientation/>
        </c:scaling>
        <c:delete val="1"/>
        <c:axPos val="l"/>
        <c:numFmt formatCode="0%" sourceLinked="1"/>
        <c:majorTickMark val="out"/>
        <c:minorTickMark val="none"/>
        <c:crossAx val="144117760"/>
        <c:crossBetween val="between"/>
      </c:valAx>
    </c:plotArea>
    <c:legend>
      <c:legendPos/>
      <c:layout>
        <c:manualLayout>
          <c:xMode val="edge"/>
          <c:yMode val="edge"/>
          <c:x val="0.55455553531646729"/>
          <c:y val="0.082934148609638214"/>
          <c:w val="0.35100001096725464"/>
          <c:h val="0.083717189729213715"/>
        </c:manualLayout>
      </c:layout>
      <c:overlay val="0"/>
      <c:txPr>
        <a:bodyPr/>
        <a:p>
          <a:pPr>
            <a:defRPr b="1" smtId="4294967295"/>
          </a:pPr>
          <a:endParaRPr b="1" smtId="4294967295"/>
        </a:p>
      </c:txPr>
    </c:legend>
    <c:plotVisOnly val="1"/>
    <c:dispBlanksAs val="gap"/>
    <c:showDLblsOverMax val="0"/>
  </c:chart>
  <c:txPr>
    <a:bodyPr/>
    <a:p>
      <a:pPr>
        <a:defRPr smtId="4294967295">
          <a:latin typeface="华文细黑" pitchFamily="2" charset="-122"/>
          <a:ea typeface="华文细黑" pitchFamily="2" charset="-122"/>
        </a:defRPr>
      </a:pPr>
      <a:endParaRPr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>
                <a:latin typeface="华文细黑" pitchFamily="2" charset="-122"/>
                <a:ea typeface="华文细黑" pitchFamily="2" charset="-122"/>
              </a:defRPr>
            </a:pPr>
            <a:r>
              <a:rPr lang="zh-CN" altLang="en-US" sz="1400" smtClean="0">
                <a:latin typeface="华文细黑" pitchFamily="2" charset="-122"/>
                <a:ea typeface="华文细黑" pitchFamily="2" charset="-122"/>
              </a:rPr>
              <a:t>集团</a:t>
            </a:r>
            <a:r>
              <a:rPr lang="zh-CN" altLang="en-US" sz="1400">
                <a:latin typeface="华文细黑" pitchFamily="2" charset="-122"/>
                <a:ea typeface="华文细黑" pitchFamily="2" charset="-122"/>
              </a:rPr>
              <a:t>大</a:t>
            </a:r>
            <a:r>
              <a:rPr lang="zh-CN" altLang="en-US" sz="1400" smtClean="0">
                <a:latin typeface="华文细黑" pitchFamily="2" charset="-122"/>
                <a:ea typeface="华文细黑" pitchFamily="2" charset="-122"/>
              </a:rPr>
              <a:t>客户增长</a:t>
            </a:r>
            <a:r>
              <a:rPr lang="zh-CN" altLang="en-US" sz="1400">
                <a:latin typeface="华文细黑" pitchFamily="2" charset="-122"/>
                <a:ea typeface="华文细黑" pitchFamily="2" charset="-122"/>
              </a:rPr>
              <a:t>情况</a:t>
            </a:r>
          </a:p>
        </c:rich>
      </c:tx>
      <c:layout>
        <c:manualLayout>
          <c:xMode val="edge"/>
          <c:yMode val="edge"/>
          <c:x val="0.31165575981140137"/>
          <c:y val="0.033333335071802139"/>
        </c:manualLayout>
      </c:layout>
      <c:overlay val="0"/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Sheet1!$D$1</c:f>
              <c:strCache>
                <c:ptCount val="1"/>
                <c:pt idx="0">
                  <c:v>集团大客户数</c:v>
                </c:pt>
              </c:strCache>
            </c:strRef>
          </c:tx>
          <c:spPr>
            <a:solidFill>
              <a:srgbClr val="373C64"/>
            </a:solidFill>
          </c:spPr>
          <c:invertIfNegative val="0"/>
          <c:dLbls>
            <c:txPr>
              <a:bodyPr/>
              <a:p>
                <a:pPr>
                  <a:defRPr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Sheet1!$C$2:$C$4</c:f>
              <c:strCache>
                <c:ptCount val="3"/>
                <c:pt idx="0">
                  <c:v>14年</c:v>
                </c:pt>
                <c:pt idx="1">
                  <c:v>15年</c:v>
                </c:pt>
                <c:pt idx="2">
                  <c:v>16年</c:v>
                </c:pt>
              </c:strCache>
            </c:strRef>
          </c:cat>
          <c:val>
            <c:numRef>
              <c:f>Sheet1!$D$2:$D$4</c:f>
              <c:numCache>
                <c:formatCode>General</c:formatCode>
                <c:ptCount val="3"/>
                <c:pt idx="0">
                  <c:v>6</c:v>
                </c:pt>
                <c:pt idx="1">
                  <c:v>22</c:v>
                </c:pt>
                <c:pt idx="2">
                  <c:v>49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/>
        <c:axId val="187432448"/>
        <c:axId val="218779584"/>
      </c:barChart>
      <c:catAx>
        <c:axId val="187432448"/>
        <c:scaling>
          <c:orientation/>
        </c:scaling>
        <c:delete val="0"/>
        <c:axPos val="b"/>
        <c:numFmt formatCode="yyyy&quot;年&quot;m&quot;月&quot;" sourceLinked="1"/>
        <c:majorTickMark val="out"/>
        <c:minorTickMark val="none"/>
        <c:crossAx val="218779584"/>
        <c:crosses val="autoZero"/>
        <c:auto val="0"/>
        <c:lblAlgn val="ctr"/>
        <c:lblOffset/>
        <c:noMultiLvlLbl val="0"/>
      </c:catAx>
      <c:valAx>
        <c:axId val="218779584"/>
        <c:scaling>
          <c:orientation/>
        </c:scaling>
        <c:delete val="1"/>
        <c:axPos val="l"/>
        <c:numFmt formatCode="General" sourceLinked="1"/>
        <c:majorTickMark val="out"/>
        <c:minorTickMark val="none"/>
        <c:crossAx val="187432448"/>
        <c:crossBetween val="between"/>
      </c:valAx>
    </c:plotArea>
    <c:plotVisOnly val="1"/>
    <c:dispBlanksAs val="gap"/>
    <c:showDLblsOverMax val="0"/>
  </c:chart>
  <c:spPr>
    <a:ln>
      <a:solidFill>
        <a:schemeClr val="bg1">
          <a:lumMod val="65000"/>
        </a:schemeClr>
      </a:solidFill>
    </a:ln>
  </c:spPr>
  <c:externalData r:id="rId1">
    <c:autoUpdate val="0"/>
  </c:externalData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>
                <a:latin typeface="华文细黑" pitchFamily="2" charset="-122"/>
                <a:ea typeface="华文细黑" pitchFamily="2" charset="-122"/>
              </a:defRPr>
            </a:pPr>
            <a:r>
              <a:rPr lang="zh-CN" altLang="en-US" sz="1400">
                <a:latin typeface="华文细黑" pitchFamily="2" charset="-122"/>
                <a:ea typeface="华文细黑" pitchFamily="2" charset="-122"/>
              </a:rPr>
              <a:t>集团大客户</a:t>
            </a:r>
            <a:r>
              <a:rPr lang="zh-CN" altLang="en-US" sz="1400" smtClean="0">
                <a:latin typeface="华文细黑" pitchFamily="2" charset="-122"/>
                <a:ea typeface="华文细黑" pitchFamily="2" charset="-122"/>
              </a:rPr>
              <a:t>客均跨</a:t>
            </a:r>
            <a:r>
              <a:rPr lang="zh-CN" altLang="en-US" sz="1400">
                <a:latin typeface="华文细黑" pitchFamily="2" charset="-122"/>
                <a:ea typeface="华文细黑" pitchFamily="2" charset="-122"/>
              </a:rPr>
              <a:t>大区数</a:t>
            </a:r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03055555559694767"/>
          <c:y val="0.1527777761220932"/>
          <c:w val="0.93888890743255615"/>
          <c:h val="0.72529345750808716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373C64"/>
            </a:solidFill>
          </c:spPr>
          <c:invertIfNegative val="0"/>
          <c:dLbls>
            <c:numFmt formatCode="#,##0_);[Red]\(#,##0\)" sourceLinked="0"/>
            <c:txPr>
              <a:bodyPr/>
              <a:p>
                <a:pPr>
                  <a:defRPr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Sheet2!$E$3:$G$3</c:f>
              <c:strCache>
                <c:ptCount val="3"/>
                <c:pt idx="0">
                  <c:v>14年</c:v>
                </c:pt>
                <c:pt idx="1">
                  <c:v>15年</c:v>
                </c:pt>
                <c:pt idx="2">
                  <c:v>16年</c:v>
                </c:pt>
              </c:strCache>
            </c:strRef>
          </c:cat>
          <c:val>
            <c:numRef>
              <c:f>Sheet2!$E$4:$G$4</c:f>
              <c:numCache>
                <c:formatCode>General</c:formatCode>
                <c:ptCount val="3"/>
                <c:pt idx="0">
                  <c:v>11.83</c:v>
                </c:pt>
                <c:pt idx="1">
                  <c:v>10.91</c:v>
                </c:pt>
                <c:pt idx="2">
                  <c:v>11.48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/>
        <c:axId val="144579072"/>
        <c:axId val="218780160"/>
      </c:barChart>
      <c:catAx>
        <c:axId val="144579072"/>
        <c:scaling>
          <c:orientation/>
        </c:scaling>
        <c:delete val="0"/>
        <c:axPos val="b"/>
        <c:majorTickMark val="out"/>
        <c:minorTickMark val="none"/>
        <c:txPr>
          <a:bodyPr/>
          <a:p>
            <a:pPr>
              <a:defRPr b="0" smtId="4294967295">
                <a:latin typeface="华文细黑" pitchFamily="2" charset="-122"/>
                <a:ea typeface="华文细黑" pitchFamily="2" charset="-122"/>
              </a:defRPr>
            </a:pPr>
            <a:endParaRPr b="0" smtId="4294967295">
              <a:latin typeface="华文细黑" pitchFamily="2" charset="-122"/>
              <a:ea typeface="华文细黑" pitchFamily="2" charset="-122"/>
            </a:endParaRPr>
          </a:p>
        </c:txPr>
        <c:crossAx val="218780160"/>
        <c:crosses val="autoZero"/>
        <c:auto val="0"/>
        <c:lblAlgn val="ctr"/>
        <c:lblOffset/>
        <c:noMultiLvlLbl val="0"/>
      </c:catAx>
      <c:valAx>
        <c:axId val="218780160"/>
        <c:scaling>
          <c:orientation/>
          <c:min val="0"/>
        </c:scaling>
        <c:delete val="1"/>
        <c:axPos val="l"/>
        <c:numFmt formatCode="General" sourceLinked="1"/>
        <c:majorTickMark val="out"/>
        <c:minorTickMark val="none"/>
        <c:crossAx val="144579072"/>
        <c:crossBetween val="between"/>
      </c:valAx>
    </c:plotArea>
    <c:plotVisOnly val="1"/>
    <c:dispBlanksAs val="gap"/>
    <c:showDLblsOverMax val="0"/>
  </c:chart>
  <c:spPr>
    <a:ln>
      <a:solidFill>
        <a:schemeClr val="bg1">
          <a:lumMod val="65000"/>
        </a:schemeClr>
      </a:solidFill>
    </a:ln>
  </c:spPr>
  <c:externalData r:id="rId1">
    <c:autoUpdate val="0"/>
  </c:externalData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11458045803010464"/>
          <c:y val="0.188229039311409"/>
          <c:w val="0.98460346460342407"/>
          <c:h val="0.68754702806472778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Sheet1!$F$41</c:f>
              <c:strCache>
                <c:ptCount val="1"/>
                <c:pt idx="0">
                  <c:v>收入（万）</c:v>
                </c:pt>
              </c:strCache>
            </c:strRef>
          </c:tx>
          <c:spPr>
            <a:solidFill>
              <a:srgbClr val="373C64"/>
            </a:solidFill>
          </c:spPr>
          <c:invertIfNegative val="0"/>
          <c:dLbls>
            <c:txPr>
              <a:bodyPr/>
              <a:p>
                <a:pPr>
                  <a:defRPr b="1" smtId="4294967295">
                    <a:solidFill>
                      <a:schemeClr val="bg1"/>
                    </a:solidFill>
                    <a:latin typeface="华文细黑" pitchFamily="2" charset="-122"/>
                    <a:ea typeface="华文细黑" pitchFamily="2" charset="-122"/>
                  </a:defRPr>
                </a:pPr>
                <a:endParaRPr b="1" smtId="4294967295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Sheet1!$G$39:$J$39</c:f>
              <c:strCache>
                <c:ptCount val="4"/>
                <c:pt idx="0">
                  <c:v>服装行业集团大客户销售部
</c:v>
                </c:pt>
                <c:pt idx="1">
                  <c:v>电子电器行业集团大客户销售部</c:v>
                </c:pt>
                <c:pt idx="2">
                  <c:v>家居建材行业集团大客户销售部</c:v>
                </c:pt>
                <c:pt idx="3">
                  <c:v>生活用品行业集团大客户销售部</c:v>
                </c:pt>
              </c:strCache>
            </c:strRef>
          </c:cat>
          <c:val>
            <c:numRef>
              <c:f>Sheet1!$G$41:$J$41</c:f>
              <c:numCache>
                <c:formatCode>0</c:formatCode>
                <c:ptCount val="4"/>
                <c:pt idx="0">
                  <c:v>1732</c:v>
                </c:pt>
                <c:pt idx="1">
                  <c:v>1880</c:v>
                </c:pt>
                <c:pt idx="2" formatCode="General">
                  <c:v>1515</c:v>
                </c:pt>
                <c:pt idx="3" formatCode="General">
                  <c:v>1987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319"/>
        <c:overlap val="-100"/>
        <c:axId val="144156160"/>
        <c:axId val="177143808"/>
      </c:barChart>
      <c:lineChart>
        <c:grouping/>
        <c:varyColors val="0"/>
        <c:ser>
          <c:idx val="0"/>
          <c:order val="0"/>
          <c:tx>
            <c:strRef>
              <c:f>Sheet1!$F$40</c:f>
              <c:strCache>
                <c:ptCount val="1"/>
                <c:pt idx="0">
                  <c:v>客户数（个）</c:v>
                </c:pt>
              </c:strCache>
            </c:strRef>
          </c:tx>
          <c:spPr>
            <a:ln w="38100">
              <a:solidFill>
                <a:srgbClr val="FAAF19"/>
              </a:solidFill>
            </a:ln>
          </c:spPr>
          <c:marker>
            <c:spPr>
              <a:solidFill>
                <a:srgbClr val="FAAF19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1859440840780735"/>
                  <c:y val="-0.10184971243143082"/>
                </c:manualLayout>
              </c:layout>
              <c:numFmt formatCode="" sourceLinked="1"/>
              <c:spPr/>
              <c:txPr>
                <a:bodyPr/>
                <a:p>
                  <a:pPr>
                    <a:defRPr b="1" smtId="4294967295">
                      <a:solidFill>
                        <a:schemeClr val="tx1"/>
                      </a:solidFill>
                      <a:latin typeface="华文细黑" pitchFamily="2" charset="-122"/>
                      <a:ea typeface="华文细黑" pitchFamily="2" charset="-122"/>
                    </a:defRPr>
                  </a:pPr>
                  <a:endParaRPr b="1" smtId="4294967295">
                    <a:solidFill>
                      <a:schemeClr val="tx1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txPr>
              <a:bodyPr/>
              <a:p>
                <a:pPr>
                  <a:defRPr b="1" smtId="4294967295">
                    <a:latin typeface="华文细黑" pitchFamily="2" charset="-122"/>
                    <a:ea typeface="华文细黑" pitchFamily="2" charset="-122"/>
                  </a:defRPr>
                </a:pPr>
                <a:endParaRPr b="1" smtId="4294967295">
                  <a:latin typeface="华文细黑" pitchFamily="2" charset="-122"/>
                  <a:ea typeface="华文细黑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Sheet1!$G$39:$J$39</c:f>
              <c:strCache>
                <c:ptCount val="4"/>
                <c:pt idx="0">
                  <c:v>服装行业集团大客户销售部
</c:v>
                </c:pt>
                <c:pt idx="1">
                  <c:v>电子电器行业集团大客户销售部</c:v>
                </c:pt>
                <c:pt idx="2">
                  <c:v>家居建材行业集团大客户销售部</c:v>
                </c:pt>
                <c:pt idx="3">
                  <c:v>生活用品行业集团大客户销售部</c:v>
                </c:pt>
              </c:strCache>
            </c:strRef>
          </c:cat>
          <c:val>
            <c:numRef>
              <c:f>Sheet1!$G$40:$J$40</c:f>
              <c:numCache>
                <c:formatCode>General</c:formatCode>
                <c:ptCount val="4"/>
                <c:pt idx="0">
                  <c:v>17</c:v>
                </c:pt>
                <c:pt idx="1">
                  <c:v>21</c:v>
                </c:pt>
                <c:pt idx="2">
                  <c:v>17</c:v>
                </c:pt>
                <c:pt idx="3">
                  <c:v>25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44154624"/>
        <c:axId val="147578176"/>
      </c:lineChart>
      <c:catAx>
        <c:axId val="144154624"/>
        <c:scaling>
          <c:orientation/>
        </c:scaling>
        <c:delete val="0"/>
        <c:axPos val="b"/>
        <c:majorTickMark val="out"/>
        <c:minorTickMark val="none"/>
        <c:txPr>
          <a:bodyPr/>
          <a:p>
            <a:pPr>
              <a:defRPr sz="1000" b="1" smtId="4294967295">
                <a:latin typeface="华文细黑" pitchFamily="2" charset="-122"/>
                <a:ea typeface="华文细黑" pitchFamily="2" charset="-122"/>
              </a:defRPr>
            </a:pPr>
            <a:endParaRPr sz="1000" b="1" smtId="4294967295">
              <a:latin typeface="华文细黑" pitchFamily="2" charset="-122"/>
              <a:ea typeface="华文细黑" pitchFamily="2" charset="-122"/>
            </a:endParaRPr>
          </a:p>
        </c:txPr>
        <c:crossAx val="147578176"/>
        <c:crosses val="autoZero"/>
        <c:auto val="0"/>
        <c:lblAlgn val="ctr"/>
        <c:lblOffset/>
        <c:noMultiLvlLbl val="0"/>
      </c:catAx>
      <c:valAx>
        <c:axId val="147578176"/>
        <c:scaling>
          <c:orientation/>
        </c:scaling>
        <c:delete val="0"/>
        <c:axPos val="l"/>
        <c:numFmt formatCode="General" sourceLinked="1"/>
        <c:majorTickMark val="none"/>
        <c:minorTickMark val="none"/>
        <c:tickLblPos val="none"/>
        <c:spPr>
          <a:ln>
            <a:noFill/>
          </a:ln>
        </c:spPr>
        <c:crossAx val="144154624"/>
        <c:crosses val="autoZero"/>
        <c:crossBetween val="between"/>
      </c:valAx>
      <c:valAx>
        <c:axId val="177143808"/>
        <c:scaling>
          <c:orientation/>
        </c:scaling>
        <c:delete val="0"/>
        <c:axPos val="r"/>
        <c:numFmt formatCode="0" sourceLinked="1"/>
        <c:majorTickMark val="none"/>
        <c:minorTickMark val="none"/>
        <c:tickLblPos val="none"/>
        <c:spPr>
          <a:ln>
            <a:noFill/>
          </a:ln>
        </c:spPr>
        <c:crossAx val="144156160"/>
        <c:crosses val="max"/>
        <c:crossBetween val="between"/>
      </c:valAx>
      <c:catAx>
        <c:axId val="144156160"/>
        <c:scaling>
          <c:orientation/>
        </c:scaling>
        <c:delete val="1"/>
        <c:axPos val="b"/>
        <c:majorTickMark val="out"/>
        <c:minorTickMark val="none"/>
        <c:crossAx val="177143808"/>
        <c:auto val="0"/>
        <c:lblAlgn val="ctr"/>
        <c:lblOffset/>
        <c:noMultiLvlLbl val="0"/>
      </c:catAx>
    </c:plotArea>
    <c:legend>
      <c:legendPos/>
      <c:legendEntry>
        <c:idx val="0"/>
        <c:txPr>
          <a:bodyPr/>
          <a:p>
            <a:pPr>
              <a:defRPr sz="1200" b="1" smtId="4294967295">
                <a:latin typeface="华文细黑" pitchFamily="2" charset="-122"/>
                <a:ea typeface="华文细黑" pitchFamily="2" charset="-122"/>
              </a:defRPr>
            </a:pPr>
            <a:endParaRPr sz="1200" b="1" smtId="4294967295">
              <a:latin typeface="华文细黑" pitchFamily="2" charset="-122"/>
              <a:ea typeface="华文细黑" pitchFamily="2" charset="-122"/>
            </a:endParaRPr>
          </a:p>
        </c:txPr>
      </c:legendEntry>
      <c:legendEntry>
        <c:idx val="1"/>
        <c:txPr>
          <a:bodyPr/>
          <a:p>
            <a:pPr>
              <a:defRPr sz="1200" b="1" smtId="4294967295">
                <a:latin typeface="华文细黑" pitchFamily="2" charset="-122"/>
                <a:ea typeface="华文细黑" pitchFamily="2" charset="-122"/>
              </a:defRPr>
            </a:pPr>
            <a:endParaRPr sz="1200" b="1" smtId="4294967295">
              <a:latin typeface="华文细黑" pitchFamily="2" charset="-122"/>
              <a:ea typeface="华文细黑" pitchFamily="2" charset="-122"/>
            </a:endParaRPr>
          </a:p>
        </c:txPr>
      </c:legendEntry>
      <c:layout>
        <c:manualLayout>
          <c:xMode val="edge"/>
          <c:yMode val="edge"/>
          <c:x val="0.29006549715995789"/>
          <c:y val="0.18992914259433746"/>
          <c:w val="0.47222220897674561"/>
          <c:h val="0.093360312283039093"/>
        </c:manualLayout>
      </c:layout>
      <c:overlay val="0"/>
      <c:txPr>
        <a:bodyPr/>
        <a:p>
          <a:pPr>
            <a:defRPr sz="1200" smtId="4294967295">
              <a:latin typeface="华文细黑" pitchFamily="2" charset="-122"/>
              <a:ea typeface="华文细黑" pitchFamily="2" charset="-122"/>
            </a:defRPr>
          </a:pPr>
          <a:endParaRPr sz="1200" smtId="4294967295">
            <a:latin typeface="华文细黑" pitchFamily="2" charset="-122"/>
            <a:ea typeface="华文细黑" pitchFamily="2" charset="-122"/>
          </a:endParaRPr>
        </a:p>
      </c:txPr>
    </c:legend>
    <c:plotVisOnly val="1"/>
    <c:dispBlanksAs val="gap"/>
    <c:showDLblsOverMax val="0"/>
  </c:chart>
  <c:externalData r:id="rId1">
    <c:autoUpdate val="0"/>
  </c:externalData>
  <c:userShapes r:id="rId2"/>
</c:chartSpace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drawing1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0.58983</cdr:x>
      <cdr:y>0.15155</cdr:y>
    </cdr:from>
    <cdr:to>
      <cdr:x>1.07293</cdr:x>
      <cdr:y>0.4674</cdr:y>
    </cdr:to>
    <cdr:sp macro="" textlink="">
      <cdr:nvSpPr>
        <cdr:cNvPr id="2" name="矩形 1"/>
        <cdr:cNvSpPr/>
      </cdr:nvSpPr>
      <cdr:spPr>
        <a:xfrm>
          <a:off x="2917317" y="550545"/>
          <a:ext cx="2389378" cy="1147445"/>
        </a:xfrm>
        <a:prstGeom prst="rect">
          <a:avLst/>
        </a:prstGeom>
        <a:noFill/>
        <a:ln w="19050">
          <a:solidFill>
            <a:srgbClr val="FF0000"/>
          </a:solidFill>
          <a:prstDash val="sysDash"/>
        </a:ln>
      </cdr:spPr>
      <cdr:txBody>
        <a:bodyPr wrap="square" rtlCol="0" anchor="ctr">
          <a:noAutofit/>
        </a:bodyPr>
        <a:lstStyle>
          <a:defPPr>
            <a:defRPr lang="en-US"/>
          </a:defPPr>
          <a:lvl1pPr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/>
              <a:cs typeface="ＭＳ Ｐゴシック"/>
            </a:defRPr>
          </a:lvl1pPr>
          <a:lvl2pPr marL="457169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/>
              <a:cs typeface="ＭＳ Ｐゴシック"/>
            </a:defRPr>
          </a:lvl2pPr>
          <a:lvl3pPr marL="914337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/>
              <a:cs typeface="ＭＳ Ｐゴシック"/>
            </a:defRPr>
          </a:lvl3pPr>
          <a:lvl4pPr marL="1371507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/>
              <a:cs typeface="ＭＳ Ｐゴシック"/>
            </a:defRPr>
          </a:lvl4pPr>
          <a:lvl5pPr marL="1828676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/>
              <a:cs typeface="ＭＳ Ｐゴシック"/>
            </a:defRPr>
          </a:lvl5pPr>
          <a:lvl6pPr marL="2285845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/>
              <a:cs typeface="ＭＳ Ｐゴシック"/>
            </a:defRPr>
          </a:lvl6pPr>
          <a:lvl7pPr marL="2743014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/>
              <a:cs typeface="ＭＳ Ｐゴシック"/>
            </a:defRPr>
          </a:lvl7pPr>
          <a:lvl8pPr marL="3200183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/>
              <a:cs typeface="ＭＳ Ｐゴシック"/>
            </a:defRPr>
          </a:lvl8pPr>
          <a:lvl9pPr marL="3657352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/>
              <a:cs typeface="ＭＳ Ｐゴシック"/>
            </a:defRPr>
          </a:lvl9pPr>
        </a:lstStyle>
        <a:p>
          <a:pPr algn="ctr"/>
          <a:endParaRPr lang="zh-CN" altLang="en-US" sz="1000" b="1">
            <a:solidFill>
              <a:srgbClr val="FF0000"/>
            </a:solidFill>
            <a:latin typeface="华文细黑" pitchFamily="2" charset="-122"/>
            <a:ea typeface="华文细黑" pitchFamily="2" charset="-122"/>
          </a:endParaRPr>
        </a:p>
      </cdr:txBody>
    </cdr:sp>
  </cdr:relSizeAnchor>
</c:userShapes>
</file>

<file path=ppt/drawings/drawing2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0.39007</cdr:x>
      <cdr:y>0.02462</cdr:y>
    </cdr:from>
    <cdr:to>
      <cdr:x>0.66692</cdr:x>
      <cdr:y>0.11775</cdr:y>
    </cdr:to>
    <cdr:sp macro="" textlink="">
      <cdr:nvSpPr>
        <cdr:cNvPr id="2" name="TextBox 3"/>
        <cdr:cNvSpPr txBox="1"/>
      </cdr:nvSpPr>
      <cdr:spPr>
        <a:xfrm>
          <a:off x="4236085" y="63373"/>
          <a:ext cx="3006598" cy="239776"/>
        </a:xfrm>
        <a:prstGeom prst="rect">
          <a:avLst/>
        </a:prstGeom>
        <a:noFill/>
        <a:ln w="9525" cmpd="sng">
          <a:noFill/>
        </a:ln>
      </cdr:spPr>
      <cdr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dk1"/>
        </a:fontRef>
      </cdr:style>
      <cdr:txBody>
        <a:bodyPr wrap="square" rtlCol="0" anchor="ctr"/>
        <a:lstStyle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r>
            <a:rPr lang="zh-CN" altLang="en-US" sz="1600" b="1">
              <a:latin typeface="华文细黑" pitchFamily="2" charset="-122"/>
              <a:ea typeface="华文细黑" pitchFamily="2" charset="-122"/>
            </a:rPr>
            <a:t>集团大客户行业分布情况</a:t>
          </a:r>
        </a:p>
      </cdr:txBody>
    </cdr:sp>
  </cdr:relSizeAnchor>
</c:userShape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5555" tIns="47777" rIns="95555" bIns="47777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ea typeface="ＭＳ Ｐゴシック"/>
                <a:cs typeface="+mn-cs"/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123" name="Rectangle 1027"/>
          <p:cNvSpPr>
            <a:spLocks noGrp="1" noChangeArrowheads="1"/>
          </p:cNvSpPr>
          <p:nvPr>
            <p:ph type="dt" idx="1"/>
          </p:nvPr>
        </p:nvSpPr>
        <p:spPr bwMode="auto">
          <a:xfrm>
            <a:off x="3852017" y="0"/>
            <a:ext cx="2945659" cy="496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5555" tIns="47777" rIns="95555" bIns="47777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ea typeface="ＭＳ Ｐゴシック"/>
                <a:cs typeface="+mn-cs"/>
              </a:defRPr>
            </a:lvl1pPr>
          </a:lstStyle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5/4/2017</a:t>
            </a:fld>
            <a:endParaRPr lang="en-US" altLang="zh-CN"/>
          </a:p>
        </p:txBody>
      </p:sp>
      <p:sp>
        <p:nvSpPr>
          <p:cNvPr id="13316" name="Rectangle 1028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2075" y="744538"/>
            <a:ext cx="6613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125" name="Rectangle 1029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358" y="4715153"/>
            <a:ext cx="4984961" cy="44669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5555" tIns="47777" rIns="95555" bIns="4777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126" name="Rectangle 1030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306"/>
            <a:ext cx="2945659" cy="496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5555" tIns="47777" rIns="95555" bIns="47777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ea typeface="ＭＳ Ｐゴシック"/>
                <a:cs typeface="+mn-cs"/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127" name="Rectangle 103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017" y="9430306"/>
            <a:ext cx="2945659" cy="496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5555" tIns="47777" rIns="95555" bIns="47777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ea typeface="ＭＳ Ｐゴシック"/>
                <a:cs typeface="+mn-cs"/>
              </a:defRPr>
            </a:lvl1pPr>
          </a:lstStyle>
          <a:p>
            <a:pPr>
              <a:defRPr/>
            </a:pPr>
            <a:fld id="{494CCD7F-0C97-9D43-ADD7-444F994B542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06483427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ＭＳ Ｐゴシック"/>
        <a:cs typeface="ＭＳ Ｐゴシック"/>
      </a:defRPr>
    </a:lvl1pPr>
    <a:lvl2pPr marL="457169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ＭＳ Ｐゴシック"/>
        <a:cs typeface="+mn-cs"/>
      </a:defRPr>
    </a:lvl2pPr>
    <a:lvl3pPr marL="914337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ＭＳ Ｐゴシック"/>
        <a:cs typeface="+mn-cs"/>
      </a:defRPr>
    </a:lvl3pPr>
    <a:lvl4pPr marL="1371507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ＭＳ Ｐゴシック"/>
        <a:cs typeface="+mn-cs"/>
      </a:defRPr>
    </a:lvl4pPr>
    <a:lvl5pPr marL="1828676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ＭＳ Ｐゴシック"/>
        <a:cs typeface="+mn-cs"/>
      </a:defRPr>
    </a:lvl5pPr>
    <a:lvl6pPr marL="2285845" algn="l" defTabSz="457169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14" algn="l" defTabSz="457169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183" algn="l" defTabSz="457169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52" algn="l" defTabSz="457169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3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5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6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7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8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9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10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12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13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14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15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16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17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18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19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20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21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4538"/>
            <a:ext cx="6613525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55573-740A-40B8-AF63-7570B9314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E1EA3-3850-4F59-85C1-FDA47A281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0AF49-6CE4-4DF3-AFCC-FE586A85C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E964B-67DE-456C-B1D2-9D5DF5E1A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807B44-CF19-49D8-8B9F-F44606F9D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7B69F9-23B8-4C72-BB7F-165681E90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CFD131-53DE-489A-B6A5-82BBB3A3C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67D28-172D-4844-ABB9-C9AEF3E62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26267-4B69-41BF-9BE9-992822084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AA89F-6452-4E91-8E08-D2C72CF67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0142F-9472-4D52-A23D-751BCB715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6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409" y="-7409"/>
            <a:ext cx="12223805" cy="6876288"/>
          </a:xfrm>
          <a:prstGeom prst="rect">
            <a:avLst/>
          </a:prstGeom>
        </p:spPr>
      </p:pic>
      <p:sp>
        <p:nvSpPr>
          <p:cNvPr id="5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713843" y="4334407"/>
            <a:ext cx="7106902" cy="523343"/>
          </a:xfrm>
        </p:spPr>
        <p:txBody>
          <a:bodyPr bIns="0"/>
          <a:lstStyle>
            <a:lvl1pPr marL="342876" marR="0" indent="-342876" algn="l" defTabSz="914337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3600" b="0" i="0" baseline="0">
                <a:solidFill>
                  <a:schemeClr val="bg1"/>
                </a:solidFill>
                <a:latin typeface="华文黑体"/>
                <a:ea typeface="华文黑体"/>
                <a:cs typeface="华文黑体"/>
              </a:defRPr>
            </a:lvl1pPr>
          </a:lstStyle>
          <a:p>
            <a:pPr marL="342876" marR="0" lvl="0" indent="-342876" defTabSz="914337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8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706785" y="4865161"/>
            <a:ext cx="7088987" cy="499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45717" numCol="1" anchor="t" anchorCtr="0" compatLnSpc="1">
            <a:prstTxWarp prst="textNoShape">
              <a:avLst/>
            </a:prstTxWarp>
          </a:bodyPr>
          <a:lstStyle>
            <a:lvl1pPr algn="l">
              <a:defRPr sz="2900" b="0" i="0">
                <a:solidFill>
                  <a:srgbClr val="FAAF19"/>
                </a:solidFill>
                <a:latin typeface="华文黑体"/>
                <a:ea typeface="华文黑体"/>
                <a:cs typeface="华文黑体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3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706785" y="5428193"/>
            <a:ext cx="7088987" cy="4392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45717" numCol="1" anchor="t" anchorCtr="0" compatLnSpc="1">
            <a:prstTxWarp prst="textNoShape">
              <a:avLst/>
            </a:prstTxWarp>
          </a:bodyPr>
          <a:lstStyle>
            <a:lvl1pPr algn="l">
              <a:defRPr sz="1200" b="0" i="0">
                <a:solidFill>
                  <a:srgbClr val="FAAF19"/>
                </a:solidFill>
                <a:latin typeface="华文细黑"/>
                <a:ea typeface="华文细黑"/>
                <a:cs typeface="华文黑体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3328624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688445" y="414869"/>
            <a:ext cx="10357679" cy="643468"/>
          </a:xfrm>
        </p:spPr>
        <p:txBody>
          <a:bodyPr bIns="0"/>
          <a:lstStyle>
            <a:lvl1pPr marL="0" marR="0" indent="0" algn="l" defTabSz="914337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3600" baseline="0">
                <a:solidFill>
                  <a:srgbClr val="373C64"/>
                </a:solidFill>
                <a:latin typeface="华文黑体"/>
                <a:ea typeface="华文黑体"/>
                <a:cs typeface="黑体"/>
              </a:defRPr>
            </a:lvl1pPr>
          </a:lstStyle>
          <a:p>
            <a:pPr marL="342876" marR="0" lvl="0" indent="-342876" defTabSz="914337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4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684213" y="1589618"/>
            <a:ext cx="4981334" cy="390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45717" numCol="1" anchor="t" anchorCtr="0" compatLnSpc="1">
            <a:prstTxWarp prst="textNoShape">
              <a:avLst/>
            </a:prstTxWarp>
          </a:bodyPr>
          <a:lstStyle>
            <a:lvl1pPr algn="l">
              <a:defRPr sz="1500" b="0" i="0">
                <a:solidFill>
                  <a:srgbClr val="373C64"/>
                </a:solidFill>
                <a:latin typeface="华文细黑"/>
                <a:ea typeface="华文细黑"/>
                <a:cs typeface="黑体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6255228" y="1589618"/>
            <a:ext cx="4981334" cy="390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45717" numCol="1" anchor="t" anchorCtr="0" compatLnSpc="1">
            <a:prstTxWarp prst="textNoShape">
              <a:avLst/>
            </a:prstTxWarp>
          </a:bodyPr>
          <a:lstStyle>
            <a:lvl1pPr algn="l">
              <a:defRPr sz="1500" b="0" i="0">
                <a:solidFill>
                  <a:srgbClr val="373C64"/>
                </a:solidFill>
                <a:latin typeface="华文细黑"/>
                <a:ea typeface="华文细黑"/>
                <a:cs typeface="黑体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205077" cy="6867144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684213" y="393703"/>
            <a:ext cx="10722358" cy="857251"/>
          </a:xfrm>
        </p:spPr>
        <p:txBody>
          <a:bodyPr bIns="0"/>
          <a:lstStyle>
            <a:lvl1pPr marL="342876" marR="0" indent="-342876" algn="l" defTabSz="914337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3600" b="0" i="0" baseline="0">
                <a:solidFill>
                  <a:srgbClr val="FAAF19"/>
                </a:solidFill>
                <a:latin typeface="华文黑体"/>
                <a:ea typeface="华文黑体"/>
                <a:cs typeface="黑体"/>
              </a:defRPr>
            </a:lvl1pPr>
          </a:lstStyle>
          <a:p>
            <a:pPr marL="342876" marR="0" lvl="0" indent="-342876" defTabSz="914337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706790" y="1562633"/>
            <a:ext cx="5273644" cy="439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45717" numCol="1" anchor="t" anchorCtr="0" compatLnSpc="1">
            <a:prstTxWarp prst="textNoShape">
              <a:avLst/>
            </a:prstTxWarp>
          </a:bodyPr>
          <a:lstStyle>
            <a:lvl1pPr>
              <a:defRPr sz="2600" b="0" i="0">
                <a:solidFill>
                  <a:srgbClr val="FAAF19"/>
                </a:solidFill>
                <a:latin typeface="华文细黑"/>
                <a:ea typeface="华文细黑"/>
                <a:cs typeface="黑体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5256844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409" y="-7409"/>
            <a:ext cx="12223805" cy="687628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705379" y="4341281"/>
            <a:ext cx="3414000" cy="1347787"/>
          </a:xfrm>
        </p:spPr>
        <p:txBody>
          <a:bodyPr bIns="0"/>
          <a:lstStyle>
            <a:lvl1pPr>
              <a:lnSpc>
                <a:spcPct val="100000"/>
              </a:lnSpc>
              <a:defRPr sz="3200" b="0" i="0" baseline="0">
                <a:solidFill>
                  <a:srgbClr val="FAAF19"/>
                </a:solidFill>
                <a:latin typeface="华文黑体"/>
                <a:ea typeface="华文黑体"/>
                <a:cs typeface="华文细黑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40013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441" y="6356539"/>
            <a:ext cx="2844059" cy="366183"/>
          </a:xfrm>
          <a:prstGeom prst="rect">
            <a:avLst/>
          </a:prstGeom>
        </p:spPr>
        <p:txBody>
          <a:bodyPr lIns="90894" tIns="45448" rIns="90894" bIns="45448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fld id="{D2CAB869-1270-4B32-91E5-C06B7EEC0909}" type="datetimeFigureOut">
              <a:rPr lang="zh-CN" altLang="en-US" smtClean="0">
                <a:solidFill>
                  <a:srgbClr val="000000"/>
                </a:solidFill>
                <a:latin typeface="Arial"/>
                <a:ea typeface="ＭＳ Ｐゴシック"/>
              </a:rPr>
              <a:t>2017/5/4</a:t>
            </a:fld>
            <a:endParaRPr lang="zh-CN" altLang="en-US">
              <a:solidFill>
                <a:srgbClr val="000000"/>
              </a:solidFill>
              <a:latin typeface="Arial"/>
              <a:ea typeface="ＭＳ Ｐゴシック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4515" y="6356539"/>
            <a:ext cx="3859795" cy="366183"/>
          </a:xfrm>
          <a:prstGeom prst="rect">
            <a:avLst/>
          </a:prstGeom>
        </p:spPr>
        <p:txBody>
          <a:bodyPr lIns="90894" tIns="45448" rIns="90894" bIns="45448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Arial"/>
              <a:ea typeface="ＭＳ Ｐゴシック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5326" y="6356539"/>
            <a:ext cx="2844059" cy="366183"/>
          </a:xfrm>
          <a:prstGeom prst="rect">
            <a:avLst/>
          </a:prstGeom>
        </p:spPr>
        <p:txBody>
          <a:bodyPr lIns="90894" tIns="45448" rIns="90894" bIns="45448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fld id="{56AA8BD4-BC1F-4A92-8510-97A2ECDCCA41}" type="slidenum">
              <a:rPr lang="zh-CN" altLang="en-US" smtClean="0">
                <a:solidFill>
                  <a:srgbClr val="000000"/>
                </a:solidFill>
                <a:latin typeface="Arial"/>
                <a:ea typeface="ＭＳ Ｐゴシック"/>
              </a:rPr>
              <a:t>‹#›</a:t>
            </a:fld>
            <a:endParaRPr lang="zh-CN" altLang="en-US">
              <a:solidFill>
                <a:srgbClr val="000000"/>
              </a:solidFill>
              <a:latin typeface="Arial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39276400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688445" y="414869"/>
            <a:ext cx="10357679" cy="643468"/>
          </a:xfrm>
        </p:spPr>
        <p:txBody>
          <a:bodyPr bIns="0"/>
          <a:lstStyle>
            <a:lvl1pPr marL="0" marR="0" indent="0" algn="l" defTabSz="914337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3600" baseline="0">
                <a:solidFill>
                  <a:srgbClr val="373C64"/>
                </a:solidFill>
                <a:latin typeface="华文黑体"/>
                <a:ea typeface="华文黑体"/>
                <a:cs typeface="黑体"/>
              </a:defRPr>
            </a:lvl1pPr>
          </a:lstStyle>
          <a:p>
            <a:pPr marL="342876" marR="0" lvl="0" indent="-342876" defTabSz="914337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322218269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2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12288140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../media/image3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7" descr="Bar.png"/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0583" y="6401858"/>
            <a:ext cx="12226640" cy="468173"/>
          </a:xfrm>
          <a:prstGeom prst="rect">
            <a:avLst/>
          </a:prstGeom>
        </p:spPr>
      </p:pic>
      <p:sp>
        <p:nvSpPr>
          <p:cNvPr id="2051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657695" y="433915"/>
            <a:ext cx="10582693" cy="56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4571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2052" name="Rectangle 22"/>
          <p:cNvSpPr>
            <a:spLocks noGrp="1" noChangeAspect="1" noChangeArrowheads="1"/>
          </p:cNvSpPr>
          <p:nvPr>
            <p:ph type="body" idx="1"/>
          </p:nvPr>
        </p:nvSpPr>
        <p:spPr bwMode="auto">
          <a:xfrm>
            <a:off x="684212" y="1588558"/>
            <a:ext cx="6195986" cy="252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4571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第二级</a:t>
            </a:r>
          </a:p>
          <a:p>
            <a:pPr lvl="3"/>
            <a:r>
              <a:rPr lang="zh-CN" altLang="en-US"/>
              <a:t>第</a:t>
            </a:r>
            <a:r>
              <a:rPr lang="zh-TW" altLang="en-US"/>
              <a:t>三</a:t>
            </a:r>
            <a:r>
              <a:rPr lang="zh-CN" altLang="en-US"/>
              <a:t>级</a:t>
            </a:r>
          </a:p>
          <a:p>
            <a:pPr lvl="4"/>
            <a:r>
              <a:rPr lang="zh-CN" altLang="en-US"/>
              <a:t>第</a:t>
            </a:r>
            <a:r>
              <a:rPr lang="zh-TW" altLang="en-US"/>
              <a:t>四</a:t>
            </a:r>
            <a:r>
              <a:rPr lang="zh-CN" altLang="en-US"/>
              <a:t>级</a:t>
            </a:r>
            <a:endParaRPr lang="en-US" altLang="zh-CN"/>
          </a:p>
        </p:txBody>
      </p:sp>
      <p:sp>
        <p:nvSpPr>
          <p:cNvPr id="14" name="Slide Number Placeholder 5"/>
          <p:cNvSpPr txBox="1"/>
          <p:nvPr userDrawn="1"/>
        </p:nvSpPr>
        <p:spPr bwMode="auto">
          <a:xfrm>
            <a:off x="7205580" y="6502401"/>
            <a:ext cx="1284481" cy="188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514600" indent="-228600" algn="l" defTabSz="457169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971800" indent="-228600" algn="l" defTabSz="457169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429000" indent="-228600" algn="l" defTabSz="457169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886200" indent="-228600" algn="l" defTabSz="457169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l"/>
            <a:r>
              <a:rPr lang="zh-CN" altLang="en-US" sz="800" b="0" i="0" baseline="0" smtClean="0">
                <a:solidFill>
                  <a:srgbClr val="FAAF19"/>
                </a:solidFill>
                <a:latin typeface="华文黑体"/>
                <a:ea typeface="华文黑体"/>
                <a:cs typeface="华文黑体"/>
              </a:rPr>
              <a:t>德邦</a:t>
            </a:r>
            <a:endParaRPr lang="en-US" altLang="zh-CN" sz="800" b="0" i="0" baseline="0">
              <a:solidFill>
                <a:srgbClr val="FAAF19"/>
              </a:solidFill>
              <a:latin typeface="华文黑体"/>
              <a:ea typeface="华文黑体"/>
              <a:cs typeface="华文黑体"/>
            </a:endParaRPr>
          </a:p>
        </p:txBody>
      </p:sp>
      <p:sp>
        <p:nvSpPr>
          <p:cNvPr id="15" name="Slide Number Placeholder 5"/>
          <p:cNvSpPr txBox="1"/>
          <p:nvPr userDrawn="1"/>
        </p:nvSpPr>
        <p:spPr bwMode="auto">
          <a:xfrm>
            <a:off x="2894013" y="6504625"/>
            <a:ext cx="1575450" cy="145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514600" indent="-228600" algn="l" defTabSz="457169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971800" indent="-228600" algn="l" defTabSz="457169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429000" indent="-228600" algn="l" defTabSz="457169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886200" indent="-228600" algn="l" defTabSz="457169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l"/>
            <a:r>
              <a:rPr lang="zh-CN" altLang="en-US" sz="800" b="0" i="0" baseline="0" smtClean="0">
                <a:solidFill>
                  <a:srgbClr val="FAAF19"/>
                </a:solidFill>
                <a:latin typeface="华文黑体"/>
                <a:ea typeface="华文黑体"/>
                <a:cs typeface="华文黑体"/>
              </a:rPr>
              <a:t>第</a:t>
            </a:r>
            <a:fld id="{BDAEED39-8CE5-E849-8BB2-D2203B6D9153}" type="slidenum">
              <a:rPr lang="en-US" altLang="zh-CN" sz="800" b="0" i="0" baseline="0" smtClean="0">
                <a:solidFill>
                  <a:srgbClr val="FAAF19"/>
                </a:solidFill>
                <a:latin typeface="Arial"/>
                <a:ea typeface="黑体" pitchFamily="49" charset="-122"/>
                <a:cs typeface="Arial"/>
              </a:rPr>
              <a:pPr algn="l"/>
              <a:t>1</a:t>
            </a:fld>
            <a:r>
              <a:rPr lang="zh-CN" altLang="en-US" sz="800" b="0" i="0" baseline="0" smtClean="0">
                <a:solidFill>
                  <a:srgbClr val="FAAF19"/>
                </a:solidFill>
                <a:latin typeface="华文黑体"/>
                <a:ea typeface="华文黑体"/>
                <a:cs typeface="Arial"/>
              </a:rPr>
              <a:t>页</a:t>
            </a:r>
            <a:endParaRPr lang="en-US" altLang="zh-CN" sz="800" b="1" i="0" baseline="0">
              <a:solidFill>
                <a:srgbClr val="939598"/>
              </a:solidFill>
              <a:latin typeface="华文黑体"/>
              <a:ea typeface="华文黑体"/>
              <a:cs typeface="Arial"/>
            </a:endParaRPr>
          </a:p>
          <a:p>
            <a:pPr algn="l"/>
            <a:endParaRPr lang="en-US" altLang="zh-CN" sz="800" b="1" i="0" baseline="0">
              <a:solidFill>
                <a:srgbClr val="939598"/>
              </a:solidFill>
              <a:latin typeface="Arial"/>
              <a:ea typeface="黑体" pitchFamily="49" charset="-122"/>
              <a:cs typeface="Arial"/>
            </a:endParaRPr>
          </a:p>
        </p:txBody>
      </p:sp>
      <p:sp>
        <p:nvSpPr>
          <p:cNvPr id="16" name="TextBox 15"/>
          <p:cNvSpPr txBox="1"/>
          <p:nvPr userDrawn="1"/>
        </p:nvSpPr>
        <p:spPr>
          <a:xfrm>
            <a:off x="2894011" y="6631851"/>
            <a:ext cx="948020" cy="123111"/>
          </a:xfrm>
          <a:prstGeom prst="rect">
            <a:avLst/>
          </a:prstGeom>
          <a:noFill/>
        </p:spPr>
        <p:txBody>
          <a:bodyPr wrap="square" lIns="0" tIns="0" rIns="0" bIns="0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fld id="{B8072A4E-9F0D-2B44-8BBC-80FAE77B14A8}" type="datetime1">
              <a:rPr lang="en-US" sz="800" b="0" i="0" smtClean="0">
                <a:solidFill>
                  <a:srgbClr val="FAAF19"/>
                </a:solidFill>
                <a:latin typeface="Arial"/>
                <a:cs typeface="Arial"/>
              </a:rPr>
              <a:t>9/6/2024</a:t>
            </a:fld>
            <a:endParaRPr lang="en-US" sz="800" b="0" i="0">
              <a:solidFill>
                <a:srgbClr val="FAAF19"/>
              </a:solidFill>
              <a:latin typeface="Arial"/>
              <a:cs typeface="Arial"/>
            </a:endParaRPr>
          </a:p>
        </p:txBody>
      </p:sp>
      <p:cxnSp>
        <p:nvCxnSpPr>
          <p:cNvPr id="3" name="直接连接符 2"/>
          <p:cNvCxnSpPr/>
          <p:nvPr userDrawn="1"/>
        </p:nvCxnSpPr>
        <p:spPr bwMode="auto">
          <a:xfrm>
            <a:off x="627343" y="999461"/>
            <a:ext cx="10872000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61" r:id="rId2"/>
    <p:sldLayoutId id="2147483773" r:id="rId3"/>
    <p:sldLayoutId id="2147483774" r:id="rId4"/>
    <p:sldLayoutId id="2147483775" r:id="rId5"/>
    <p:sldLayoutId id="2147483776" r:id="rId6"/>
    <p:sldLayoutId id="2147483777" r:id="rId7"/>
  </p:sldLayoutIdLst>
  <p:transition/>
  <p:timing/>
  <p:hf sldNum="0" hdr="0" ftr="0"/>
  <p:txStyles>
    <p:titleStyle>
      <a:lvl1pPr algn="l" rtl="0" fontAlgn="base">
        <a:spcBef>
          <a:spcPct val="0"/>
        </a:spcBef>
        <a:spcAft>
          <a:spcPct val="0"/>
        </a:spcAft>
        <a:defRPr sz="3600" b="0" i="0" baseline="0">
          <a:solidFill>
            <a:schemeClr val="tx1"/>
          </a:solidFill>
          <a:latin typeface="华文黑体"/>
          <a:ea typeface="华文黑体"/>
          <a:cs typeface="Heiti SC Medium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黑体" charset="-122"/>
          <a:ea typeface="黑体" charset="0"/>
          <a:cs typeface="ＭＳ Ｐゴシック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黑体" charset="-122"/>
          <a:ea typeface="黑体" charset="0"/>
          <a:cs typeface="ＭＳ Ｐゴシック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黑体" charset="-122"/>
          <a:ea typeface="黑体" charset="0"/>
          <a:cs typeface="ＭＳ Ｐゴシック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黑体" charset="-122"/>
          <a:ea typeface="黑体" charset="0"/>
          <a:cs typeface="ＭＳ Ｐゴシック"/>
        </a:defRPr>
      </a:lvl5pPr>
      <a:lvl6pPr marL="457169"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5F294F"/>
          </a:solidFill>
          <a:latin typeface="Arial Narrow"/>
          <a:ea typeface="ＭＳ Ｐゴシック"/>
          <a:cs typeface="ＭＳ Ｐゴシック"/>
        </a:defRPr>
      </a:lvl6pPr>
      <a:lvl7pPr marL="914337"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5F294F"/>
          </a:solidFill>
          <a:latin typeface="Arial Narrow"/>
          <a:ea typeface="ＭＳ Ｐゴシック"/>
          <a:cs typeface="ＭＳ Ｐゴシック"/>
        </a:defRPr>
      </a:lvl7pPr>
      <a:lvl8pPr marL="1371507"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5F294F"/>
          </a:solidFill>
          <a:latin typeface="Arial Narrow"/>
          <a:ea typeface="ＭＳ Ｐゴシック"/>
          <a:cs typeface="ＭＳ Ｐゴシック"/>
        </a:defRPr>
      </a:lvl8pPr>
      <a:lvl9pPr marL="1828676"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5F294F"/>
          </a:solidFill>
          <a:latin typeface="Arial Narrow"/>
          <a:ea typeface="ＭＳ Ｐゴシック"/>
          <a:cs typeface="ＭＳ Ｐゴシック"/>
        </a:defRPr>
      </a:lvl9pPr>
    </p:titleStyle>
    <p:bodyStyle>
      <a:lvl1pPr marL="342876" indent="-342876" algn="just" rtl="0" fontAlgn="base">
        <a:spcBef>
          <a:spcPct val="20000"/>
        </a:spcBef>
        <a:spcAft>
          <a:spcPct val="0"/>
        </a:spcAft>
        <a:defRPr sz="1500" baseline="0">
          <a:solidFill>
            <a:srgbClr val="000000"/>
          </a:solidFill>
          <a:latin typeface="华文细黑"/>
          <a:ea typeface="华文细黑"/>
          <a:cs typeface="黑体"/>
        </a:defRPr>
      </a:lvl1pPr>
      <a:lvl2pPr marL="282556" indent="-168263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 baseline="0">
          <a:solidFill>
            <a:srgbClr val="000000"/>
          </a:solidFill>
          <a:latin typeface="华文细黑"/>
          <a:ea typeface="华文细黑"/>
          <a:cs typeface="黑体"/>
        </a:defRPr>
      </a:lvl2pPr>
      <a:lvl3pPr marL="517490" indent="-120642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 baseline="0">
          <a:solidFill>
            <a:srgbClr val="000000"/>
          </a:solidFill>
          <a:latin typeface="华文细黑"/>
          <a:ea typeface="华文细黑"/>
          <a:cs typeface="黑体"/>
        </a:defRPr>
      </a:lvl3pPr>
      <a:lvl4pPr marL="801634" indent="-169851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 baseline="0">
          <a:solidFill>
            <a:srgbClr val="000000"/>
          </a:solidFill>
          <a:latin typeface="华文细黑"/>
          <a:ea typeface="华文细黑"/>
          <a:cs typeface="黑体"/>
        </a:defRPr>
      </a:lvl4pPr>
      <a:lvl5pPr marL="1084190" indent="-166676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 baseline="0">
          <a:solidFill>
            <a:srgbClr val="000000"/>
          </a:solidFill>
          <a:latin typeface="华文细黑"/>
          <a:ea typeface="华文细黑"/>
          <a:cs typeface="黑体"/>
        </a:defRPr>
      </a:lvl5pPr>
      <a:lvl6pPr marL="1541358" indent="-166676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2100">
          <a:solidFill>
            <a:srgbClr val="747679"/>
          </a:solidFill>
          <a:latin typeface="+mn-lt"/>
          <a:ea typeface="+mn-ea"/>
        </a:defRPr>
      </a:lvl6pPr>
      <a:lvl7pPr marL="1998527" indent="-166676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2100">
          <a:solidFill>
            <a:srgbClr val="747679"/>
          </a:solidFill>
          <a:latin typeface="+mn-lt"/>
          <a:ea typeface="+mn-ea"/>
        </a:defRPr>
      </a:lvl7pPr>
      <a:lvl8pPr marL="2455697" indent="-166676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2100">
          <a:solidFill>
            <a:srgbClr val="747679"/>
          </a:solidFill>
          <a:latin typeface="+mn-lt"/>
          <a:ea typeface="+mn-ea"/>
        </a:defRPr>
      </a:lvl8pPr>
      <a:lvl9pPr marL="2912865" indent="-166676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2100">
          <a:solidFill>
            <a:srgbClr val="747679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9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37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07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76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45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14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83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52" algn="l" defTabSz="45716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1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5.emf" /><Relationship Id="rId5" Type="http://schemas.openxmlformats.org/officeDocument/2006/relationships/tags" Target="../tags/tag2.xml" /><Relationship Id="rId6" Type="http://schemas.openxmlformats.org/officeDocument/2006/relationships/image" Target="../media/image6.png" /><Relationship Id="rId7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chart" Target="../charts/chart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chart" Target="../charts/chart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chart" Target="../charts/chart3.xml" /><Relationship Id="rId4" Type="http://schemas.openxmlformats.org/officeDocument/2006/relationships/chart" Target="../charts/chart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tags" Target="../tags/tag22.xml" /><Relationship Id="rId25" Type="http://schemas.openxmlformats.org/officeDocument/2006/relationships/tags" Target="../tags/tag23.xml" /><Relationship Id="rId26" Type="http://schemas.openxmlformats.org/officeDocument/2006/relationships/tags" Target="../tags/tag24.xml" /><Relationship Id="rId3" Type="http://schemas.openxmlformats.org/officeDocument/2006/relationships/chart" Target="../charts/chart5.xml" /><Relationship Id="rId4" Type="http://schemas.openxmlformats.org/officeDocument/2006/relationships/chart" Target="../charts/chart6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microsoft.com/office/2007/relationships/hdphoto" Target="../media/image10.wdp" /><Relationship Id="rId5" Type="http://schemas.openxmlformats.org/officeDocument/2006/relationships/image" Target="../media/image11.jpeg" /><Relationship Id="rId6" Type="http://schemas.microsoft.com/office/2007/relationships/hdphoto" Target="../media/image12.wdp" /><Relationship Id="rId7" Type="http://schemas.openxmlformats.org/officeDocument/2006/relationships/image" Target="../media/image13.png" /><Relationship Id="rId8" Type="http://schemas.openxmlformats.org/officeDocument/2006/relationships/chart" Target="../charts/chart7.xml" /><Relationship Id="rId9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25.xml" /><Relationship Id="rId3" Type="http://schemas.openxmlformats.org/officeDocument/2006/relationships/oleObject" Target="../embeddings/oleObject2.bin" TargetMode="Internal" /><Relationship Id="rId4" Type="http://schemas.openxmlformats.org/officeDocument/2006/relationships/image" Target="../media/image5.emf" /><Relationship Id="rId5" Type="http://schemas.openxmlformats.org/officeDocument/2006/relationships/tags" Target="../tags/tag26.xml" /><Relationship Id="rId6" Type="http://schemas.openxmlformats.org/officeDocument/2006/relationships/image" Target="../media/image6.png" /><Relationship Id="rId7" Type="http://schemas.openxmlformats.org/officeDocument/2006/relationships/vmlDrawing" Target="../drawings/vmlDrawing2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Relationship Id="rId7" Type="http://schemas.openxmlformats.org/officeDocument/2006/relationships/image" Target="../media/image2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chart" Target="../charts/chart8.xml" /><Relationship Id="rId4" Type="http://schemas.openxmlformats.org/officeDocument/2006/relationships/chart" Target="../charts/chart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Relationship Id="rId6" Type="http://schemas.openxmlformats.org/officeDocument/2006/relationships/chart" Target="../charts/char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chart" Target="../charts/chart15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1.jpe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4.png" /><Relationship Id="rId7" Type="http://schemas.openxmlformats.org/officeDocument/2006/relationships/chart" Target="../charts/chart14.xml" /><Relationship Id="rId8" Type="http://schemas.openxmlformats.org/officeDocument/2006/relationships/image" Target="../media/image25.png" /><Relationship Id="rId9" Type="http://schemas.openxmlformats.org/officeDocument/2006/relationships/image" Target="../media/image2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7.png" /><Relationship Id="rId4" Type="http://schemas.openxmlformats.org/officeDocument/2006/relationships/image" Target="../media/image28.png" /><Relationship Id="rId5" Type="http://schemas.openxmlformats.org/officeDocument/2006/relationships/image" Target="../media/image2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30.png" /><Relationship Id="rId4" Type="http://schemas.openxmlformats.org/officeDocument/2006/relationships/image" Target="../media/image31.png" /><Relationship Id="rId5" Type="http://schemas.openxmlformats.org/officeDocument/2006/relationships/image" Target="../media/image32.jpeg" /><Relationship Id="rId6" Type="http://schemas.openxmlformats.org/officeDocument/2006/relationships/image" Target="../media/image3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Relationship Id="rId3" Type="http://schemas.openxmlformats.org/officeDocument/2006/relationships/chart" Target="../charts/chart1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05134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 bwMode="auto">
          <a:xfrm>
            <a:off x="7810279" y="3215823"/>
            <a:ext cx="3988512" cy="313213"/>
          </a:xfrm>
          <a:prstGeom prst="rect">
            <a:avLst/>
          </a:prstGeom>
          <a:solidFill>
            <a:srgbClr val="FAAF19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20" tIns="45711" rIns="91420" bIns="45711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defTabSz="914209" eaLnBrk="0" hangingPunct="0"/>
            <a:endParaRPr lang="zh-CN" altLang="en-US">
              <a:solidFill>
                <a:srgbClr val="000000"/>
              </a:solidFill>
              <a:latin typeface="楷体" pitchFamily="49" charset="-122"/>
              <a:ea typeface="楷体" pitchFamily="49" charset="-122"/>
              <a:cs typeface="ＭＳ Ｐゴシック"/>
            </a:endParaRPr>
          </a:p>
        </p:txBody>
      </p:sp>
      <p:graphicFrame>
        <p:nvGraphicFramePr>
          <p:cNvPr id="31" name="表格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165782"/>
              </p:ext>
            </p:extLst>
          </p:nvPr>
        </p:nvGraphicFramePr>
        <p:xfrm>
          <a:off x="336876" y="740707"/>
          <a:ext cx="11436068" cy="5658802"/>
        </p:xfrm>
        <a:graphic>
          <a:graphicData uri="http://schemas.openxmlformats.org/drawingml/2006/table">
            <a:tbl>
              <a:tblPr>
                <a:effectLst/>
                <a:tableStyleId>{5C22544A-7EE6-4342-B048-85BDC9FD1C3A}</a:tableStyleId>
              </a:tblPr>
              <a:tblGrid>
                <a:gridCol w="604609"/>
                <a:gridCol w="404364"/>
                <a:gridCol w="279327"/>
                <a:gridCol w="317417"/>
                <a:gridCol w="279327"/>
                <a:gridCol w="308629"/>
                <a:gridCol w="389689"/>
                <a:gridCol w="368204"/>
                <a:gridCol w="292024"/>
                <a:gridCol w="119156"/>
                <a:gridCol w="185565"/>
                <a:gridCol w="113622"/>
                <a:gridCol w="178402"/>
                <a:gridCol w="120786"/>
                <a:gridCol w="120451"/>
                <a:gridCol w="178736"/>
                <a:gridCol w="113288"/>
                <a:gridCol w="185900"/>
                <a:gridCol w="131518"/>
                <a:gridCol w="167670"/>
                <a:gridCol w="124354"/>
                <a:gridCol w="174833"/>
                <a:gridCol w="104494"/>
                <a:gridCol w="194693"/>
                <a:gridCol w="148117"/>
                <a:gridCol w="151070"/>
                <a:gridCol w="299187"/>
                <a:gridCol w="299187"/>
                <a:gridCol w="113930"/>
                <a:gridCol w="347318"/>
                <a:gridCol w="649940"/>
                <a:gridCol w="1171196"/>
                <a:gridCol w="1359293"/>
                <a:gridCol w="1439772"/>
              </a:tblGrid>
              <a:tr h="258753">
                <a:tc gridSpan="34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500" b="1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2017</a:t>
                      </a:r>
                      <a:r>
                        <a:rPr lang="zh-CN" altLang="en-US" sz="1500" b="1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年公司级项目路径</a:t>
                      </a:r>
                      <a:r>
                        <a:rPr lang="zh-CN" altLang="en-US" sz="1500" b="1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图（</a:t>
                      </a:r>
                      <a:r>
                        <a:rPr lang="zh-CN" altLang="en-US" sz="1500" b="1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基线版）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endParaRPr lang="zh-CN" altLang="en-US" sz="1100" b="1" u="none" strike="noStrike" kern="1200">
                        <a:solidFill>
                          <a:schemeClr val="dk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32117">
                <a:tc rowSpan="2"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200" u="none" strike="noStrike">
                          <a:ln>
                            <a:solidFill>
                              <a:schemeClr val="bg1">
                                <a:lumMod val="50000"/>
                              </a:schemeClr>
                            </a:solidFill>
                          </a:ln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1200" b="1" i="0" u="none" strike="noStrike">
                        <a:ln>
                          <a:solidFill>
                            <a:schemeClr val="bg1">
                              <a:lumMod val="50000"/>
                            </a:schemeClr>
                          </a:solidFill>
                        </a:ln>
                        <a:solidFill>
                          <a:srgbClr val="FFFFFF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  <a:p>
                      <a:pPr algn="l" fontAlgn="ctr"/>
                      <a:r>
                        <a:rPr lang="zh-CN" altLang="en-US" sz="1200" u="none" strike="noStrike">
                          <a:ln>
                            <a:solidFill>
                              <a:schemeClr val="bg1">
                                <a:lumMod val="50000"/>
                              </a:schemeClr>
                            </a:solidFill>
                          </a:ln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1200" b="1" i="0" u="none" strike="noStrike">
                        <a:ln>
                          <a:solidFill>
                            <a:schemeClr val="bg1">
                              <a:lumMod val="50000"/>
                            </a:schemeClr>
                          </a:solidFill>
                        </a:ln>
                        <a:solidFill>
                          <a:srgbClr val="FFFFFF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  <a:p>
                      <a:pPr algn="l" fontAlgn="ctr"/>
                      <a:r>
                        <a:rPr lang="zh-CN" altLang="en-US" sz="700" u="none" strike="noStrike">
                          <a:ln>
                            <a:solidFill>
                              <a:schemeClr val="bg1">
                                <a:lumMod val="50000"/>
                              </a:schemeClr>
                            </a:solidFill>
                          </a:ln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700" b="0" i="0" u="none" strike="noStrike">
                        <a:ln>
                          <a:solidFill>
                            <a:schemeClr val="bg1">
                              <a:lumMod val="50000"/>
                            </a:schemeClr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  <a:p>
                      <a:pPr algn="ctr" fontAlgn="ctr"/>
                      <a:r>
                        <a:rPr lang="zh-CN" altLang="en-US" sz="700" u="none" strike="noStrike">
                          <a:ln>
                            <a:solidFill>
                              <a:schemeClr val="bg1">
                                <a:lumMod val="50000"/>
                              </a:schemeClr>
                            </a:solidFill>
                          </a:ln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700" b="1" i="0" u="none" strike="noStrike">
                        <a:ln>
                          <a:solidFill>
                            <a:schemeClr val="bg1">
                              <a:lumMod val="50000"/>
                            </a:schemeClr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900" b="1" i="0" u="none" strike="noStrike">
                        <a:solidFill>
                          <a:srgbClr val="FFFFFF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2016</a:t>
                      </a:r>
                      <a:r>
                        <a:rPr lang="zh-CN" altLang="en-US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年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2017</a:t>
                      </a:r>
                      <a:r>
                        <a:rPr lang="zh-CN" altLang="en-US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年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2018</a:t>
                      </a:r>
                      <a:r>
                        <a:rPr lang="zh-CN" altLang="en-US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年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zh-CN" altLang="en-US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项目发起人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zh-CN" altLang="en-US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项目筹备负责人</a:t>
                      </a:r>
                      <a:r>
                        <a:rPr lang="en-US" altLang="zh-CN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/</a:t>
                      </a:r>
                      <a:r>
                        <a:rPr lang="zh-CN" altLang="en-US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项目经理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zh-CN" altLang="en-US" sz="15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立项时间</a:t>
                      </a:r>
                      <a:endParaRPr lang="zh-CN" altLang="en-US" sz="15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5760">
                <a:tc gridSpan="2" v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5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500" b="1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7</a:t>
                      </a:r>
                      <a:r>
                        <a:rPr lang="zh-CN" altLang="en-US" sz="12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  <a:endParaRPr lang="zh-CN" altLang="en-US" sz="12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8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9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10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11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12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1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endParaRPr lang="zh-CN" altLang="en-US" sz="9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3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endParaRPr lang="zh-CN" altLang="en-US" sz="9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4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endParaRPr lang="zh-CN" altLang="en-US" sz="9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5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endParaRPr lang="zh-CN" altLang="en-US" sz="9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6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endParaRPr lang="zh-CN" altLang="en-US" sz="9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7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endParaRPr lang="zh-CN" altLang="en-US" sz="9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8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endParaRPr lang="zh-CN" altLang="en-US" sz="9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9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endParaRPr lang="zh-CN" altLang="en-US" sz="9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10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endParaRPr lang="zh-CN" altLang="en-US" sz="9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11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endParaRPr lang="zh-CN" altLang="en-US" sz="9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12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210" rtl="0" eaLnBrk="1" fontAlgn="ctr" latinLnBrk="0" hangingPunct="1"/>
                      <a:r>
                        <a:rPr lang="en-US" altLang="zh-CN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1</a:t>
                      </a:r>
                      <a:r>
                        <a:rPr lang="zh-CN" altLang="en-US" sz="12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326415">
                <a:tc rowSpan="16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6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刘建青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焦飞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2017/3/17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641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699584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5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刘建青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AF1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99584" rtl="0" eaLnBrk="1" fontAlgn="ctr" latinLnBrk="0" hangingPunct="1"/>
                      <a:r>
                        <a:rPr lang="zh-CN" altLang="en-US" sz="1500" b="0" i="0" u="none" strike="noStrike" kern="120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张高峰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AF1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99584" rtl="0" eaLnBrk="1" fontAlgn="ctr" latinLnBrk="0" hangingPunct="1"/>
                      <a:r>
                        <a:rPr lang="en-US" altLang="zh-CN" sz="15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2017/2/28</a:t>
                      </a:r>
                      <a:endParaRPr lang="zh-CN" altLang="en-US" sz="1500" b="0" i="0" u="none" strike="noStrike" kern="1200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AF19"/>
                    </a:solidFill>
                  </a:tcPr>
                </a:tc>
              </a:tr>
              <a:tr h="32641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田民芽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AF1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赖弘毅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AF1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2017/3/7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AF19"/>
                    </a:solidFill>
                  </a:tcPr>
                </a:tc>
              </a:tr>
              <a:tr h="32641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张海宾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王申志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2017/3/7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641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699584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500" u="none" strike="noStrike" smtClean="0">
                          <a:effectLst/>
                          <a:latin typeface="楷体" pitchFamily="49" charset="-122"/>
                          <a:ea typeface="楷体" pitchFamily="49" charset="-122"/>
                        </a:rPr>
                        <a:t>张海宾</a:t>
                      </a:r>
                      <a:endParaRPr lang="zh-CN" altLang="en-US" sz="1500" b="0" i="0" u="none" strike="noStrike" smtClean="0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邓宏武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2017/3/7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641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姚晓舟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何涛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2017/3/2</a:t>
                      </a:r>
                      <a:endParaRPr lang="zh-CN" altLang="en-US" sz="15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641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郁甲宝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姚资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2017/4/18</a:t>
                      </a:r>
                      <a:endParaRPr lang="zh-CN" altLang="en-US" sz="15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641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王大鹏</a:t>
                      </a:r>
                      <a:endParaRPr lang="zh-CN" altLang="en-US" sz="15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2017/3/18</a:t>
                      </a:r>
                      <a:endParaRPr lang="zh-CN" altLang="en-US" sz="15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641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单剑林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黄晶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2017/6/28</a:t>
                      </a:r>
                      <a:endParaRPr lang="zh-CN" altLang="en-US" sz="15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641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林志彬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AF19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廖翔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AF19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2017/1/6</a:t>
                      </a:r>
                      <a:endParaRPr lang="zh-CN" altLang="en-US" sz="15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AF19"/>
                    </a:solidFill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050" u="none" strike="noStrike" kern="1200">
                        <a:solidFill>
                          <a:schemeClr val="dk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31372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林志彬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冯涛</a:t>
                      </a:r>
                      <a:endParaRPr lang="zh-CN" altLang="en-US" sz="15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2017/6/28</a:t>
                      </a:r>
                      <a:endParaRPr lang="zh-CN" altLang="en-US" sz="15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2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050" u="none" strike="noStrike" kern="1200">
                        <a:solidFill>
                          <a:schemeClr val="dk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301027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林志彬</a:t>
                      </a:r>
                      <a:r>
                        <a:rPr lang="en-US" altLang="zh-CN" sz="15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/</a:t>
                      </a:r>
                      <a:r>
                        <a:rPr lang="zh-CN" altLang="en-US" sz="15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袁永娟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富雅琴</a:t>
                      </a:r>
                      <a:endParaRPr lang="zh-CN" altLang="en-US" sz="15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2017/3/31</a:t>
                      </a:r>
                      <a:endParaRPr lang="zh-CN" altLang="en-US" sz="15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46013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8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8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grid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9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　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050" u="none" strike="noStrike" kern="1200">
                        <a:solidFill>
                          <a:schemeClr val="dk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33910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林志彬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 kern="120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赵盼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u="none" strike="noStrike" kern="1200" smtClean="0">
                          <a:solidFill>
                            <a:schemeClr val="dk1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  <a:cs typeface="+mn-cs"/>
                        </a:rPr>
                        <a:t>2017/4/17</a:t>
                      </a:r>
                      <a:endParaRPr lang="zh-CN" altLang="en-US" sz="1500" u="none" strike="noStrike" kern="1200">
                        <a:solidFill>
                          <a:schemeClr val="dk1"/>
                        </a:solidFill>
                        <a:effectLst/>
                        <a:latin typeface="楷体" pitchFamily="49" charset="-122"/>
                        <a:ea typeface="楷体" pitchFamily="49" charset="-122"/>
                        <a:cs typeface="+mn-cs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7193">
                <a:tc gridSpan="34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2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   备注：①项目路径图将每月进行滚动更新；</a:t>
                      </a:r>
                    </a:p>
                    <a:p>
                      <a:pPr algn="l" fontAlgn="ctr"/>
                      <a:r>
                        <a:rPr lang="zh-CN" altLang="en-US" sz="12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         ②计划外新增项目预算，需每月在财经委员会月度例会进行审议，一事一议。</a:t>
                      </a:r>
                      <a:endParaRPr lang="zh-CN" altLang="en-US" sz="12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6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6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6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7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05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05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06324" y="191533"/>
            <a:ext cx="4068048" cy="415476"/>
          </a:xfrm>
          <a:prstGeom prst="rect">
            <a:avLst/>
          </a:prstGeom>
          <a:noFill/>
        </p:spPr>
        <p:txBody>
          <a:bodyPr wrap="square" lIns="121875" tIns="60936" rIns="121875" bIns="60936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en-US" altLang="zh-CN" sz="19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2017</a:t>
            </a:r>
            <a:r>
              <a:rPr lang="zh-CN" altLang="en-US" sz="19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年公司级项目路径图</a:t>
            </a:r>
          </a:p>
        </p:txBody>
      </p:sp>
      <p:sp>
        <p:nvSpPr>
          <p:cNvPr id="32" name="五边形 31"/>
          <p:cNvSpPr/>
          <p:nvPr/>
        </p:nvSpPr>
        <p:spPr>
          <a:xfrm>
            <a:off x="2739181" y="1642237"/>
            <a:ext cx="4443069" cy="255416"/>
          </a:xfrm>
          <a:prstGeom prst="homePlate">
            <a:avLst/>
          </a:prstGeom>
          <a:solidFill>
            <a:srgbClr val="373C64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1. 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产品融合</a:t>
            </a:r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产品本部</a:t>
            </a:r>
          </a:p>
        </p:txBody>
      </p:sp>
      <p:sp>
        <p:nvSpPr>
          <p:cNvPr id="33" name="五边形 32"/>
          <p:cNvSpPr/>
          <p:nvPr/>
        </p:nvSpPr>
        <p:spPr>
          <a:xfrm>
            <a:off x="3232667" y="4242091"/>
            <a:ext cx="3996975" cy="255416"/>
          </a:xfrm>
          <a:prstGeom prst="homePlate">
            <a:avLst/>
          </a:prstGeom>
          <a:solidFill>
            <a:srgbClr val="373C64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9. 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金融产品销售</a:t>
            </a:r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财务</a:t>
            </a:r>
          </a:p>
        </p:txBody>
      </p:sp>
      <p:sp>
        <p:nvSpPr>
          <p:cNvPr id="34" name="五边形 33"/>
          <p:cNvSpPr/>
          <p:nvPr/>
        </p:nvSpPr>
        <p:spPr>
          <a:xfrm>
            <a:off x="3965708" y="4946183"/>
            <a:ext cx="3250992" cy="255415"/>
          </a:xfrm>
          <a:prstGeom prst="homePlate">
            <a:avLst/>
          </a:prstGeom>
          <a:solidFill>
            <a:srgbClr val="373C64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11. 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组织架构优化</a:t>
            </a:r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人力</a:t>
            </a:r>
          </a:p>
        </p:txBody>
      </p:sp>
      <p:sp>
        <p:nvSpPr>
          <p:cNvPr id="35" name="五边形 34"/>
          <p:cNvSpPr/>
          <p:nvPr/>
        </p:nvSpPr>
        <p:spPr>
          <a:xfrm>
            <a:off x="3548498" y="2615097"/>
            <a:ext cx="2670450" cy="255416"/>
          </a:xfrm>
          <a:prstGeom prst="homePlate">
            <a:avLst/>
          </a:prstGeom>
          <a:solidFill>
            <a:srgbClr val="373C64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4. 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销售转型</a:t>
            </a:r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客户本部</a:t>
            </a:r>
          </a:p>
        </p:txBody>
      </p:sp>
      <p:sp>
        <p:nvSpPr>
          <p:cNvPr id="36" name="五边形 35"/>
          <p:cNvSpPr/>
          <p:nvPr/>
        </p:nvSpPr>
        <p:spPr>
          <a:xfrm>
            <a:off x="2577319" y="2280678"/>
            <a:ext cx="4620552" cy="258129"/>
          </a:xfrm>
          <a:prstGeom prst="homePlate">
            <a:avLst/>
          </a:prstGeom>
          <a:solidFill>
            <a:srgbClr val="FAAF19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楷体" pitchFamily="49" charset="-122"/>
                <a:ea typeface="楷体" pitchFamily="49" charset="-122"/>
                <a:cs typeface="Times New Roman" pitchFamily="18" charset="0"/>
              </a:rPr>
              <a:t>3. </a:t>
            </a:r>
            <a:r>
              <a:rPr lang="zh-CN" altLang="en-US" b="1">
                <a:latin typeface="楷体" pitchFamily="49" charset="-122"/>
                <a:ea typeface="楷体" pitchFamily="49" charset="-122"/>
                <a:cs typeface="Times New Roman" pitchFamily="18" charset="0"/>
              </a:rPr>
              <a:t>门店优化（含合伙人多模式合作研究及网络整合规划）</a:t>
            </a:r>
            <a:r>
              <a:rPr lang="en-US" altLang="zh-CN" b="1"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en-US" b="1">
                <a:latin typeface="楷体" pitchFamily="49" charset="-122"/>
                <a:ea typeface="楷体" pitchFamily="49" charset="-122"/>
                <a:cs typeface="Times New Roman" pitchFamily="18" charset="0"/>
              </a:rPr>
              <a:t>事业合伙人本部</a:t>
            </a:r>
            <a:endParaRPr lang="en-US" altLang="zh-CN" b="1">
              <a:latin typeface="楷体" pitchFamily="49" charset="-122"/>
              <a:ea typeface="楷体" pitchFamily="49" charset="-122"/>
              <a:cs typeface="Times New Roman" pitchFamily="18" charset="0"/>
            </a:endParaRPr>
          </a:p>
        </p:txBody>
      </p:sp>
      <p:sp>
        <p:nvSpPr>
          <p:cNvPr id="37" name="五边形 36"/>
          <p:cNvSpPr/>
          <p:nvPr/>
        </p:nvSpPr>
        <p:spPr>
          <a:xfrm>
            <a:off x="2246084" y="2919064"/>
            <a:ext cx="4979879" cy="255416"/>
          </a:xfrm>
          <a:prstGeom prst="homePlate">
            <a:avLst/>
          </a:prstGeom>
          <a:solidFill>
            <a:srgbClr val="373C64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             </a:t>
            </a:r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5. 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接送货模式转型</a:t>
            </a:r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客户本部</a:t>
            </a:r>
          </a:p>
        </p:txBody>
      </p:sp>
      <p:sp>
        <p:nvSpPr>
          <p:cNvPr id="38" name="五边形 37"/>
          <p:cNvSpPr/>
          <p:nvPr/>
        </p:nvSpPr>
        <p:spPr>
          <a:xfrm>
            <a:off x="3224770" y="3256223"/>
            <a:ext cx="3737147" cy="255416"/>
          </a:xfrm>
          <a:prstGeom prst="homePlate">
            <a:avLst/>
          </a:prstGeom>
          <a:solidFill>
            <a:srgbClr val="FAAF19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00" b="1">
                <a:latin typeface="楷体" pitchFamily="49" charset="-122"/>
                <a:ea typeface="楷体" pitchFamily="49" charset="-122"/>
                <a:cs typeface="Times New Roman" pitchFamily="18" charset="0"/>
              </a:rPr>
              <a:t> </a:t>
            </a:r>
            <a:r>
              <a:rPr lang="en-US" altLang="zh-CN" sz="1300" b="1">
                <a:latin typeface="楷体" pitchFamily="49" charset="-122"/>
                <a:ea typeface="楷体" pitchFamily="49" charset="-122"/>
                <a:cs typeface="Times New Roman" pitchFamily="18" charset="0"/>
              </a:rPr>
              <a:t>6. </a:t>
            </a:r>
            <a:r>
              <a:rPr lang="zh-CN" altLang="en-US" sz="1300" b="1">
                <a:latin typeface="楷体" pitchFamily="49" charset="-122"/>
                <a:ea typeface="楷体" pitchFamily="49" charset="-122"/>
                <a:cs typeface="Times New Roman" pitchFamily="18" charset="0"/>
              </a:rPr>
              <a:t>场地规划及分拣线研究</a:t>
            </a:r>
            <a:r>
              <a:rPr lang="en-US" altLang="zh-CN" sz="1300" b="1"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en-US" sz="1300" b="1">
                <a:latin typeface="楷体" pitchFamily="49" charset="-122"/>
                <a:ea typeface="楷体" pitchFamily="49" charset="-122"/>
                <a:cs typeface="Times New Roman" pitchFamily="18" charset="0"/>
              </a:rPr>
              <a:t>场地本部</a:t>
            </a:r>
          </a:p>
        </p:txBody>
      </p:sp>
      <p:sp>
        <p:nvSpPr>
          <p:cNvPr id="39" name="五边形 38"/>
          <p:cNvSpPr/>
          <p:nvPr/>
        </p:nvSpPr>
        <p:spPr>
          <a:xfrm>
            <a:off x="3807081" y="4610261"/>
            <a:ext cx="1861223" cy="255416"/>
          </a:xfrm>
          <a:prstGeom prst="homePlate">
            <a:avLst/>
          </a:prstGeom>
          <a:solidFill>
            <a:srgbClr val="FAAF19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en-US" altLang="zh-CN" sz="13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10. </a:t>
            </a:r>
            <a:r>
              <a:rPr lang="zh-CN" altLang="en-US" sz="13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获取分享制</a:t>
            </a:r>
            <a:r>
              <a:rPr lang="en-US" altLang="zh-CN" sz="13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en-US" sz="13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人力</a:t>
            </a:r>
          </a:p>
        </p:txBody>
      </p:sp>
      <p:sp>
        <p:nvSpPr>
          <p:cNvPr id="41" name="五边形 40"/>
          <p:cNvSpPr/>
          <p:nvPr/>
        </p:nvSpPr>
        <p:spPr>
          <a:xfrm>
            <a:off x="3366917" y="1955452"/>
            <a:ext cx="3792016" cy="255416"/>
          </a:xfrm>
          <a:prstGeom prst="homePlate">
            <a:avLst/>
          </a:prstGeom>
          <a:solidFill>
            <a:srgbClr val="FAAF19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3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2. </a:t>
            </a:r>
            <a:r>
              <a:rPr lang="zh-CN" altLang="en-US" sz="13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呼叫中心与品管融合</a:t>
            </a:r>
            <a:r>
              <a:rPr lang="en-US" altLang="zh-CN" sz="13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en-US" sz="13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产品本部</a:t>
            </a:r>
          </a:p>
        </p:txBody>
      </p:sp>
      <p:sp>
        <p:nvSpPr>
          <p:cNvPr id="42" name="五边形 41"/>
          <p:cNvSpPr/>
          <p:nvPr/>
        </p:nvSpPr>
        <p:spPr>
          <a:xfrm>
            <a:off x="4195953" y="5629861"/>
            <a:ext cx="3047811" cy="298379"/>
          </a:xfrm>
          <a:prstGeom prst="homePlate">
            <a:avLst/>
          </a:prstGeom>
          <a:solidFill>
            <a:srgbClr val="373C64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13. </a:t>
            </a:r>
            <a:r>
              <a:rPr lang="zh-CN" altLang="zh-CN" sz="12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销售培训体系设计与销售课程开发</a:t>
            </a:r>
            <a:r>
              <a:rPr lang="en-US" altLang="zh-CN" sz="12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en-US" sz="12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人力</a:t>
            </a:r>
          </a:p>
        </p:txBody>
      </p:sp>
      <p:sp>
        <p:nvSpPr>
          <p:cNvPr id="43" name="五边形 42"/>
          <p:cNvSpPr/>
          <p:nvPr/>
        </p:nvSpPr>
        <p:spPr>
          <a:xfrm>
            <a:off x="3757486" y="3590057"/>
            <a:ext cx="3459135" cy="249521"/>
          </a:xfrm>
          <a:prstGeom prst="homePlate">
            <a:avLst/>
          </a:prstGeom>
          <a:solidFill>
            <a:srgbClr val="373C64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7. </a:t>
            </a:r>
            <a:r>
              <a:rPr lang="zh-CN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快运线路统筹规划</a:t>
            </a:r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运力本部</a:t>
            </a:r>
          </a:p>
        </p:txBody>
      </p:sp>
      <p:sp>
        <p:nvSpPr>
          <p:cNvPr id="44" name="五边形 43"/>
          <p:cNvSpPr/>
          <p:nvPr/>
        </p:nvSpPr>
        <p:spPr>
          <a:xfrm>
            <a:off x="2560916" y="3894748"/>
            <a:ext cx="4651806" cy="237801"/>
          </a:xfrm>
          <a:prstGeom prst="homePlate">
            <a:avLst/>
          </a:prstGeom>
          <a:solidFill>
            <a:srgbClr val="373C64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169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8. 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运力优化</a:t>
            </a:r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运力本部</a:t>
            </a:r>
          </a:p>
        </p:txBody>
      </p:sp>
      <p:sp>
        <p:nvSpPr>
          <p:cNvPr id="40" name="五边形 39"/>
          <p:cNvSpPr/>
          <p:nvPr/>
        </p:nvSpPr>
        <p:spPr>
          <a:xfrm>
            <a:off x="4357814" y="5292728"/>
            <a:ext cx="3176383" cy="255417"/>
          </a:xfrm>
          <a:prstGeom prst="homePlate">
            <a:avLst/>
          </a:prstGeom>
          <a:solidFill>
            <a:srgbClr val="373C64"/>
          </a:solidFill>
          <a:ln w="22225">
            <a:noFill/>
          </a:ln>
        </p:spPr>
        <p:txBody>
          <a:bodyPr rot="0" spcFirstLastPara="0" vert="horz" wrap="none" lIns="68575" tIns="34287" rIns="68575" bIns="34287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12.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业务</a:t>
            </a:r>
            <a:r>
              <a:rPr lang="zh-CN" altLang="en-US" sz="1300" b="1" smtClean="0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诊断 </a:t>
            </a:r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--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人力</a:t>
            </a:r>
            <a:r>
              <a:rPr lang="en-US" altLang="zh-CN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/</a:t>
            </a:r>
            <a:r>
              <a:rPr lang="zh-CN" altLang="en-US" sz="1300" b="1">
                <a:solidFill>
                  <a:srgbClr val="FFFFFF"/>
                </a:solidFill>
                <a:latin typeface="楷体" pitchFamily="49" charset="-122"/>
                <a:ea typeface="楷体" pitchFamily="49" charset="-122"/>
                <a:cs typeface="Times New Roman" pitchFamily="18" charset="0"/>
              </a:rPr>
              <a:t>营运</a:t>
            </a:r>
          </a:p>
        </p:txBody>
      </p:sp>
      <p:grpSp>
        <p:nvGrpSpPr>
          <p:cNvPr id="66" name="组合 65"/>
          <p:cNvGrpSpPr/>
          <p:nvPr/>
        </p:nvGrpSpPr>
        <p:grpSpPr>
          <a:xfrm>
            <a:off x="1442192" y="1609438"/>
            <a:ext cx="1196736" cy="4186804"/>
            <a:chOff x="150512" y="843288"/>
            <a:chExt cx="1124880" cy="3286434"/>
          </a:xfrm>
        </p:grpSpPr>
        <p:cxnSp>
          <p:nvCxnSpPr>
            <p:cNvPr id="67" name="直接箭头连接符 66"/>
            <p:cNvCxnSpPr/>
            <p:nvPr/>
          </p:nvCxnSpPr>
          <p:spPr bwMode="auto">
            <a:xfrm>
              <a:off x="692502" y="3197710"/>
              <a:ext cx="1" cy="932012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50000"/>
                </a:schemeClr>
              </a:solidFill>
              <a:prstDash val="solid"/>
              <a:round/>
              <a:headEnd type="triangle" w="med" len="med"/>
              <a:tailEnd type="triangle" w="med" len="med"/>
            </a:ln>
            <a:effectLst/>
          </p:spPr>
        </p:cxnSp>
        <p:cxnSp>
          <p:nvCxnSpPr>
            <p:cNvPr id="68" name="直接箭头连接符 67"/>
            <p:cNvCxnSpPr/>
            <p:nvPr/>
          </p:nvCxnSpPr>
          <p:spPr bwMode="auto">
            <a:xfrm flipH="1">
              <a:off x="692501" y="843288"/>
              <a:ext cx="3464" cy="1979441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50000"/>
                </a:schemeClr>
              </a:solidFill>
              <a:prstDash val="solid"/>
              <a:round/>
              <a:headEnd type="triangle" w="med" len="med"/>
              <a:tailEnd type="triangle" w="med" len="med"/>
            </a:ln>
            <a:effectLst/>
          </p:spPr>
        </p:cxnSp>
        <p:cxnSp>
          <p:nvCxnSpPr>
            <p:cNvPr id="69" name="直接箭头连接符 68"/>
            <p:cNvCxnSpPr/>
            <p:nvPr/>
          </p:nvCxnSpPr>
          <p:spPr bwMode="auto">
            <a:xfrm flipH="1">
              <a:off x="692503" y="2875909"/>
              <a:ext cx="0" cy="241524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50000"/>
                </a:schemeClr>
              </a:solidFill>
              <a:prstDash val="solid"/>
              <a:round/>
              <a:headEnd type="triangle" w="med" len="med"/>
              <a:tailEnd type="triangle" w="med" len="med"/>
            </a:ln>
            <a:effectLst/>
          </p:spPr>
        </p:cxnSp>
        <p:sp>
          <p:nvSpPr>
            <p:cNvPr id="70" name="矩形 69"/>
            <p:cNvSpPr/>
            <p:nvPr/>
          </p:nvSpPr>
          <p:spPr bwMode="auto">
            <a:xfrm>
              <a:off x="228934" y="2901638"/>
              <a:ext cx="1046458" cy="174870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457169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457169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457169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457169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733" eaLnBrk="0" hangingPunct="0"/>
              <a:r>
                <a:rPr lang="zh-CN" altLang="en-US" sz="1200" b="1">
                  <a:solidFill>
                    <a:srgbClr val="000000"/>
                  </a:solidFill>
                  <a:latin typeface="楷体" pitchFamily="49" charset="-122"/>
                  <a:ea typeface="楷体" pitchFamily="49" charset="-122"/>
                  <a:cs typeface="ＭＳ Ｐゴシック"/>
                </a:rPr>
                <a:t>职能事业群</a:t>
              </a:r>
            </a:p>
          </p:txBody>
        </p:sp>
        <p:sp>
          <p:nvSpPr>
            <p:cNvPr id="71" name="矩形 70"/>
            <p:cNvSpPr/>
            <p:nvPr/>
          </p:nvSpPr>
          <p:spPr bwMode="auto">
            <a:xfrm>
              <a:off x="150512" y="1581491"/>
              <a:ext cx="1096272" cy="275761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457169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457169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457169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457169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733" eaLnBrk="0" hangingPunct="0"/>
              <a:r>
                <a:rPr lang="zh-CN" altLang="en-US" sz="1200" b="1">
                  <a:solidFill>
                    <a:srgbClr val="000000"/>
                  </a:solidFill>
                  <a:latin typeface="楷体" pitchFamily="49" charset="-122"/>
                  <a:ea typeface="楷体" pitchFamily="49" charset="-122"/>
                  <a:cs typeface="ＭＳ Ｐゴシック"/>
                </a:rPr>
                <a:t>快运事业群</a:t>
              </a:r>
            </a:p>
          </p:txBody>
        </p:sp>
        <p:sp>
          <p:nvSpPr>
            <p:cNvPr id="72" name="矩形 71"/>
            <p:cNvSpPr/>
            <p:nvPr/>
          </p:nvSpPr>
          <p:spPr bwMode="auto">
            <a:xfrm>
              <a:off x="463391" y="3485966"/>
              <a:ext cx="500788" cy="174832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457169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457169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457169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457169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733" eaLnBrk="0" hangingPunct="0"/>
              <a:r>
                <a:rPr lang="zh-CN" altLang="en-US" b="1">
                  <a:solidFill>
                    <a:srgbClr val="000000"/>
                  </a:solidFill>
                  <a:latin typeface="楷体" pitchFamily="49" charset="-122"/>
                  <a:ea typeface="楷体" pitchFamily="49" charset="-122"/>
                  <a:cs typeface="ＭＳ Ｐゴシック"/>
                </a:rPr>
                <a:t>人力</a:t>
              </a:r>
            </a:p>
          </p:txBody>
        </p:sp>
      </p:grpSp>
      <p:cxnSp>
        <p:nvCxnSpPr>
          <p:cNvPr id="73" name="直接连接符 72"/>
          <p:cNvCxnSpPr/>
          <p:nvPr/>
        </p:nvCxnSpPr>
        <p:spPr>
          <a:xfrm flipV="1">
            <a:off x="1620984" y="4207683"/>
            <a:ext cx="6201173" cy="14325"/>
          </a:xfrm>
          <a:prstGeom prst="line">
            <a:avLst/>
          </a:prstGeom>
          <a:ln w="1587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直接连接符 75"/>
          <p:cNvCxnSpPr/>
          <p:nvPr/>
        </p:nvCxnSpPr>
        <p:spPr>
          <a:xfrm flipV="1">
            <a:off x="1702533" y="4523154"/>
            <a:ext cx="6143082" cy="9961"/>
          </a:xfrm>
          <a:prstGeom prst="line">
            <a:avLst/>
          </a:prstGeom>
          <a:ln w="1587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5" name="组合 54"/>
          <p:cNvGrpSpPr/>
          <p:nvPr/>
        </p:nvGrpSpPr>
        <p:grpSpPr>
          <a:xfrm>
            <a:off x="431258" y="1642238"/>
            <a:ext cx="1439785" cy="4156767"/>
            <a:chOff x="41783" y="43320"/>
            <a:chExt cx="1342954" cy="5611090"/>
          </a:xfrm>
        </p:grpSpPr>
        <p:grpSp>
          <p:nvGrpSpPr>
            <p:cNvPr id="56" name="组合 55"/>
            <p:cNvGrpSpPr/>
            <p:nvPr/>
          </p:nvGrpSpPr>
          <p:grpSpPr>
            <a:xfrm>
              <a:off x="41783" y="43320"/>
              <a:ext cx="1342954" cy="5611090"/>
              <a:chOff x="81286" y="30255"/>
              <a:chExt cx="2612623" cy="3918857"/>
            </a:xfrm>
          </p:grpSpPr>
          <p:sp>
            <p:nvSpPr>
              <p:cNvPr id="58" name="流程图: 摘录 57"/>
              <p:cNvSpPr/>
              <p:nvPr/>
            </p:nvSpPr>
            <p:spPr>
              <a:xfrm>
                <a:off x="81286" y="30255"/>
                <a:ext cx="2612623" cy="3918857"/>
              </a:xfrm>
              <a:prstGeom prst="flowChartExtract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FFFFFF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59" name="TextBox 19"/>
              <p:cNvSpPr txBox="1"/>
              <p:nvPr/>
            </p:nvSpPr>
            <p:spPr>
              <a:xfrm>
                <a:off x="429636" y="1610049"/>
                <a:ext cx="1936234" cy="759267"/>
              </a:xfrm>
              <a:prstGeom prst="rect">
                <a:avLst/>
              </a:prstGeom>
              <a:noFill/>
              <a:ln w="9525" cmpd="sng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wrap="square" rtlCol="0" anchor="ctr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/>
                <a:r>
                  <a:rPr lang="zh-CN" altLang="zh-CN" sz="1300" b="1">
                    <a:solidFill>
                      <a:srgbClr val="FFFFFF"/>
                    </a:solidFill>
                    <a:latin typeface="楷体" pitchFamily="49" charset="-122"/>
                    <a:ea typeface="楷体" pitchFamily="49" charset="-122"/>
                  </a:rPr>
                  <a:t>业务发展</a:t>
                </a:r>
                <a:endParaRPr lang="zh-CN" altLang="zh-CN" sz="2400" b="1">
                  <a:solidFill>
                    <a:srgbClr val="FFFFFF"/>
                  </a:solidFill>
                  <a:latin typeface="楷体" pitchFamily="49" charset="-122"/>
                  <a:ea typeface="楷体" pitchFamily="49" charset="-122"/>
                </a:endParaRPr>
              </a:p>
              <a:p>
                <a:pPr algn="ctr" fontAlgn="auto"/>
                <a:r>
                  <a:rPr lang="zh-CN" altLang="zh-CN" b="1" i="1">
                    <a:solidFill>
                      <a:srgbClr val="FFFFFF"/>
                    </a:solidFill>
                    <a:latin typeface="楷体" pitchFamily="49" charset="-122"/>
                    <a:ea typeface="楷体" pitchFamily="49" charset="-122"/>
                  </a:rPr>
                  <a:t>收入</a:t>
                </a:r>
                <a:r>
                  <a:rPr lang="en-US" altLang="zh-CN" b="1" i="1">
                    <a:solidFill>
                      <a:srgbClr val="FFFFFF"/>
                    </a:solidFill>
                    <a:latin typeface="楷体" pitchFamily="49" charset="-122"/>
                    <a:ea typeface="楷体" pitchFamily="49" charset="-122"/>
                  </a:rPr>
                  <a:t>/</a:t>
                </a:r>
                <a:r>
                  <a:rPr lang="zh-CN" altLang="zh-CN" b="1" i="1">
                    <a:solidFill>
                      <a:srgbClr val="FFFFFF"/>
                    </a:solidFill>
                    <a:latin typeface="楷体" pitchFamily="49" charset="-122"/>
                    <a:ea typeface="楷体" pitchFamily="49" charset="-122"/>
                  </a:rPr>
                  <a:t>利润</a:t>
                </a:r>
                <a:endParaRPr lang="zh-CN" altLang="zh-CN" sz="1900">
                  <a:solidFill>
                    <a:srgbClr val="FFFFFF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  <p:cxnSp>
            <p:nvCxnSpPr>
              <p:cNvPr id="60" name="直接连接符 59"/>
              <p:cNvCxnSpPr/>
              <p:nvPr/>
            </p:nvCxnSpPr>
            <p:spPr>
              <a:xfrm flipH="1">
                <a:off x="387065" y="2747843"/>
                <a:ext cx="2001065" cy="0"/>
              </a:xfrm>
              <a:prstGeom prst="line">
                <a:avLst/>
              </a:prstGeom>
              <a:ln w="317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7" name="TextBox 17"/>
            <p:cNvSpPr txBox="1"/>
            <p:nvPr/>
          </p:nvSpPr>
          <p:spPr>
            <a:xfrm>
              <a:off x="220844" y="4536059"/>
              <a:ext cx="1028598" cy="630671"/>
            </a:xfrm>
            <a:prstGeom prst="rect">
              <a:avLst/>
            </a:prstGeom>
            <a:noFill/>
            <a:ln w="9525" cmpd="sng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wrap="square" rtlCol="0" anchor="ctr"/>
            <a:lstStyle>
              <a:defPPr>
                <a:defRPr lang="en-US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457169" rtl="0" eaLnBrk="1" latinLnBrk="0" hangingPunct="1">
                <a:defRPr sz="11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457169" rtl="0" eaLnBrk="1" latinLnBrk="0" hangingPunct="1">
                <a:defRPr sz="11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457169" rtl="0" eaLnBrk="1" latinLnBrk="0" hangingPunct="1">
                <a:defRPr sz="11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457169" rtl="0" eaLnBrk="1" latinLnBrk="0" hangingPunct="1">
                <a:defRPr sz="11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300" b="1">
                  <a:solidFill>
                    <a:srgbClr val="FFFFFF"/>
                  </a:solidFill>
                  <a:latin typeface="楷体" pitchFamily="49" charset="-122"/>
                  <a:ea typeface="楷体" pitchFamily="49" charset="-122"/>
                </a:rPr>
                <a:t>职能支撑</a:t>
              </a:r>
            </a:p>
          </p:txBody>
        </p:sp>
      </p:grp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4754482"/>
              </p:ext>
            </p:extLst>
          </p:nvPr>
        </p:nvGraphicFramePr>
        <p:xfrm>
          <a:off x="7802686" y="2571068"/>
          <a:ext cx="3970261" cy="326415"/>
        </p:xfrm>
        <a:graphic>
          <a:graphicData uri="http://schemas.openxmlformats.org/drawingml/2006/table">
            <a:tbl>
              <a:tblPr>
                <a:effectLst/>
                <a:tableStyleId>{5C22544A-7EE6-4342-B048-85BDC9FD1C3A}</a:tableStyleId>
              </a:tblPr>
              <a:tblGrid>
                <a:gridCol w="1171193"/>
                <a:gridCol w="1359296"/>
                <a:gridCol w="1439772"/>
              </a:tblGrid>
              <a:tr h="32641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张海宾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AF1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500" u="none" strike="noStrike">
                          <a:effectLst/>
                          <a:latin typeface="楷体" pitchFamily="49" charset="-122"/>
                          <a:ea typeface="楷体" pitchFamily="49" charset="-122"/>
                        </a:rPr>
                        <a:t>王申志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AF1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500" b="0" i="0" u="none" strike="noStrike" smtClean="0">
                          <a:solidFill>
                            <a:srgbClr val="000000"/>
                          </a:solidFill>
                          <a:effectLst/>
                          <a:latin typeface="楷体" pitchFamily="49" charset="-122"/>
                          <a:ea typeface="楷体" pitchFamily="49" charset="-122"/>
                        </a:rPr>
                        <a:t>2017/3/7</a:t>
                      </a:r>
                      <a:endParaRPr lang="zh-CN" altLang="en-US" sz="1500" b="0" i="0" u="none" strike="noStrike">
                        <a:solidFill>
                          <a:srgbClr val="000000"/>
                        </a:solidFill>
                        <a:effectLst/>
                        <a:latin typeface="楷体" pitchFamily="49" charset="-122"/>
                        <a:ea typeface="楷体" pitchFamily="49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AAF1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96209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dur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AF19"/>
                                      </p:to>
                                    </p:animClr>
                                    <p:set>
                                      <p:cBhvr>
                                        <p:cTn id="7" dur="1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" presetClass="emph" presetSubtype="2" dur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1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/>
        </p:nvGrpSpPr>
        <p:grpSpPr>
          <a:xfrm>
            <a:off x="357637" y="2814273"/>
            <a:ext cx="11471868" cy="3161400"/>
            <a:chOff x="268298" y="1996321"/>
            <a:chExt cx="8606142" cy="2371050"/>
          </a:xfrm>
        </p:grpSpPr>
        <p:sp>
          <p:nvSpPr>
            <p:cNvPr id="8" name="矩形 7"/>
            <p:cNvSpPr/>
            <p:nvPr/>
          </p:nvSpPr>
          <p:spPr>
            <a:xfrm>
              <a:off x="268298" y="1996321"/>
              <a:ext cx="8606142" cy="2371050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3" name="矩形 2"/>
            <p:cNvSpPr/>
            <p:nvPr/>
          </p:nvSpPr>
          <p:spPr>
            <a:xfrm>
              <a:off x="589908" y="2055687"/>
              <a:ext cx="5702905" cy="559238"/>
            </a:xfrm>
            <a:prstGeom prst="rect">
              <a:avLst/>
            </a:prstGeom>
          </p:spPr>
          <p:txBody>
            <a:bodyPr wrap="square" lIns="90739" tIns="45370" rIns="90739" bIns="45370" anchor="ctr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>
                <a:lnSpc>
                  <a:spcPts val="5066"/>
                </a:lnSpc>
                <a:spcBef>
                  <a:spcPts val="800"/>
                </a:spcBef>
                <a:spcAft>
                  <a:spcPts val="800"/>
                </a:spcAft>
                <a:defRPr/>
              </a:pPr>
              <a:r>
                <a:rPr lang="zh-CN" altLang="en-US" sz="1900" b="1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会议目的：</a:t>
              </a:r>
              <a:r>
                <a:rPr lang="zh-CN" altLang="en-US" sz="1500">
                  <a:solidFill>
                    <a:srgbClr val="000000"/>
                  </a:solidFill>
                  <a:latin typeface="楷体" pitchFamily="49" charset="-122"/>
                  <a:ea typeface="楷体" pitchFamily="49" charset="-122"/>
                </a:rPr>
                <a:t>审议项目的背景、目标、范围、交付、计划</a:t>
              </a:r>
              <a:endParaRPr lang="en-US" altLang="zh-CN" sz="1500">
                <a:solidFill>
                  <a:prstClr val="black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589907" y="3753381"/>
              <a:ext cx="2894592" cy="467435"/>
            </a:xfrm>
            <a:prstGeom prst="rect">
              <a:avLst/>
            </a:prstGeom>
          </p:spPr>
          <p:txBody>
            <a:bodyPr wrap="square" lIns="90739" tIns="45370" rIns="90739" bIns="45370" anchor="t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>
                <a:lnSpc>
                  <a:spcPts val="5066"/>
                </a:lnSpc>
                <a:spcBef>
                  <a:spcPts val="800"/>
                </a:spcBef>
                <a:spcAft>
                  <a:spcPts val="800"/>
                </a:spcAft>
                <a:defRPr/>
              </a:pPr>
              <a:r>
                <a:rPr lang="zh-CN" altLang="en-US" sz="1900" b="1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会议组织：</a:t>
              </a:r>
              <a:r>
                <a:rPr lang="zh-CN" altLang="en-US" sz="15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陈万林</a:t>
              </a:r>
              <a:endParaRPr lang="en-US" altLang="zh-CN" sz="1500">
                <a:solidFill>
                  <a:prstClr val="black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589905" y="2680971"/>
              <a:ext cx="6355117" cy="1241327"/>
            </a:xfrm>
            <a:prstGeom prst="rect">
              <a:avLst/>
            </a:prstGeom>
          </p:spPr>
          <p:txBody>
            <a:bodyPr wrap="square" lIns="91401" tIns="45701" rIns="91401" bIns="45701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>
                <a:spcBef>
                  <a:spcPct val="0"/>
                </a:spcBef>
                <a:spcAft>
                  <a:spcPts val="600"/>
                </a:spcAft>
                <a:defRPr/>
              </a:pPr>
              <a:r>
                <a:rPr lang="zh-CN" altLang="en-US" sz="1900" b="1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参会人职责： </a:t>
              </a:r>
              <a:endParaRPr lang="en-US" altLang="zh-CN" sz="19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endParaRPr>
            </a:p>
            <a:p>
              <a:pPr>
                <a:spcBef>
                  <a:spcPct val="0"/>
                </a:spcBef>
                <a:spcAft>
                  <a:spcPts val="600"/>
                </a:spcAft>
                <a:defRPr/>
              </a:pPr>
              <a:r>
                <a:rPr lang="en-US" altLang="zh-CN" sz="15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R</a:t>
              </a:r>
              <a:r>
                <a:rPr lang="zh-CN" altLang="en-US" sz="1500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（汇报</a:t>
              </a:r>
              <a:r>
                <a:rPr lang="zh-CN" altLang="en-US" sz="15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）：张海宾</a:t>
              </a:r>
              <a:endParaRPr lang="en-US" altLang="zh-CN" sz="1500">
                <a:solidFill>
                  <a:prstClr val="black"/>
                </a:solidFill>
                <a:latin typeface="楷体" pitchFamily="49" charset="-122"/>
                <a:ea typeface="楷体" pitchFamily="49" charset="-122"/>
              </a:endParaRPr>
            </a:p>
            <a:p>
              <a:pPr>
                <a:spcBef>
                  <a:spcPct val="0"/>
                </a:spcBef>
                <a:spcAft>
                  <a:spcPts val="600"/>
                </a:spcAft>
                <a:defRPr/>
              </a:pPr>
              <a:r>
                <a:rPr lang="en-US" altLang="zh-CN" sz="15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A</a:t>
              </a:r>
              <a:r>
                <a:rPr lang="zh-CN" altLang="en-US" sz="1500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（批准</a:t>
              </a:r>
              <a:r>
                <a:rPr lang="zh-CN" altLang="en-US" sz="15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）：韩永彦</a:t>
              </a:r>
            </a:p>
            <a:p>
              <a:pPr>
                <a:spcBef>
                  <a:spcPct val="0"/>
                </a:spcBef>
                <a:spcAft>
                  <a:spcPts val="600"/>
                </a:spcAft>
                <a:defRPr/>
              </a:pPr>
              <a:r>
                <a:rPr lang="en-US" altLang="zh-CN" sz="15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C</a:t>
              </a:r>
              <a:r>
                <a:rPr lang="zh-CN" altLang="en-US" sz="15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（</a:t>
              </a:r>
              <a:r>
                <a:rPr lang="zh-CN" altLang="en-US" sz="1500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咨询）</a:t>
              </a:r>
              <a:r>
                <a:rPr lang="zh-CN" altLang="en-US" sz="15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：崔维刚、黄华波、林志彬、田民芽、郭海涛、陈海龙</a:t>
              </a:r>
              <a:endParaRPr lang="en-US" altLang="zh-CN" sz="1500">
                <a:solidFill>
                  <a:prstClr val="black"/>
                </a:solidFill>
                <a:latin typeface="楷体" pitchFamily="49" charset="-122"/>
                <a:ea typeface="楷体" pitchFamily="49" charset="-122"/>
              </a:endParaRPr>
            </a:p>
            <a:p>
              <a:pPr>
                <a:spcBef>
                  <a:spcPct val="0"/>
                </a:spcBef>
                <a:spcAft>
                  <a:spcPts val="600"/>
                </a:spcAft>
                <a:defRPr/>
              </a:pPr>
              <a:r>
                <a:rPr lang="en-US" altLang="zh-CN" sz="15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I</a:t>
              </a:r>
              <a:r>
                <a:rPr lang="zh-CN" altLang="en-US" sz="15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（</a:t>
              </a:r>
              <a:r>
                <a:rPr lang="zh-CN" altLang="en-US" sz="1500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通知）</a:t>
              </a:r>
              <a:r>
                <a:rPr lang="zh-CN" altLang="en-US" sz="15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：王申志</a:t>
              </a:r>
              <a:endParaRPr lang="en-US" altLang="zh-CN" sz="1500">
                <a:solidFill>
                  <a:prstClr val="black"/>
                </a:solidFill>
                <a:latin typeface="楷体" pitchFamily="49" charset="-122"/>
                <a:ea typeface="楷体" pitchFamily="49" charset="-122"/>
              </a:endParaRPr>
            </a:p>
          </p:txBody>
        </p:sp>
      </p:grpSp>
      <p:sp>
        <p:nvSpPr>
          <p:cNvPr id="2" name="TextBox 3"/>
          <p:cNvSpPr txBox="1">
            <a:spLocks noChangeArrowheads="1"/>
          </p:cNvSpPr>
          <p:nvPr/>
        </p:nvSpPr>
        <p:spPr bwMode="auto">
          <a:xfrm>
            <a:off x="2106406" y="253830"/>
            <a:ext cx="7773879" cy="771919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 wrap="square" lIns="120964" tIns="60483" rIns="120964" bIns="60483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ＭＳ Ｐゴシック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ＭＳ Ｐゴシック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ＭＳ Ｐゴシック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ＭＳ Ｐゴシック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ＭＳ Ｐゴシック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ＭＳ Ｐゴシック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ＭＳ Ｐゴシック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ＭＳ Ｐゴシック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  <a:cs typeface="ＭＳ Ｐゴシック"/>
              </a:defRPr>
            </a:lvl9pPr>
          </a:lstStyle>
          <a:p>
            <a:pPr algn="ctr">
              <a:lnSpc>
                <a:spcPts val="5066"/>
              </a:lnSpc>
              <a:spcBef>
                <a:spcPts val="800"/>
              </a:spcBef>
              <a:spcAft>
                <a:spcPts val="800"/>
              </a:spcAft>
              <a:defRPr/>
            </a:pPr>
            <a:r>
              <a:rPr lang="zh-CN" altLang="en-US" sz="2700" b="1" kern="0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华文黑体" panose="02010600040101010101" pitchFamily="2" charset="-122"/>
              </a:rPr>
              <a:t>销售转型项目立项汇报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4594925" y="1110689"/>
            <a:ext cx="2283367" cy="1436913"/>
            <a:chOff x="1862053" y="941195"/>
            <a:chExt cx="1712971" cy="1077685"/>
          </a:xfrm>
        </p:grpSpPr>
        <p:cxnSp>
          <p:nvCxnSpPr>
            <p:cNvPr id="135" name="直接连接符 134"/>
            <p:cNvCxnSpPr/>
            <p:nvPr/>
          </p:nvCxnSpPr>
          <p:spPr bwMode="auto">
            <a:xfrm flipH="1">
              <a:off x="2172756" y="941195"/>
              <a:ext cx="0" cy="1077685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rgbClr val="FF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36" name="右箭头 135"/>
            <p:cNvSpPr/>
            <p:nvPr/>
          </p:nvSpPr>
          <p:spPr bwMode="auto">
            <a:xfrm>
              <a:off x="1862053" y="1729127"/>
              <a:ext cx="266880" cy="267194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2" tIns="34282" rIns="68562" bIns="34282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914019"/>
              <a:endPara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sp>
          <p:nvSpPr>
            <p:cNvPr id="137" name="TextBox 136"/>
            <p:cNvSpPr txBox="1"/>
            <p:nvPr/>
          </p:nvSpPr>
          <p:spPr>
            <a:xfrm>
              <a:off x="2175477" y="1741037"/>
              <a:ext cx="1399547" cy="190436"/>
            </a:xfrm>
            <a:prstGeom prst="rect">
              <a:avLst/>
            </a:prstGeom>
            <a:noFill/>
          </p:spPr>
          <p:txBody>
            <a:bodyPr wrap="square" lIns="68577" tIns="34289" rIns="68577" bIns="34289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200" b="1">
                  <a:solidFill>
                    <a:srgbClr val="FF0000"/>
                  </a:solidFill>
                  <a:latin typeface="楷体" pitchFamily="49" charset="-122"/>
                  <a:ea typeface="楷体" pitchFamily="49" charset="-122"/>
                </a:rPr>
                <a:t>当前节点</a:t>
              </a: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357637" y="1095637"/>
            <a:ext cx="11301643" cy="1162253"/>
            <a:chOff x="652483" y="1895641"/>
            <a:chExt cx="10923878" cy="910218"/>
          </a:xfrm>
        </p:grpSpPr>
        <p:cxnSp>
          <p:nvCxnSpPr>
            <p:cNvPr id="58" name="直接连接符 57"/>
            <p:cNvCxnSpPr/>
            <p:nvPr/>
          </p:nvCxnSpPr>
          <p:spPr bwMode="auto">
            <a:xfrm>
              <a:off x="976868" y="2239755"/>
              <a:ext cx="10241255" cy="0"/>
            </a:xfrm>
            <a:prstGeom prst="line">
              <a:avLst/>
            </a:prstGeom>
            <a:ln w="25400" cmpd="sng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9" name="图片 66" descr="200812181849818_2_副本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 bwMode="auto">
            <a:xfrm>
              <a:off x="10943472" y="2080413"/>
              <a:ext cx="298724" cy="277985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60" name="TextBox 48"/>
            <p:cNvSpPr txBox="1">
              <a:spLocks noChangeArrowheads="1"/>
            </p:cNvSpPr>
            <p:nvPr/>
          </p:nvSpPr>
          <p:spPr bwMode="auto">
            <a:xfrm>
              <a:off x="652483" y="1895641"/>
              <a:ext cx="971087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12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8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61" name="流程图: 联系 60"/>
            <p:cNvSpPr/>
            <p:nvPr/>
          </p:nvSpPr>
          <p:spPr>
            <a:xfrm>
              <a:off x="1068894" y="2193111"/>
              <a:ext cx="85685" cy="93289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0" tIns="45710" rIns="91420" bIns="45710"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endParaRPr lang="zh-CN" altLang="en-US" sz="800">
                <a:ln>
                  <a:solidFill>
                    <a:srgbClr val="FF0000"/>
                  </a:solidFill>
                </a:ln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62" name="TextBox 48"/>
            <p:cNvSpPr txBox="1">
              <a:spLocks noChangeArrowheads="1"/>
            </p:cNvSpPr>
            <p:nvPr/>
          </p:nvSpPr>
          <p:spPr bwMode="auto">
            <a:xfrm>
              <a:off x="2043659" y="1895641"/>
              <a:ext cx="936814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1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4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63" name="五角星 62"/>
            <p:cNvSpPr/>
            <p:nvPr/>
          </p:nvSpPr>
          <p:spPr bwMode="auto">
            <a:xfrm>
              <a:off x="2334920" y="2109540"/>
              <a:ext cx="301213" cy="233224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0" tIns="45710" rIns="91420" bIns="4571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1218733">
                <a:defRPr/>
              </a:pPr>
              <a:endParaRPr lang="zh-CN" altLang="en-US" sz="8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64" name="流程图: 联系 63"/>
            <p:cNvSpPr/>
            <p:nvPr/>
          </p:nvSpPr>
          <p:spPr>
            <a:xfrm>
              <a:off x="5850976" y="2193111"/>
              <a:ext cx="85685" cy="93289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0" tIns="45710" rIns="91420" bIns="45710"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endParaRPr lang="zh-CN" altLang="en-US" sz="800">
                <a:ln>
                  <a:solidFill>
                    <a:srgbClr val="FF0000"/>
                  </a:solidFill>
                </a:ln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65" name="TextBox 64"/>
            <p:cNvSpPr txBox="1"/>
            <p:nvPr/>
          </p:nvSpPr>
          <p:spPr>
            <a:xfrm>
              <a:off x="2032884" y="2323788"/>
              <a:ext cx="733769" cy="337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项目筹备汇报</a:t>
              </a:r>
            </a:p>
          </p:txBody>
        </p:sp>
        <p:sp>
          <p:nvSpPr>
            <p:cNvPr id="66" name="TextBox 65"/>
            <p:cNvSpPr txBox="1"/>
            <p:nvPr/>
          </p:nvSpPr>
          <p:spPr>
            <a:xfrm>
              <a:off x="5550807" y="2323788"/>
              <a:ext cx="699533" cy="337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销售网格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707397" y="2323788"/>
              <a:ext cx="722992" cy="2048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开始筹备</a:t>
              </a: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10060467" y="2323788"/>
              <a:ext cx="856949" cy="337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结项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汇报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6170779" y="2323788"/>
              <a:ext cx="915697" cy="337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前端成本方案汇报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3954310" y="2323788"/>
              <a:ext cx="692320" cy="337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latin typeface="华文细黑"/>
                  <a:ea typeface="华文细黑"/>
                </a:rPr>
                <a:t>组织融合</a:t>
              </a:r>
              <a:endParaRPr lang="en-US" altLang="zh-CN" sz="1100" b="1">
                <a:latin typeface="华文细黑"/>
                <a:ea typeface="华文细黑"/>
              </a:endParaRPr>
            </a:p>
          </p:txBody>
        </p:sp>
        <p:sp>
          <p:nvSpPr>
            <p:cNvPr id="75" name="TextBox 74"/>
            <p:cNvSpPr txBox="1"/>
            <p:nvPr/>
          </p:nvSpPr>
          <p:spPr>
            <a:xfrm>
              <a:off x="8602288" y="2323788"/>
              <a:ext cx="734951" cy="2048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试点评估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76" name="流程图: 联系 75"/>
            <p:cNvSpPr/>
            <p:nvPr/>
          </p:nvSpPr>
          <p:spPr>
            <a:xfrm>
              <a:off x="4269195" y="2193111"/>
              <a:ext cx="85685" cy="93289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0" tIns="45710" rIns="91420" bIns="45710"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endParaRPr lang="zh-CN" altLang="en-US" sz="800">
                <a:ln>
                  <a:solidFill>
                    <a:srgbClr val="FF0000"/>
                  </a:solidFill>
                </a:ln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77" name="TextBox 76"/>
            <p:cNvSpPr txBox="1"/>
            <p:nvPr/>
          </p:nvSpPr>
          <p:spPr>
            <a:xfrm>
              <a:off x="6940741" y="2323788"/>
              <a:ext cx="723685" cy="337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销售网格试点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78" name="流程图: 联系 77"/>
            <p:cNvSpPr/>
            <p:nvPr/>
          </p:nvSpPr>
          <p:spPr>
            <a:xfrm>
              <a:off x="8935062" y="2193111"/>
              <a:ext cx="85685" cy="93289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0" tIns="45710" rIns="91420" bIns="45710"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endParaRPr lang="zh-CN" altLang="en-US" sz="800">
                <a:ln>
                  <a:solidFill>
                    <a:srgbClr val="FF0000"/>
                  </a:solidFill>
                </a:ln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79" name="五角星 78"/>
            <p:cNvSpPr/>
            <p:nvPr/>
          </p:nvSpPr>
          <p:spPr bwMode="auto">
            <a:xfrm>
              <a:off x="9558526" y="2109540"/>
              <a:ext cx="301213" cy="233224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0" tIns="45710" rIns="91420" bIns="4571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1218733">
                <a:defRPr/>
              </a:pPr>
              <a:endParaRPr lang="zh-CN" altLang="en-US" sz="8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80" name="TextBox 79"/>
            <p:cNvSpPr txBox="1"/>
            <p:nvPr/>
          </p:nvSpPr>
          <p:spPr>
            <a:xfrm>
              <a:off x="9202572" y="2323788"/>
              <a:ext cx="1057313" cy="4820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里程碑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2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：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试点总结及全国推广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81" name="TextBox 80"/>
            <p:cNvSpPr txBox="1"/>
            <p:nvPr/>
          </p:nvSpPr>
          <p:spPr>
            <a:xfrm>
              <a:off x="7521955" y="2323788"/>
              <a:ext cx="1167506" cy="4820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里程碑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1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：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销售转型方案及试点方案汇报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82" name="五角星 81"/>
            <p:cNvSpPr/>
            <p:nvPr/>
          </p:nvSpPr>
          <p:spPr bwMode="auto">
            <a:xfrm>
              <a:off x="7937322" y="2109540"/>
              <a:ext cx="301213" cy="233224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0" tIns="45710" rIns="91420" bIns="4571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1218733">
                <a:defRPr/>
              </a:pPr>
              <a:endParaRPr lang="zh-CN" altLang="en-US" sz="8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83" name="流程图: 联系 82"/>
            <p:cNvSpPr/>
            <p:nvPr/>
          </p:nvSpPr>
          <p:spPr>
            <a:xfrm>
              <a:off x="3237871" y="2193111"/>
              <a:ext cx="85685" cy="93289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0" tIns="45710" rIns="91420" bIns="45710"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endParaRPr lang="zh-CN" altLang="en-US" sz="800">
                <a:ln>
                  <a:solidFill>
                    <a:srgbClr val="FF0000"/>
                  </a:solidFill>
                </a:ln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84" name="TextBox 83"/>
            <p:cNvSpPr txBox="1"/>
            <p:nvPr/>
          </p:nvSpPr>
          <p:spPr>
            <a:xfrm>
              <a:off x="2942975" y="2323788"/>
              <a:ext cx="786398" cy="2048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latin typeface="华文细黑"/>
                  <a:ea typeface="华文细黑"/>
                </a:rPr>
                <a:t>方案设计</a:t>
              </a:r>
              <a:endParaRPr lang="en-US" altLang="zh-CN" sz="1100" b="1">
                <a:latin typeface="华文细黑"/>
                <a:ea typeface="华文细黑"/>
              </a:endParaRPr>
            </a:p>
          </p:txBody>
        </p:sp>
        <p:sp>
          <p:nvSpPr>
            <p:cNvPr id="85" name="TextBox 48"/>
            <p:cNvSpPr txBox="1">
              <a:spLocks noChangeArrowheads="1"/>
            </p:cNvSpPr>
            <p:nvPr/>
          </p:nvSpPr>
          <p:spPr bwMode="auto">
            <a:xfrm>
              <a:off x="2876375" y="1895641"/>
              <a:ext cx="936814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1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16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86" name="TextBox 48"/>
            <p:cNvSpPr txBox="1">
              <a:spLocks noChangeArrowheads="1"/>
            </p:cNvSpPr>
            <p:nvPr/>
          </p:nvSpPr>
          <p:spPr bwMode="auto">
            <a:xfrm>
              <a:off x="3907698" y="1895641"/>
              <a:ext cx="936814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2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24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87" name="TextBox 48"/>
            <p:cNvSpPr txBox="1">
              <a:spLocks noChangeArrowheads="1"/>
            </p:cNvSpPr>
            <p:nvPr/>
          </p:nvSpPr>
          <p:spPr bwMode="auto">
            <a:xfrm>
              <a:off x="5406848" y="1895641"/>
              <a:ext cx="936814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3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20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88" name="TextBox 48"/>
            <p:cNvSpPr txBox="1">
              <a:spLocks noChangeArrowheads="1"/>
            </p:cNvSpPr>
            <p:nvPr/>
          </p:nvSpPr>
          <p:spPr bwMode="auto">
            <a:xfrm>
              <a:off x="6129841" y="1895641"/>
              <a:ext cx="936814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3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29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89" name="流程图: 联系 88"/>
            <p:cNvSpPr/>
            <p:nvPr/>
          </p:nvSpPr>
          <p:spPr>
            <a:xfrm>
              <a:off x="7249143" y="2193111"/>
              <a:ext cx="85685" cy="93289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0" tIns="45710" rIns="91420" bIns="45710"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endParaRPr lang="zh-CN" altLang="en-US" sz="800">
                <a:ln>
                  <a:solidFill>
                    <a:srgbClr val="FF0000"/>
                  </a:solidFill>
                </a:ln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90" name="TextBox 48"/>
            <p:cNvSpPr txBox="1">
              <a:spLocks noChangeArrowheads="1"/>
            </p:cNvSpPr>
            <p:nvPr/>
          </p:nvSpPr>
          <p:spPr bwMode="auto">
            <a:xfrm>
              <a:off x="6880009" y="1895641"/>
              <a:ext cx="936814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4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19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91" name="TextBox 48"/>
            <p:cNvSpPr txBox="1">
              <a:spLocks noChangeArrowheads="1"/>
            </p:cNvSpPr>
            <p:nvPr/>
          </p:nvSpPr>
          <p:spPr bwMode="auto">
            <a:xfrm>
              <a:off x="7603002" y="1895641"/>
              <a:ext cx="936814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5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10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92" name="TextBox 48"/>
            <p:cNvSpPr txBox="1">
              <a:spLocks noChangeArrowheads="1"/>
            </p:cNvSpPr>
            <p:nvPr/>
          </p:nvSpPr>
          <p:spPr bwMode="auto">
            <a:xfrm>
              <a:off x="8513159" y="1895641"/>
              <a:ext cx="936814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6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14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93" name="TextBox 48"/>
            <p:cNvSpPr txBox="1">
              <a:spLocks noChangeArrowheads="1"/>
            </p:cNvSpPr>
            <p:nvPr/>
          </p:nvSpPr>
          <p:spPr bwMode="auto">
            <a:xfrm>
              <a:off x="9248639" y="1895641"/>
              <a:ext cx="936814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7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3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94" name="TextBox 48"/>
            <p:cNvSpPr txBox="1">
              <a:spLocks noChangeArrowheads="1"/>
            </p:cNvSpPr>
            <p:nvPr/>
          </p:nvSpPr>
          <p:spPr bwMode="auto">
            <a:xfrm>
              <a:off x="10032653" y="1895641"/>
              <a:ext cx="936814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9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27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95" name="TextBox 94"/>
            <p:cNvSpPr txBox="1"/>
            <p:nvPr/>
          </p:nvSpPr>
          <p:spPr>
            <a:xfrm>
              <a:off x="4651957" y="2329435"/>
              <a:ext cx="1031345" cy="2048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立项汇报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96" name="TextBox 48"/>
            <p:cNvSpPr txBox="1">
              <a:spLocks noChangeArrowheads="1"/>
            </p:cNvSpPr>
            <p:nvPr/>
          </p:nvSpPr>
          <p:spPr bwMode="auto">
            <a:xfrm>
              <a:off x="4699222" y="1895641"/>
              <a:ext cx="936814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3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7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97" name="五角星 96"/>
            <p:cNvSpPr/>
            <p:nvPr/>
          </p:nvSpPr>
          <p:spPr bwMode="auto">
            <a:xfrm>
              <a:off x="5012014" y="2109540"/>
              <a:ext cx="301213" cy="233224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0" tIns="45710" rIns="91420" bIns="4571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1218733">
                <a:defRPr/>
              </a:pPr>
              <a:endParaRPr lang="zh-CN" altLang="en-US" sz="8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98" name="流程图: 联系 97"/>
            <p:cNvSpPr/>
            <p:nvPr/>
          </p:nvSpPr>
          <p:spPr>
            <a:xfrm>
              <a:off x="6585784" y="2196649"/>
              <a:ext cx="85685" cy="93289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0" tIns="45710" rIns="91420" bIns="45710"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endParaRPr lang="zh-CN" altLang="en-US" sz="800">
                <a:ln>
                  <a:solidFill>
                    <a:srgbClr val="FF0000"/>
                  </a:solidFill>
                </a:ln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99" name="五角星 98"/>
            <p:cNvSpPr/>
            <p:nvPr/>
          </p:nvSpPr>
          <p:spPr bwMode="auto">
            <a:xfrm>
              <a:off x="10338334" y="2085536"/>
              <a:ext cx="301213" cy="233224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20" tIns="45710" rIns="91420" bIns="4571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 defTabSz="1218733">
                <a:defRPr/>
              </a:pPr>
              <a:endParaRPr lang="zh-CN" altLang="en-US" sz="8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  <p:sp>
          <p:nvSpPr>
            <p:cNvPr id="100" name="TextBox 48"/>
            <p:cNvSpPr txBox="1">
              <a:spLocks noChangeArrowheads="1"/>
            </p:cNvSpPr>
            <p:nvPr/>
          </p:nvSpPr>
          <p:spPr bwMode="auto">
            <a:xfrm>
              <a:off x="10639547" y="1896225"/>
              <a:ext cx="936814" cy="2048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1420" tIns="45710" rIns="91420" bIns="4571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1218733"/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10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月</a:t>
              </a:r>
              <a:r>
                <a:rPr lang="en-US" altLang="zh-CN" sz="1100" b="1">
                  <a:solidFill>
                    <a:srgbClr val="000000"/>
                  </a:solidFill>
                  <a:latin typeface="华文细黑"/>
                  <a:ea typeface="华文细黑"/>
                </a:rPr>
                <a:t>12</a:t>
              </a:r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日</a:t>
              </a:r>
            </a:p>
          </p:txBody>
        </p:sp>
        <p:sp>
          <p:nvSpPr>
            <p:cNvPr id="101" name="TextBox 100"/>
            <p:cNvSpPr txBox="1"/>
            <p:nvPr/>
          </p:nvSpPr>
          <p:spPr>
            <a:xfrm>
              <a:off x="10542190" y="2325179"/>
              <a:ext cx="856949" cy="3374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结项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  <a:p>
              <a:pPr algn="ctr"/>
              <a:r>
                <a:rPr lang="zh-CN" altLang="en-US" sz="1100" b="1">
                  <a:solidFill>
                    <a:srgbClr val="000000"/>
                  </a:solidFill>
                  <a:latin typeface="华文细黑"/>
                  <a:ea typeface="华文细黑"/>
                </a:rPr>
                <a:t>发文</a:t>
              </a:r>
              <a:endParaRPr lang="en-US" altLang="zh-CN" sz="1100" b="1">
                <a:solidFill>
                  <a:srgbClr val="000000"/>
                </a:solidFill>
                <a:latin typeface="华文细黑"/>
                <a:ea typeface="华文细黑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535761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396810" y="3230563"/>
            <a:ext cx="5361179" cy="1523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销售转型项目</a:t>
            </a:r>
            <a:endParaRPr lang="en-US" sz="3600" baseline="30000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pPr>
              <a:lnSpc>
                <a:spcPct val="150000"/>
              </a:lnSpc>
            </a:pPr>
            <a:r>
              <a:rPr lang="en-US" sz="3000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       </a:t>
            </a:r>
            <a:r>
              <a:rPr lang="en-US" altLang="zh-CN" sz="3000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-</a:t>
            </a:r>
            <a:r>
              <a:rPr lang="zh-CN" altLang="en-US" sz="3000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立项报告</a:t>
            </a:r>
            <a:endParaRPr lang="en-US" altLang="zh-CN" sz="3000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4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2482"/>
          <a:ext cx="1588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3" imgW="360" imgH="360" progId="TCLayout.ActiveDocument.1">
                  <p:embed/>
                </p:oleObj>
              </mc:Choice>
              <mc:Fallback>
                <p:oleObj name="think-cell Slide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2482"/>
                        <a:ext cx="1588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 hidden="1"/>
          <p:cNvSpPr/>
          <p:nvPr>
            <p:custDataLst>
              <p:tags r:id="rId5"/>
            </p:custDataLst>
          </p:nvPr>
        </p:nvSpPr>
        <p:spPr bwMode="auto">
          <a:xfrm>
            <a:off x="1" y="896"/>
            <a:ext cx="158751" cy="15870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eaLnBrk="0" hangingPunct="0"/>
            <a:endParaRPr lang="en-US" sz="2700">
              <a:solidFill>
                <a:prstClr val="black"/>
              </a:solidFill>
              <a:latin typeface="华文细黑"/>
              <a:ea typeface="华文细黑"/>
              <a:cs typeface="ＭＳ Ｐゴシック"/>
              <a:sym typeface="华文细黑"/>
            </a:endParaRPr>
          </a:p>
        </p:txBody>
      </p:sp>
      <p:sp>
        <p:nvSpPr>
          <p:cNvPr id="60" name="Text Placeholder 2"/>
          <p:cNvSpPr>
            <a:spLocks noGrp="1"/>
          </p:cNvSpPr>
          <p:nvPr/>
        </p:nvSpPr>
        <p:spPr bwMode="gray">
          <a:xfrm>
            <a:off x="5952295" y="1334967"/>
            <a:ext cx="4318875" cy="662228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</a:ln>
          <a:extLst>
            <a:ext uri="{FAA26D3D-D897-4be2-8F04-BA451C77F1D7}">
              <ma14:placeholderFlag xmlns="" xmlns:ma14="http://schemas.microsoft.com/office/mac/drawingml/2011/main" xmlns:lc="http://schemas.openxmlformats.org/drawingml/2006/lockedCanvas" val="1"/>
            </a:ext>
          </a:extLst>
        </p:spPr>
        <p:txBody>
          <a:bodyPr vert="horz" wrap="square" lIns="130875" tIns="130875" rIns="130875" bIns="130875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342876" indent="-342876" algn="just" rtl="0" fontAlgn="base">
              <a:spcBef>
                <a:spcPct val="20000"/>
              </a:spcBef>
              <a:spcAft>
                <a:spcPct val="0"/>
              </a:spcAft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1pPr>
            <a:lvl2pPr marL="282556" indent="-168263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2pPr>
            <a:lvl3pPr marL="517490" indent="-120642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3pPr>
            <a:lvl4pPr marL="801634" indent="-169851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4pPr>
            <a:lvl5pPr marL="1084190" indent="-166676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5pPr>
            <a:lvl6pPr marL="1541358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6pPr>
            <a:lvl7pPr marL="199852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7pPr>
            <a:lvl8pPr marL="245569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8pPr>
            <a:lvl9pPr marL="2912865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9pPr>
          </a:lstStyle>
          <a:p>
            <a:pPr marL="16690" lvl="1" indent="0" algn="l">
              <a:spcBef>
                <a:spcPts val="600"/>
              </a:spcBef>
              <a:buClr>
                <a:prstClr val="white"/>
              </a:buClr>
              <a:buNone/>
            </a:pPr>
            <a:r>
              <a:rPr lang="zh-CN" altLang="en-US" sz="27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项目</a:t>
            </a:r>
            <a:r>
              <a:rPr lang="zh-CN" altLang="en-US" sz="27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背景</a:t>
            </a:r>
            <a:endParaRPr lang="zh-CN" altLang="en-US" sz="2700" b="1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华文黑体" panose="02010600040101010101" pitchFamily="2" charset="-122"/>
              <a:sym typeface="华文细黑"/>
            </a:endParaRPr>
          </a:p>
        </p:txBody>
      </p:sp>
      <p:sp>
        <p:nvSpPr>
          <p:cNvPr id="61" name="Text Placeholder 2">
            <a:hlinkClick action="ppaction://noaction"/>
          </p:cNvPr>
          <p:cNvSpPr>
            <a:spLocks noGrp="1"/>
          </p:cNvSpPr>
          <p:nvPr/>
        </p:nvSpPr>
        <p:spPr bwMode="gray">
          <a:xfrm>
            <a:off x="5952295" y="2944635"/>
            <a:ext cx="4318875" cy="662228"/>
          </a:xfrm>
          <a:prstGeom prst="rect">
            <a:avLst/>
          </a:prstGeom>
          <a:noFill/>
          <a:ln w="9525">
            <a:noFill/>
            <a:miter lim="800000"/>
          </a:ln>
          <a:extLst>
            <a:ext uri="{FAA26D3D-D897-4be2-8F04-BA451C77F1D7}">
              <ma14:placeholderFlag xmlns="" xmlns:ma14="http://schemas.microsoft.com/office/mac/drawingml/2011/main" xmlns:lc="http://schemas.openxmlformats.org/drawingml/2006/lockedCanvas" val="1"/>
            </a:ext>
          </a:extLst>
        </p:spPr>
        <p:txBody>
          <a:bodyPr vert="horz" wrap="square" lIns="130875" tIns="130875" rIns="130875" bIns="132455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342876" indent="-342876" algn="just" rtl="0" fontAlgn="base">
              <a:spcBef>
                <a:spcPct val="20000"/>
              </a:spcBef>
              <a:spcAft>
                <a:spcPct val="0"/>
              </a:spcAft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1pPr>
            <a:lvl2pPr marL="282556" indent="-168263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2pPr>
            <a:lvl3pPr marL="517490" indent="-120642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3pPr>
            <a:lvl4pPr marL="801634" indent="-169851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4pPr>
            <a:lvl5pPr marL="1084190" indent="-166676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5pPr>
            <a:lvl6pPr marL="1541358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6pPr>
            <a:lvl7pPr marL="199852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7pPr>
            <a:lvl8pPr marL="245569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8pPr>
            <a:lvl9pPr marL="2912865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9pPr>
          </a:lstStyle>
          <a:p>
            <a:pPr marL="16690" lvl="1" indent="0" algn="l">
              <a:spcBef>
                <a:spcPts val="600"/>
              </a:spcBef>
              <a:buClr>
                <a:srgbClr val="1F497D"/>
              </a:buClr>
              <a:buNone/>
            </a:pPr>
            <a:r>
              <a:rPr lang="zh-CN" altLang="en-US" sz="2700" b="1">
                <a:solidFill>
                  <a:srgbClr val="FFFFFF">
                    <a:lumMod val="75000"/>
                  </a:srgbClr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项目范围、目标和交付</a:t>
            </a:r>
          </a:p>
        </p:txBody>
      </p:sp>
      <p:sp>
        <p:nvSpPr>
          <p:cNvPr id="12" name="Text Placeholder 2">
            <a:hlinkClick action="ppaction://noaction"/>
          </p:cNvPr>
          <p:cNvSpPr>
            <a:spLocks noGrp="1"/>
          </p:cNvSpPr>
          <p:nvPr/>
        </p:nvSpPr>
        <p:spPr bwMode="gray">
          <a:xfrm>
            <a:off x="5952295" y="3873795"/>
            <a:ext cx="4318875" cy="662228"/>
          </a:xfrm>
          <a:prstGeom prst="rect">
            <a:avLst/>
          </a:prstGeom>
          <a:noFill/>
          <a:ln w="952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xmlns:lc="http://schemas.openxmlformats.org/drawingml/2006/lockedCanvas" val="1"/>
            </a:ext>
          </a:extLst>
        </p:spPr>
        <p:txBody>
          <a:bodyPr vert="horz" wrap="square" lIns="130875" tIns="130875" rIns="130875" bIns="130875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342876" indent="-342876" algn="just" rtl="0" fontAlgn="base">
              <a:spcBef>
                <a:spcPct val="20000"/>
              </a:spcBef>
              <a:spcAft>
                <a:spcPct val="0"/>
              </a:spcAft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1pPr>
            <a:lvl2pPr marL="282556" indent="-168263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2pPr>
            <a:lvl3pPr marL="517490" indent="-120642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3pPr>
            <a:lvl4pPr marL="801634" indent="-169851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4pPr>
            <a:lvl5pPr marL="1084190" indent="-166676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5pPr>
            <a:lvl6pPr marL="1541358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6pPr>
            <a:lvl7pPr marL="199852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7pPr>
            <a:lvl8pPr marL="245569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8pPr>
            <a:lvl9pPr marL="2912865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9pPr>
          </a:lstStyle>
          <a:p>
            <a:pPr marL="16690" lvl="1" indent="0" algn="l">
              <a:spcBef>
                <a:spcPts val="600"/>
              </a:spcBef>
              <a:buClr>
                <a:srgbClr val="1F497D"/>
              </a:buClr>
              <a:buNone/>
            </a:pPr>
            <a:r>
              <a:rPr lang="zh-CN" altLang="en-US" sz="2700" b="1">
                <a:solidFill>
                  <a:srgbClr val="FFFFFF">
                    <a:lumMod val="75000"/>
                  </a:srgbClr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项目组织</a:t>
            </a:r>
            <a:r>
              <a:rPr lang="zh-CN" altLang="en-US" sz="2700" b="1" smtClean="0">
                <a:solidFill>
                  <a:srgbClr val="FFFFFF">
                    <a:lumMod val="75000"/>
                  </a:srgbClr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架构及资源需求</a:t>
            </a:r>
            <a:endParaRPr lang="zh-CN" altLang="en-US" sz="2700" b="1">
              <a:solidFill>
                <a:srgbClr val="FFFFFF">
                  <a:lumMod val="75000"/>
                </a:srgbClr>
              </a:solidFill>
              <a:latin typeface="华文细黑" pitchFamily="2" charset="-122"/>
              <a:ea typeface="华文细黑" pitchFamily="2" charset="-122"/>
              <a:cs typeface="华文黑体" panose="02010600040101010101" pitchFamily="2" charset="-122"/>
              <a:sym typeface="华文细黑"/>
            </a:endParaRPr>
          </a:p>
        </p:txBody>
      </p:sp>
      <p:sp>
        <p:nvSpPr>
          <p:cNvPr id="22" name="Text Placeholder 2">
            <a:hlinkClick action="ppaction://noaction"/>
          </p:cNvPr>
          <p:cNvSpPr>
            <a:spLocks noGrp="1"/>
          </p:cNvSpPr>
          <p:nvPr/>
        </p:nvSpPr>
        <p:spPr bwMode="gray">
          <a:xfrm>
            <a:off x="5952295" y="4802951"/>
            <a:ext cx="4318875" cy="662228"/>
          </a:xfrm>
          <a:prstGeom prst="rect">
            <a:avLst/>
          </a:prstGeom>
          <a:noFill/>
          <a:ln w="952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xmlns:lc="http://schemas.openxmlformats.org/drawingml/2006/lockedCanvas" val="1"/>
            </a:ext>
          </a:extLst>
        </p:spPr>
        <p:txBody>
          <a:bodyPr vert="horz" wrap="square" lIns="130875" tIns="130875" rIns="130875" bIns="130875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342876" indent="-342876" algn="just" rtl="0" fontAlgn="base">
              <a:spcBef>
                <a:spcPct val="20000"/>
              </a:spcBef>
              <a:spcAft>
                <a:spcPct val="0"/>
              </a:spcAft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1pPr>
            <a:lvl2pPr marL="282556" indent="-168263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2pPr>
            <a:lvl3pPr marL="517490" indent="-120642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3pPr>
            <a:lvl4pPr marL="801634" indent="-169851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4pPr>
            <a:lvl5pPr marL="1084190" indent="-166676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5pPr>
            <a:lvl6pPr marL="1541358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6pPr>
            <a:lvl7pPr marL="199852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7pPr>
            <a:lvl8pPr marL="245569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8pPr>
            <a:lvl9pPr marL="2912865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9pPr>
          </a:lstStyle>
          <a:p>
            <a:pPr marL="16690" lvl="1" indent="0" algn="l">
              <a:spcBef>
                <a:spcPts val="600"/>
              </a:spcBef>
              <a:buClr>
                <a:srgbClr val="1F497D"/>
              </a:buClr>
              <a:buNone/>
            </a:pPr>
            <a:r>
              <a:rPr lang="zh-CN" altLang="en-US" sz="2700" b="1">
                <a:solidFill>
                  <a:srgbClr val="FFFFFF">
                    <a:lumMod val="75000"/>
                  </a:srgbClr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项目模块及推进计划</a:t>
            </a:r>
          </a:p>
        </p:txBody>
      </p:sp>
      <p:grpSp>
        <p:nvGrpSpPr>
          <p:cNvPr id="33" name="组合 32"/>
          <p:cNvGrpSpPr/>
          <p:nvPr/>
        </p:nvGrpSpPr>
        <p:grpSpPr>
          <a:xfrm>
            <a:off x="1317113" y="2174839"/>
            <a:ext cx="2808134" cy="2034641"/>
            <a:chOff x="1293091" y="1857142"/>
            <a:chExt cx="2420095" cy="1496969"/>
          </a:xfrm>
        </p:grpSpPr>
        <p:sp>
          <p:nvSpPr>
            <p:cNvPr id="34" name="TextBox 33"/>
            <p:cNvSpPr txBox="1"/>
            <p:nvPr/>
          </p:nvSpPr>
          <p:spPr bwMode="auto">
            <a:xfrm>
              <a:off x="1293091" y="1857142"/>
              <a:ext cx="1219818" cy="611399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defTabSz="908268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4800" b="1" kern="0">
                  <a:solidFill>
                    <a:srgbClr val="373C6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  <a:cs typeface="Arial Unicode MS" pitchFamily="34" charset="-122"/>
                </a:rPr>
                <a:t>目录</a:t>
              </a:r>
            </a:p>
          </p:txBody>
        </p:sp>
        <p:sp>
          <p:nvSpPr>
            <p:cNvPr id="35" name="矩形 34"/>
            <p:cNvSpPr/>
            <p:nvPr/>
          </p:nvSpPr>
          <p:spPr bwMode="auto">
            <a:xfrm>
              <a:off x="1852200" y="2769539"/>
              <a:ext cx="300785" cy="275689"/>
            </a:xfrm>
            <a:prstGeom prst="rect">
              <a:avLst/>
            </a:prstGeom>
            <a:solidFill>
              <a:srgbClr val="FAAF19">
                <a:lumMod val="60000"/>
                <a:lumOff val="40000"/>
              </a:srgbClr>
            </a:solidFill>
            <a:ln w="19050" cap="flat" cmpd="sng" algn="ctr">
              <a:noFill/>
              <a:prstDash val="solid"/>
            </a:ln>
            <a:effectLst/>
          </p:spPr>
          <p:txBody>
            <a:bodyPr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908268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2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  <a:cs typeface="Arial Unicode MS" pitchFamily="34" charset="-122"/>
              </a:endParaRPr>
            </a:p>
          </p:txBody>
        </p:sp>
        <p:sp>
          <p:nvSpPr>
            <p:cNvPr id="36" name="TextBox 23"/>
            <p:cNvSpPr txBox="1"/>
            <p:nvPr/>
          </p:nvSpPr>
          <p:spPr bwMode="auto">
            <a:xfrm>
              <a:off x="1941282" y="2780454"/>
              <a:ext cx="1771904" cy="57365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defTabSz="908268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4300" b="1" ker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Ebrima" panose="02000000000000000000" pitchFamily="2" charset="0"/>
                  <a:ea typeface="Ebrima" panose="02000000000000000000" pitchFamily="2" charset="0"/>
                  <a:cs typeface="Ebrima" panose="02000000000000000000" pitchFamily="2" charset="0"/>
                </a:rPr>
                <a:t>C</a:t>
              </a:r>
              <a:r>
                <a:rPr lang="en-US" altLang="zh-CN" sz="3200" b="1" kern="0">
                  <a:solidFill>
                    <a:srgbClr val="373C64">
                      <a:lumMod val="75000"/>
                      <a:lumOff val="25000"/>
                    </a:srgb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Ebrima" panose="02000000000000000000" pitchFamily="2" charset="0"/>
                  <a:ea typeface="Ebrima" panose="02000000000000000000" pitchFamily="2" charset="0"/>
                  <a:cs typeface="Ebrima" panose="02000000000000000000" pitchFamily="2" charset="0"/>
                </a:rPr>
                <a:t>ontents</a:t>
              </a:r>
              <a:endParaRPr lang="zh-CN" altLang="en-US" sz="3200" b="1" kern="0">
                <a:solidFill>
                  <a:srgbClr val="373C64">
                    <a:lumMod val="75000"/>
                    <a:lumOff val="2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Ebrima" panose="02000000000000000000" pitchFamily="2" charset="0"/>
                <a:ea typeface="华文细黑" pitchFamily="2" charset="-122"/>
                <a:cs typeface="Ebrima" panose="02000000000000000000" pitchFamily="2" charset="0"/>
              </a:endParaRPr>
            </a:p>
          </p:txBody>
        </p:sp>
        <p:cxnSp>
          <p:nvCxnSpPr>
            <p:cNvPr id="37" name="直接连接符 36"/>
            <p:cNvCxnSpPr/>
            <p:nvPr/>
          </p:nvCxnSpPr>
          <p:spPr bwMode="auto">
            <a:xfrm>
              <a:off x="2453771" y="2703133"/>
              <a:ext cx="1055241" cy="0"/>
            </a:xfrm>
            <a:prstGeom prst="line">
              <a:avLst/>
            </a:prstGeom>
            <a:noFill/>
            <a:ln w="10000" cap="flat" cmpd="sng" algn="ctr">
              <a:solidFill>
                <a:srgbClr val="FFFFFF">
                  <a:lumMod val="50000"/>
                </a:srgbClr>
              </a:solidFill>
              <a:prstDash val="solid"/>
            </a:ln>
            <a:effectLst/>
          </p:spPr>
        </p:cxnSp>
      </p:grpSp>
      <p:cxnSp>
        <p:nvCxnSpPr>
          <p:cNvPr id="38" name="直接连接符 37"/>
          <p:cNvCxnSpPr/>
          <p:nvPr/>
        </p:nvCxnSpPr>
        <p:spPr>
          <a:xfrm rot="5400000">
            <a:off x="2852435" y="3139844"/>
            <a:ext cx="3658087" cy="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圆角矩形 3"/>
          <p:cNvSpPr/>
          <p:nvPr/>
        </p:nvSpPr>
        <p:spPr>
          <a:xfrm>
            <a:off x="5241829" y="1484115"/>
            <a:ext cx="502620" cy="431888"/>
          </a:xfrm>
          <a:prstGeom prst="rect">
            <a:avLst/>
          </a:prstGeom>
          <a:solidFill>
            <a:srgbClr val="373C6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156" tIns="34079" rIns="68156" bIns="34079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一</a:t>
            </a:r>
            <a:endParaRPr lang="en-US" altLang="zh-CN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9" name="圆角矩形 3"/>
          <p:cNvSpPr/>
          <p:nvPr/>
        </p:nvSpPr>
        <p:spPr>
          <a:xfrm>
            <a:off x="5240478" y="3082457"/>
            <a:ext cx="502620" cy="431888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156" tIns="34079" rIns="68156" bIns="34079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solidFill>
                  <a:srgbClr val="9A9B9C"/>
                </a:solidFill>
                <a:latin typeface="华文细黑" pitchFamily="2" charset="-122"/>
                <a:ea typeface="华文细黑" pitchFamily="2" charset="-122"/>
              </a:rPr>
              <a:t>三</a:t>
            </a:r>
            <a:endParaRPr lang="en-US" altLang="zh-CN" b="1">
              <a:solidFill>
                <a:srgbClr val="9A9B9C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" name="圆角矩形 3"/>
          <p:cNvSpPr/>
          <p:nvPr/>
        </p:nvSpPr>
        <p:spPr>
          <a:xfrm>
            <a:off x="5241829" y="4000288"/>
            <a:ext cx="502620" cy="431888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156" tIns="34079" rIns="68156" bIns="34079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solidFill>
                  <a:srgbClr val="9A9B9C"/>
                </a:solidFill>
                <a:latin typeface="华文细黑" pitchFamily="2" charset="-122"/>
                <a:ea typeface="华文细黑" pitchFamily="2" charset="-122"/>
              </a:rPr>
              <a:t>四</a:t>
            </a:r>
            <a:endParaRPr lang="en-US" altLang="zh-CN" b="1">
              <a:solidFill>
                <a:srgbClr val="9A9B9C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1" name="圆角矩形 3"/>
          <p:cNvSpPr/>
          <p:nvPr/>
        </p:nvSpPr>
        <p:spPr>
          <a:xfrm>
            <a:off x="5241829" y="4918120"/>
            <a:ext cx="502620" cy="431888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156" tIns="34079" rIns="68156" bIns="34079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solidFill>
                  <a:srgbClr val="9A9B9C"/>
                </a:solidFill>
                <a:latin typeface="华文细黑" pitchFamily="2" charset="-122"/>
                <a:ea typeface="华文细黑" pitchFamily="2" charset="-122"/>
              </a:rPr>
              <a:t>五</a:t>
            </a:r>
            <a:endParaRPr lang="en-US" altLang="zh-CN" b="1">
              <a:solidFill>
                <a:srgbClr val="9A9B9C"/>
              </a:solidFill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7008" y="801983"/>
            <a:ext cx="11503234" cy="35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 Placeholder 2"/>
          <p:cNvSpPr>
            <a:spLocks noGrp="1"/>
          </p:cNvSpPr>
          <p:nvPr/>
        </p:nvSpPr>
        <p:spPr bwMode="gray">
          <a:xfrm>
            <a:off x="5952295" y="2084722"/>
            <a:ext cx="4318875" cy="662228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</a:ln>
          <a:extLst>
            <a:ext uri="{FAA26D3D-D897-4be2-8F04-BA451C77F1D7}">
              <ma14:placeholderFlag xmlns="" xmlns:ma14="http://schemas.microsoft.com/office/mac/drawingml/2011/main" xmlns:lc="http://schemas.openxmlformats.org/drawingml/2006/lockedCanvas" val="1"/>
            </a:ext>
          </a:extLst>
        </p:spPr>
        <p:txBody>
          <a:bodyPr vert="horz" wrap="square" lIns="130875" tIns="130875" rIns="130875" bIns="130875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342876" indent="-342876" algn="just" rtl="0" fontAlgn="base">
              <a:spcBef>
                <a:spcPct val="20000"/>
              </a:spcBef>
              <a:spcAft>
                <a:spcPct val="0"/>
              </a:spcAft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1pPr>
            <a:lvl2pPr marL="282556" indent="-168263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2pPr>
            <a:lvl3pPr marL="517490" indent="-120642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3pPr>
            <a:lvl4pPr marL="801634" indent="-169851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4pPr>
            <a:lvl5pPr marL="1084190" indent="-166676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5pPr>
            <a:lvl6pPr marL="1541358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6pPr>
            <a:lvl7pPr marL="199852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7pPr>
            <a:lvl8pPr marL="245569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8pPr>
            <a:lvl9pPr marL="2912865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9pPr>
          </a:lstStyle>
          <a:p>
            <a:pPr marL="16690" lvl="1" indent="0" algn="l">
              <a:spcBef>
                <a:spcPts val="600"/>
              </a:spcBef>
              <a:buClr>
                <a:srgbClr val="1F497D"/>
              </a:buClr>
              <a:buNone/>
            </a:pPr>
            <a:r>
              <a:rPr lang="zh-CN" altLang="en-US" sz="2700" b="1" smtClean="0">
                <a:solidFill>
                  <a:srgbClr val="FFFFFF">
                    <a:lumMod val="75000"/>
                  </a:srgbClr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项目举措</a:t>
            </a:r>
            <a:endParaRPr lang="zh-CN" altLang="en-US" sz="2700" b="1">
              <a:solidFill>
                <a:srgbClr val="FFFFFF">
                  <a:lumMod val="75000"/>
                </a:srgbClr>
              </a:solidFill>
              <a:latin typeface="华文细黑" pitchFamily="2" charset="-122"/>
              <a:ea typeface="华文细黑" pitchFamily="2" charset="-122"/>
              <a:cs typeface="华文黑体" panose="02010600040101010101" pitchFamily="2" charset="-122"/>
              <a:sym typeface="华文细黑"/>
            </a:endParaRPr>
          </a:p>
        </p:txBody>
      </p:sp>
      <p:sp>
        <p:nvSpPr>
          <p:cNvPr id="25" name="圆角矩形 3"/>
          <p:cNvSpPr/>
          <p:nvPr/>
        </p:nvSpPr>
        <p:spPr>
          <a:xfrm>
            <a:off x="5241829" y="2240631"/>
            <a:ext cx="502620" cy="431888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156" tIns="34079" rIns="68156" bIns="34079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rgbClr val="9A9B9C"/>
                </a:solidFill>
                <a:latin typeface="华文细黑" pitchFamily="2" charset="-122"/>
                <a:ea typeface="华文细黑" pitchFamily="2" charset="-122"/>
              </a:rPr>
              <a:t>二</a:t>
            </a:r>
            <a:endParaRPr lang="en-US" altLang="zh-CN" b="1">
              <a:solidFill>
                <a:srgbClr val="9A9B9C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73062510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 smtClean="0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项目背景</a:t>
            </a:r>
            <a:r>
              <a:rPr lang="en-US" altLang="zh-CN" b="1" smtClean="0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1</a:t>
            </a:r>
            <a:r>
              <a:rPr lang="zh-CN" altLang="en-US" b="1" smtClean="0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销售</a:t>
            </a:r>
            <a:r>
              <a:rPr lang="zh-CN" altLang="en-US" b="1" smtClean="0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规模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扩张快，同时开发同一客户，客户体验差</a:t>
            </a:r>
            <a:r>
              <a:rPr lang="zh-CN" altLang="en-US" b="1" smtClean="0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、销售效率低</a:t>
            </a:r>
            <a:endParaRPr lang="zh-CN" altLang="en-US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129" name="组合 128"/>
          <p:cNvGrpSpPr/>
          <p:nvPr/>
        </p:nvGrpSpPr>
        <p:grpSpPr>
          <a:xfrm>
            <a:off x="6506366" y="3883654"/>
            <a:ext cx="1342141" cy="374260"/>
            <a:chOff x="7068212" y="1564623"/>
            <a:chExt cx="885021" cy="227468"/>
          </a:xfrm>
        </p:grpSpPr>
        <p:sp>
          <p:nvSpPr>
            <p:cNvPr id="131" name="矩形 130"/>
            <p:cNvSpPr/>
            <p:nvPr/>
          </p:nvSpPr>
          <p:spPr>
            <a:xfrm>
              <a:off x="7068212" y="1564623"/>
              <a:ext cx="885021" cy="227468"/>
            </a:xfrm>
            <a:prstGeom prst="rect">
              <a:avLst/>
            </a:prstGeom>
            <a:solidFill>
              <a:srgbClr val="FAAF1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2" name="TextBox 152"/>
            <p:cNvSpPr txBox="1"/>
            <p:nvPr/>
          </p:nvSpPr>
          <p:spPr>
            <a:xfrm>
              <a:off x="7068212" y="1592498"/>
              <a:ext cx="841818" cy="16835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200" b="1" smtClean="0">
                  <a:latin typeface="华文细黑" pitchFamily="2" charset="-122"/>
                  <a:ea typeface="华文细黑" pitchFamily="2" charset="-122"/>
                </a:rPr>
                <a:t>一线的</a:t>
              </a:r>
              <a:r>
                <a:rPr lang="zh-CN" altLang="en-US" sz="1200" b="1">
                  <a:latin typeface="华文细黑" pitchFamily="2" charset="-122"/>
                  <a:ea typeface="华文细黑" pitchFamily="2" charset="-122"/>
                </a:rPr>
                <a:t>苦恼</a:t>
              </a:r>
            </a:p>
          </p:txBody>
        </p:sp>
      </p:grpSp>
      <p:sp>
        <p:nvSpPr>
          <p:cNvPr id="130" name="矩形 129"/>
          <p:cNvSpPr/>
          <p:nvPr/>
        </p:nvSpPr>
        <p:spPr>
          <a:xfrm>
            <a:off x="6507119" y="3801805"/>
            <a:ext cx="4967331" cy="2281496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  <a:prstDash val="sysDash"/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133" name="组合 132"/>
          <p:cNvGrpSpPr/>
          <p:nvPr/>
        </p:nvGrpSpPr>
        <p:grpSpPr>
          <a:xfrm>
            <a:off x="6576843" y="4555915"/>
            <a:ext cx="1119123" cy="899877"/>
            <a:chOff x="1125891" y="4142390"/>
            <a:chExt cx="904925" cy="773195"/>
          </a:xfrm>
        </p:grpSpPr>
        <p:grpSp>
          <p:nvGrpSpPr>
            <p:cNvPr id="134" name="Group 1156"/>
            <p:cNvGrpSpPr/>
            <p:nvPr/>
          </p:nvGrpSpPr>
          <p:grpSpPr>
            <a:xfrm>
              <a:off x="1343159" y="4142390"/>
              <a:ext cx="470389" cy="557236"/>
              <a:chOff x="1895475" y="1403351"/>
              <a:chExt cx="625475" cy="825500"/>
            </a:xfrm>
            <a:solidFill>
              <a:srgbClr val="373C64"/>
            </a:solidFill>
          </p:grpSpPr>
          <p:sp>
            <p:nvSpPr>
              <p:cNvPr id="136" name="Freeform 116"/>
              <p:cNvSpPr>
                <a:spLocks noEditPoints="1"/>
              </p:cNvSpPr>
              <p:nvPr/>
            </p:nvSpPr>
            <p:spPr bwMode="auto">
              <a:xfrm>
                <a:off x="1895475" y="1925638"/>
                <a:ext cx="625475" cy="303213"/>
              </a:xfrm>
              <a:custGeom>
                <a:gdLst>
                  <a:gd name="T0" fmla="*/ 260 w 260"/>
                  <a:gd name="T1" fmla="*/ 109 h 126"/>
                  <a:gd name="T2" fmla="*/ 250 w 260"/>
                  <a:gd name="T3" fmla="*/ 40 h 126"/>
                  <a:gd name="T4" fmla="*/ 205 w 260"/>
                  <a:gd name="T5" fmla="*/ 9 h 126"/>
                  <a:gd name="T6" fmla="*/ 205 w 260"/>
                  <a:gd name="T7" fmla="*/ 9 h 126"/>
                  <a:gd name="T8" fmla="*/ 181 w 260"/>
                  <a:gd name="T9" fmla="*/ 0 h 126"/>
                  <a:gd name="T10" fmla="*/ 179 w 260"/>
                  <a:gd name="T11" fmla="*/ 35 h 126"/>
                  <a:gd name="T12" fmla="*/ 130 w 260"/>
                  <a:gd name="T13" fmla="*/ 116 h 126"/>
                  <a:gd name="T14" fmla="*/ 130 w 260"/>
                  <a:gd name="T15" fmla="*/ 116 h 126"/>
                  <a:gd name="T16" fmla="*/ 130 w 260"/>
                  <a:gd name="T17" fmla="*/ 116 h 126"/>
                  <a:gd name="T18" fmla="*/ 130 w 260"/>
                  <a:gd name="T19" fmla="*/ 116 h 126"/>
                  <a:gd name="T20" fmla="*/ 130 w 260"/>
                  <a:gd name="T21" fmla="*/ 116 h 126"/>
                  <a:gd name="T22" fmla="*/ 80 w 260"/>
                  <a:gd name="T23" fmla="*/ 35 h 126"/>
                  <a:gd name="T24" fmla="*/ 78 w 260"/>
                  <a:gd name="T25" fmla="*/ 0 h 126"/>
                  <a:gd name="T26" fmla="*/ 54 w 260"/>
                  <a:gd name="T27" fmla="*/ 9 h 126"/>
                  <a:gd name="T28" fmla="*/ 54 w 260"/>
                  <a:gd name="T29" fmla="*/ 9 h 126"/>
                  <a:gd name="T30" fmla="*/ 10 w 260"/>
                  <a:gd name="T31" fmla="*/ 40 h 126"/>
                  <a:gd name="T32" fmla="*/ 0 w 260"/>
                  <a:gd name="T33" fmla="*/ 109 h 126"/>
                  <a:gd name="T34" fmla="*/ 16 w 260"/>
                  <a:gd name="T35" fmla="*/ 115 h 126"/>
                  <a:gd name="T36" fmla="*/ 16 w 260"/>
                  <a:gd name="T37" fmla="*/ 115 h 126"/>
                  <a:gd name="T38" fmla="*/ 123 w 260"/>
                  <a:gd name="T39" fmla="*/ 126 h 126"/>
                  <a:gd name="T40" fmla="*/ 125 w 260"/>
                  <a:gd name="T41" fmla="*/ 126 h 126"/>
                  <a:gd name="T42" fmla="*/ 130 w 260"/>
                  <a:gd name="T43" fmla="*/ 126 h 126"/>
                  <a:gd name="T44" fmla="*/ 135 w 260"/>
                  <a:gd name="T45" fmla="*/ 126 h 126"/>
                  <a:gd name="T46" fmla="*/ 136 w 260"/>
                  <a:gd name="T47" fmla="*/ 126 h 126"/>
                  <a:gd name="T48" fmla="*/ 243 w 260"/>
                  <a:gd name="T49" fmla="*/ 115 h 126"/>
                  <a:gd name="T50" fmla="*/ 243 w 260"/>
                  <a:gd name="T51" fmla="*/ 115 h 126"/>
                  <a:gd name="T52" fmla="*/ 260 w 260"/>
                  <a:gd name="T53" fmla="*/ 109 h 126"/>
                  <a:gd name="T54" fmla="*/ 221 w 260"/>
                  <a:gd name="T55" fmla="*/ 85 h 126"/>
                  <a:gd name="T56" fmla="*/ 187 w 260"/>
                  <a:gd name="T57" fmla="*/ 88 h 126"/>
                  <a:gd name="T58" fmla="*/ 181 w 260"/>
                  <a:gd name="T59" fmla="*/ 83 h 126"/>
                  <a:gd name="T60" fmla="*/ 186 w 260"/>
                  <a:gd name="T61" fmla="*/ 78 h 126"/>
                  <a:gd name="T62" fmla="*/ 189 w 260"/>
                  <a:gd name="T63" fmla="*/ 78 h 126"/>
                  <a:gd name="T64" fmla="*/ 196 w 260"/>
                  <a:gd name="T65" fmla="*/ 77 h 126"/>
                  <a:gd name="T66" fmla="*/ 220 w 260"/>
                  <a:gd name="T67" fmla="*/ 75 h 126"/>
                  <a:gd name="T68" fmla="*/ 226 w 260"/>
                  <a:gd name="T69" fmla="*/ 79 h 126"/>
                  <a:gd name="T70" fmla="*/ 221 w 260"/>
                  <a:gd name="T71" fmla="*/ 85 h 1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60" h="125">
                    <a:moveTo>
                      <a:pt x="260" y="109"/>
                    </a:moveTo>
                    <a:cubicBezTo>
                      <a:pt x="260" y="109"/>
                      <a:pt x="257" y="54"/>
                      <a:pt x="250" y="40"/>
                    </a:cubicBezTo>
                    <a:cubicBezTo>
                      <a:pt x="244" y="28"/>
                      <a:pt x="230" y="19"/>
                      <a:pt x="205" y="9"/>
                    </a:cubicBezTo>
                    <a:cubicBezTo>
                      <a:pt x="205" y="9"/>
                      <a:pt x="205" y="9"/>
                      <a:pt x="205" y="9"/>
                    </a:cubicBezTo>
                    <a:cubicBezTo>
                      <a:pt x="198" y="6"/>
                      <a:pt x="190" y="3"/>
                      <a:pt x="181" y="0"/>
                    </a:cubicBezTo>
                    <a:cubicBezTo>
                      <a:pt x="184" y="8"/>
                      <a:pt x="184" y="19"/>
                      <a:pt x="179" y="35"/>
                    </a:cubicBezTo>
                    <a:cubicBezTo>
                      <a:pt x="169" y="70"/>
                      <a:pt x="132" y="113"/>
                      <a:pt x="130" y="116"/>
                    </a:cubicBezTo>
                    <a:cubicBezTo>
                      <a:pt x="130" y="116"/>
                      <a:pt x="130" y="116"/>
                      <a:pt x="130" y="116"/>
                    </a:cubicBezTo>
                    <a:cubicBezTo>
                      <a:pt x="130" y="116"/>
                      <a:pt x="130" y="116"/>
                      <a:pt x="130" y="116"/>
                    </a:cubicBezTo>
                    <a:cubicBezTo>
                      <a:pt x="130" y="116"/>
                      <a:pt x="130" y="116"/>
                      <a:pt x="130" y="116"/>
                    </a:cubicBezTo>
                    <a:cubicBezTo>
                      <a:pt x="130" y="116"/>
                      <a:pt x="130" y="116"/>
                      <a:pt x="130" y="116"/>
                    </a:cubicBezTo>
                    <a:cubicBezTo>
                      <a:pt x="127" y="113"/>
                      <a:pt x="90" y="70"/>
                      <a:pt x="80" y="35"/>
                    </a:cubicBezTo>
                    <a:cubicBezTo>
                      <a:pt x="75" y="19"/>
                      <a:pt x="76" y="8"/>
                      <a:pt x="78" y="0"/>
                    </a:cubicBezTo>
                    <a:cubicBezTo>
                      <a:pt x="69" y="3"/>
                      <a:pt x="61" y="6"/>
                      <a:pt x="54" y="9"/>
                    </a:cubicBezTo>
                    <a:cubicBezTo>
                      <a:pt x="54" y="9"/>
                      <a:pt x="54" y="9"/>
                      <a:pt x="54" y="9"/>
                    </a:cubicBezTo>
                    <a:cubicBezTo>
                      <a:pt x="29" y="19"/>
                      <a:pt x="16" y="28"/>
                      <a:pt x="10" y="40"/>
                    </a:cubicBezTo>
                    <a:cubicBezTo>
                      <a:pt x="3" y="54"/>
                      <a:pt x="0" y="109"/>
                      <a:pt x="0" y="109"/>
                    </a:cubicBezTo>
                    <a:cubicBezTo>
                      <a:pt x="4" y="111"/>
                      <a:pt x="10" y="113"/>
                      <a:pt x="16" y="115"/>
                    </a:cubicBezTo>
                    <a:cubicBezTo>
                      <a:pt x="16" y="115"/>
                      <a:pt x="16" y="115"/>
                      <a:pt x="16" y="115"/>
                    </a:cubicBezTo>
                    <a:cubicBezTo>
                      <a:pt x="43" y="122"/>
                      <a:pt x="83" y="126"/>
                      <a:pt x="123" y="126"/>
                    </a:cubicBezTo>
                    <a:cubicBezTo>
                      <a:pt x="124" y="126"/>
                      <a:pt x="124" y="126"/>
                      <a:pt x="125" y="126"/>
                    </a:cubicBezTo>
                    <a:cubicBezTo>
                      <a:pt x="126" y="126"/>
                      <a:pt x="128" y="126"/>
                      <a:pt x="130" y="126"/>
                    </a:cubicBezTo>
                    <a:cubicBezTo>
                      <a:pt x="131" y="126"/>
                      <a:pt x="133" y="126"/>
                      <a:pt x="135" y="126"/>
                    </a:cubicBezTo>
                    <a:cubicBezTo>
                      <a:pt x="135" y="126"/>
                      <a:pt x="136" y="126"/>
                      <a:pt x="136" y="126"/>
                    </a:cubicBezTo>
                    <a:cubicBezTo>
                      <a:pt x="176" y="126"/>
                      <a:pt x="216" y="122"/>
                      <a:pt x="243" y="115"/>
                    </a:cubicBezTo>
                    <a:cubicBezTo>
                      <a:pt x="243" y="115"/>
                      <a:pt x="243" y="115"/>
                      <a:pt x="243" y="115"/>
                    </a:cubicBezTo>
                    <a:cubicBezTo>
                      <a:pt x="249" y="113"/>
                      <a:pt x="255" y="111"/>
                      <a:pt x="260" y="109"/>
                    </a:cubicBezTo>
                    <a:close/>
                    <a:moveTo>
                      <a:pt x="221" y="85"/>
                    </a:moveTo>
                    <a:cubicBezTo>
                      <a:pt x="202" y="87"/>
                      <a:pt x="187" y="88"/>
                      <a:pt x="187" y="88"/>
                    </a:cubicBezTo>
                    <a:cubicBezTo>
                      <a:pt x="184" y="88"/>
                      <a:pt x="182" y="86"/>
                      <a:pt x="181" y="83"/>
                    </a:cubicBezTo>
                    <a:cubicBezTo>
                      <a:pt x="181" y="80"/>
                      <a:pt x="183" y="78"/>
                      <a:pt x="186" y="78"/>
                    </a:cubicBezTo>
                    <a:cubicBezTo>
                      <a:pt x="186" y="78"/>
                      <a:pt x="187" y="78"/>
                      <a:pt x="189" y="78"/>
                    </a:cubicBezTo>
                    <a:cubicBezTo>
                      <a:pt x="190" y="78"/>
                      <a:pt x="193" y="77"/>
                      <a:pt x="196" y="77"/>
                    </a:cubicBezTo>
                    <a:cubicBezTo>
                      <a:pt x="202" y="77"/>
                      <a:pt x="210" y="76"/>
                      <a:pt x="220" y="75"/>
                    </a:cubicBezTo>
                    <a:cubicBezTo>
                      <a:pt x="223" y="75"/>
                      <a:pt x="225" y="76"/>
                      <a:pt x="226" y="79"/>
                    </a:cubicBezTo>
                    <a:cubicBezTo>
                      <a:pt x="226" y="82"/>
                      <a:pt x="224" y="84"/>
                      <a:pt x="221" y="8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137" name="Freeform 117"/>
              <p:cNvSpPr/>
              <p:nvPr/>
            </p:nvSpPr>
            <p:spPr bwMode="auto">
              <a:xfrm>
                <a:off x="2159000" y="1954213"/>
                <a:ext cx="96838" cy="214313"/>
              </a:xfrm>
              <a:custGeom>
                <a:gdLst>
                  <a:gd name="T0" fmla="*/ 50 w 61"/>
                  <a:gd name="T1" fmla="*/ 0 h 135"/>
                  <a:gd name="T2" fmla="*/ 31 w 61"/>
                  <a:gd name="T3" fmla="*/ 0 h 135"/>
                  <a:gd name="T4" fmla="*/ 11 w 61"/>
                  <a:gd name="T5" fmla="*/ 0 h 135"/>
                  <a:gd name="T6" fmla="*/ 0 w 61"/>
                  <a:gd name="T7" fmla="*/ 26 h 135"/>
                  <a:gd name="T8" fmla="*/ 19 w 61"/>
                  <a:gd name="T9" fmla="*/ 43 h 135"/>
                  <a:gd name="T10" fmla="*/ 3 w 61"/>
                  <a:gd name="T11" fmla="*/ 101 h 135"/>
                  <a:gd name="T12" fmla="*/ 31 w 61"/>
                  <a:gd name="T13" fmla="*/ 135 h 135"/>
                  <a:gd name="T14" fmla="*/ 57 w 61"/>
                  <a:gd name="T15" fmla="*/ 101 h 135"/>
                  <a:gd name="T16" fmla="*/ 41 w 61"/>
                  <a:gd name="T17" fmla="*/ 43 h 135"/>
                  <a:gd name="T18" fmla="*/ 61 w 61"/>
                  <a:gd name="T19" fmla="*/ 26 h 135"/>
                  <a:gd name="T20" fmla="*/ 50 w 61"/>
                  <a:gd name="T21" fmla="*/ 0 h 1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1" h="135">
                    <a:moveTo>
                      <a:pt x="50" y="0"/>
                    </a:moveTo>
                    <a:lnTo>
                      <a:pt x="31" y="0"/>
                    </a:lnTo>
                    <a:lnTo>
                      <a:pt x="11" y="0"/>
                    </a:lnTo>
                    <a:lnTo>
                      <a:pt x="0" y="26"/>
                    </a:lnTo>
                    <a:lnTo>
                      <a:pt x="19" y="43"/>
                    </a:lnTo>
                    <a:lnTo>
                      <a:pt x="3" y="101"/>
                    </a:lnTo>
                    <a:lnTo>
                      <a:pt x="31" y="135"/>
                    </a:lnTo>
                    <a:lnTo>
                      <a:pt x="57" y="101"/>
                    </a:lnTo>
                    <a:lnTo>
                      <a:pt x="41" y="43"/>
                    </a:lnTo>
                    <a:lnTo>
                      <a:pt x="61" y="26"/>
                    </a:lnTo>
                    <a:lnTo>
                      <a:pt x="5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138" name="Freeform 118"/>
              <p:cNvSpPr>
                <a:spLocks noEditPoints="1"/>
              </p:cNvSpPr>
              <p:nvPr/>
            </p:nvSpPr>
            <p:spPr bwMode="auto">
              <a:xfrm>
                <a:off x="2009775" y="1403351"/>
                <a:ext cx="393700" cy="506413"/>
              </a:xfrm>
              <a:custGeom>
                <a:gdLst>
                  <a:gd name="T0" fmla="*/ 39 w 163"/>
                  <a:gd name="T1" fmla="*/ 192 h 210"/>
                  <a:gd name="T2" fmla="*/ 82 w 163"/>
                  <a:gd name="T3" fmla="*/ 210 h 210"/>
                  <a:gd name="T4" fmla="*/ 146 w 163"/>
                  <a:gd name="T5" fmla="*/ 151 h 210"/>
                  <a:gd name="T6" fmla="*/ 163 w 163"/>
                  <a:gd name="T7" fmla="*/ 116 h 210"/>
                  <a:gd name="T8" fmla="*/ 163 w 163"/>
                  <a:gd name="T9" fmla="*/ 112 h 210"/>
                  <a:gd name="T10" fmla="*/ 153 w 163"/>
                  <a:gd name="T11" fmla="*/ 90 h 210"/>
                  <a:gd name="T12" fmla="*/ 11 w 163"/>
                  <a:gd name="T13" fmla="*/ 97 h 210"/>
                  <a:gd name="T14" fmla="*/ 1 w 163"/>
                  <a:gd name="T15" fmla="*/ 112 h 210"/>
                  <a:gd name="T16" fmla="*/ 11 w 163"/>
                  <a:gd name="T17" fmla="*/ 146 h 210"/>
                  <a:gd name="T18" fmla="*/ 138 w 163"/>
                  <a:gd name="T19" fmla="*/ 90 h 210"/>
                  <a:gd name="T20" fmla="*/ 127 w 163"/>
                  <a:gd name="T21" fmla="*/ 102 h 210"/>
                  <a:gd name="T22" fmla="*/ 75 w 163"/>
                  <a:gd name="T23" fmla="*/ 108 h 210"/>
                  <a:gd name="T24" fmla="*/ 27 w 163"/>
                  <a:gd name="T25" fmla="*/ 109 h 210"/>
                  <a:gd name="T26" fmla="*/ 130 w 163"/>
                  <a:gd name="T27" fmla="*/ 112 h 210"/>
                  <a:gd name="T28" fmla="*/ 128 w 163"/>
                  <a:gd name="T29" fmla="*/ 123 h 210"/>
                  <a:gd name="T30" fmla="*/ 119 w 163"/>
                  <a:gd name="T31" fmla="*/ 130 h 210"/>
                  <a:gd name="T32" fmla="*/ 98 w 163"/>
                  <a:gd name="T33" fmla="*/ 126 h 210"/>
                  <a:gd name="T34" fmla="*/ 94 w 163"/>
                  <a:gd name="T35" fmla="*/ 112 h 210"/>
                  <a:gd name="T36" fmla="*/ 126 w 163"/>
                  <a:gd name="T37" fmla="*/ 109 h 210"/>
                  <a:gd name="T38" fmla="*/ 130 w 163"/>
                  <a:gd name="T39" fmla="*/ 112 h 210"/>
                  <a:gd name="T40" fmla="*/ 69 w 163"/>
                  <a:gd name="T41" fmla="*/ 112 h 210"/>
                  <a:gd name="T42" fmla="*/ 66 w 163"/>
                  <a:gd name="T43" fmla="*/ 126 h 210"/>
                  <a:gd name="T44" fmla="*/ 44 w 163"/>
                  <a:gd name="T45" fmla="*/ 130 h 210"/>
                  <a:gd name="T46" fmla="*/ 35 w 163"/>
                  <a:gd name="T47" fmla="*/ 123 h 210"/>
                  <a:gd name="T48" fmla="*/ 33 w 163"/>
                  <a:gd name="T49" fmla="*/ 112 h 210"/>
                  <a:gd name="T50" fmla="*/ 34 w 163"/>
                  <a:gd name="T51" fmla="*/ 111 h 210"/>
                  <a:gd name="T52" fmla="*/ 65 w 163"/>
                  <a:gd name="T53" fmla="*/ 109 h 210"/>
                  <a:gd name="T54" fmla="*/ 10 w 163"/>
                  <a:gd name="T55" fmla="*/ 113 h 210"/>
                  <a:gd name="T56" fmla="*/ 22 w 163"/>
                  <a:gd name="T57" fmla="*/ 128 h 210"/>
                  <a:gd name="T58" fmla="*/ 26 w 163"/>
                  <a:gd name="T59" fmla="*/ 115 h 210"/>
                  <a:gd name="T60" fmla="*/ 29 w 163"/>
                  <a:gd name="T61" fmla="*/ 125 h 210"/>
                  <a:gd name="T62" fmla="*/ 58 w 163"/>
                  <a:gd name="T63" fmla="*/ 137 h 210"/>
                  <a:gd name="T64" fmla="*/ 74 w 163"/>
                  <a:gd name="T65" fmla="*/ 124 h 210"/>
                  <a:gd name="T66" fmla="*/ 90 w 163"/>
                  <a:gd name="T67" fmla="*/ 124 h 210"/>
                  <a:gd name="T68" fmla="*/ 105 w 163"/>
                  <a:gd name="T69" fmla="*/ 137 h 210"/>
                  <a:gd name="T70" fmla="*/ 135 w 163"/>
                  <a:gd name="T71" fmla="*/ 125 h 210"/>
                  <a:gd name="T72" fmla="*/ 137 w 163"/>
                  <a:gd name="T73" fmla="*/ 115 h 210"/>
                  <a:gd name="T74" fmla="*/ 141 w 163"/>
                  <a:gd name="T75" fmla="*/ 124 h 210"/>
                  <a:gd name="T76" fmla="*/ 154 w 163"/>
                  <a:gd name="T77" fmla="*/ 113 h 210"/>
                  <a:gd name="T78" fmla="*/ 154 w 163"/>
                  <a:gd name="T79" fmla="*/ 116 h 210"/>
                  <a:gd name="T80" fmla="*/ 141 w 163"/>
                  <a:gd name="T81" fmla="*/ 143 h 210"/>
                  <a:gd name="T82" fmla="*/ 118 w 163"/>
                  <a:gd name="T83" fmla="*/ 186 h 210"/>
                  <a:gd name="T84" fmla="*/ 81 w 163"/>
                  <a:gd name="T85" fmla="*/ 201 h 210"/>
                  <a:gd name="T86" fmla="*/ 25 w 163"/>
                  <a:gd name="T87" fmla="*/ 144 h 210"/>
                  <a:gd name="T88" fmla="*/ 12 w 163"/>
                  <a:gd name="T89" fmla="*/ 129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63" h="210">
                    <a:moveTo>
                      <a:pt x="11" y="146"/>
                    </a:moveTo>
                    <a:cubicBezTo>
                      <a:pt x="13" y="148"/>
                      <a:pt x="15" y="150"/>
                      <a:pt x="17" y="151"/>
                    </a:cubicBezTo>
                    <a:cubicBezTo>
                      <a:pt x="21" y="167"/>
                      <a:pt x="28" y="181"/>
                      <a:pt x="39" y="192"/>
                    </a:cubicBezTo>
                    <a:cubicBezTo>
                      <a:pt x="50" y="203"/>
                      <a:pt x="64" y="210"/>
                      <a:pt x="82" y="210"/>
                    </a:cubicBezTo>
                    <a:cubicBezTo>
                      <a:pt x="82" y="210"/>
                      <a:pt x="82" y="210"/>
                      <a:pt x="82" y="210"/>
                    </a:cubicBezTo>
                    <a:cubicBezTo>
                      <a:pt x="82" y="210"/>
                      <a:pt x="82" y="210"/>
                      <a:pt x="82" y="210"/>
                    </a:cubicBezTo>
                    <a:cubicBezTo>
                      <a:pt x="82" y="210"/>
                      <a:pt x="82" y="210"/>
                      <a:pt x="82" y="210"/>
                    </a:cubicBezTo>
                    <a:cubicBezTo>
                      <a:pt x="99" y="210"/>
                      <a:pt x="114" y="203"/>
                      <a:pt x="125" y="192"/>
                    </a:cubicBezTo>
                    <a:cubicBezTo>
                      <a:pt x="135" y="181"/>
                      <a:pt x="142" y="167"/>
                      <a:pt x="146" y="151"/>
                    </a:cubicBezTo>
                    <a:cubicBezTo>
                      <a:pt x="149" y="150"/>
                      <a:pt x="151" y="148"/>
                      <a:pt x="153" y="146"/>
                    </a:cubicBezTo>
                    <a:cubicBezTo>
                      <a:pt x="156" y="142"/>
                      <a:pt x="158" y="137"/>
                      <a:pt x="160" y="132"/>
                    </a:cubicBezTo>
                    <a:cubicBezTo>
                      <a:pt x="162" y="126"/>
                      <a:pt x="163" y="121"/>
                      <a:pt x="163" y="116"/>
                    </a:cubicBezTo>
                    <a:cubicBezTo>
                      <a:pt x="163" y="115"/>
                      <a:pt x="163" y="113"/>
                      <a:pt x="163" y="112"/>
                    </a:cubicBezTo>
                    <a:cubicBezTo>
                      <a:pt x="163" y="112"/>
                      <a:pt x="163" y="112"/>
                      <a:pt x="163" y="112"/>
                    </a:cubicBezTo>
                    <a:cubicBezTo>
                      <a:pt x="163" y="112"/>
                      <a:pt x="163" y="112"/>
                      <a:pt x="163" y="112"/>
                    </a:cubicBezTo>
                    <a:cubicBezTo>
                      <a:pt x="162" y="108"/>
                      <a:pt x="161" y="104"/>
                      <a:pt x="158" y="101"/>
                    </a:cubicBezTo>
                    <a:cubicBezTo>
                      <a:pt x="156" y="99"/>
                      <a:pt x="154" y="97"/>
                      <a:pt x="152" y="97"/>
                    </a:cubicBezTo>
                    <a:cubicBezTo>
                      <a:pt x="152" y="95"/>
                      <a:pt x="153" y="93"/>
                      <a:pt x="153" y="90"/>
                    </a:cubicBezTo>
                    <a:cubicBezTo>
                      <a:pt x="157" y="68"/>
                      <a:pt x="152" y="27"/>
                      <a:pt x="105" y="13"/>
                    </a:cubicBezTo>
                    <a:cubicBezTo>
                      <a:pt x="60" y="0"/>
                      <a:pt x="35" y="31"/>
                      <a:pt x="35" y="31"/>
                    </a:cubicBezTo>
                    <a:cubicBezTo>
                      <a:pt x="35" y="31"/>
                      <a:pt x="1" y="40"/>
                      <a:pt x="11" y="97"/>
                    </a:cubicBezTo>
                    <a:cubicBezTo>
                      <a:pt x="9" y="98"/>
                      <a:pt x="7" y="99"/>
                      <a:pt x="5" y="101"/>
                    </a:cubicBezTo>
                    <a:cubicBezTo>
                      <a:pt x="3" y="104"/>
                      <a:pt x="1" y="108"/>
                      <a:pt x="1" y="112"/>
                    </a:cubicBezTo>
                    <a:cubicBezTo>
                      <a:pt x="1" y="112"/>
                      <a:pt x="1" y="112"/>
                      <a:pt x="1" y="112"/>
                    </a:cubicBezTo>
                    <a:cubicBezTo>
                      <a:pt x="0" y="113"/>
                      <a:pt x="0" y="115"/>
                      <a:pt x="0" y="116"/>
                    </a:cubicBezTo>
                    <a:cubicBezTo>
                      <a:pt x="0" y="122"/>
                      <a:pt x="2" y="130"/>
                      <a:pt x="5" y="137"/>
                    </a:cubicBezTo>
                    <a:cubicBezTo>
                      <a:pt x="7" y="140"/>
                      <a:pt x="8" y="143"/>
                      <a:pt x="11" y="146"/>
                    </a:cubicBezTo>
                    <a:close/>
                    <a:moveTo>
                      <a:pt x="42" y="62"/>
                    </a:moveTo>
                    <a:cubicBezTo>
                      <a:pt x="42" y="62"/>
                      <a:pt x="52" y="45"/>
                      <a:pt x="67" y="57"/>
                    </a:cubicBezTo>
                    <a:cubicBezTo>
                      <a:pt x="83" y="69"/>
                      <a:pt x="100" y="90"/>
                      <a:pt x="138" y="90"/>
                    </a:cubicBezTo>
                    <a:cubicBezTo>
                      <a:pt x="140" y="109"/>
                      <a:pt x="140" y="109"/>
                      <a:pt x="140" y="109"/>
                    </a:cubicBezTo>
                    <a:cubicBezTo>
                      <a:pt x="138" y="109"/>
                      <a:pt x="137" y="109"/>
                      <a:pt x="137" y="109"/>
                    </a:cubicBezTo>
                    <a:cubicBezTo>
                      <a:pt x="137" y="109"/>
                      <a:pt x="136" y="103"/>
                      <a:pt x="127" y="102"/>
                    </a:cubicBezTo>
                    <a:cubicBezTo>
                      <a:pt x="96" y="102"/>
                      <a:pt x="96" y="102"/>
                      <a:pt x="96" y="102"/>
                    </a:cubicBezTo>
                    <a:cubicBezTo>
                      <a:pt x="93" y="102"/>
                      <a:pt x="89" y="104"/>
                      <a:pt x="88" y="108"/>
                    </a:cubicBezTo>
                    <a:cubicBezTo>
                      <a:pt x="75" y="108"/>
                      <a:pt x="75" y="108"/>
                      <a:pt x="75" y="108"/>
                    </a:cubicBezTo>
                    <a:cubicBezTo>
                      <a:pt x="74" y="104"/>
                      <a:pt x="71" y="102"/>
                      <a:pt x="67" y="102"/>
                    </a:cubicBezTo>
                    <a:cubicBezTo>
                      <a:pt x="36" y="102"/>
                      <a:pt x="36" y="102"/>
                      <a:pt x="36" y="102"/>
                    </a:cubicBezTo>
                    <a:cubicBezTo>
                      <a:pt x="27" y="103"/>
                      <a:pt x="27" y="109"/>
                      <a:pt x="27" y="109"/>
                    </a:cubicBezTo>
                    <a:cubicBezTo>
                      <a:pt x="27" y="109"/>
                      <a:pt x="25" y="109"/>
                      <a:pt x="23" y="109"/>
                    </a:cubicBezTo>
                    <a:cubicBezTo>
                      <a:pt x="25" y="89"/>
                      <a:pt x="29" y="62"/>
                      <a:pt x="42" y="62"/>
                    </a:cubicBezTo>
                    <a:close/>
                    <a:moveTo>
                      <a:pt x="130" y="112"/>
                    </a:moveTo>
                    <a:cubicBezTo>
                      <a:pt x="130" y="113"/>
                      <a:pt x="130" y="114"/>
                      <a:pt x="130" y="115"/>
                    </a:cubicBezTo>
                    <a:cubicBezTo>
                      <a:pt x="130" y="116"/>
                      <a:pt x="129" y="117"/>
                      <a:pt x="129" y="118"/>
                    </a:cubicBezTo>
                    <a:cubicBezTo>
                      <a:pt x="129" y="120"/>
                      <a:pt x="128" y="122"/>
                      <a:pt x="128" y="123"/>
                    </a:cubicBezTo>
                    <a:cubicBezTo>
                      <a:pt x="128" y="123"/>
                      <a:pt x="128" y="123"/>
                      <a:pt x="128" y="123"/>
                    </a:cubicBezTo>
                    <a:cubicBezTo>
                      <a:pt x="127" y="125"/>
                      <a:pt x="126" y="127"/>
                      <a:pt x="125" y="128"/>
                    </a:cubicBezTo>
                    <a:cubicBezTo>
                      <a:pt x="123" y="129"/>
                      <a:pt x="122" y="130"/>
                      <a:pt x="119" y="130"/>
                    </a:cubicBezTo>
                    <a:cubicBezTo>
                      <a:pt x="106" y="130"/>
                      <a:pt x="106" y="130"/>
                      <a:pt x="106" y="130"/>
                    </a:cubicBezTo>
                    <a:cubicBezTo>
                      <a:pt x="105" y="130"/>
                      <a:pt x="103" y="130"/>
                      <a:pt x="101" y="129"/>
                    </a:cubicBezTo>
                    <a:cubicBezTo>
                      <a:pt x="100" y="128"/>
                      <a:pt x="98" y="127"/>
                      <a:pt x="98" y="126"/>
                    </a:cubicBezTo>
                    <a:cubicBezTo>
                      <a:pt x="97" y="125"/>
                      <a:pt x="97" y="124"/>
                      <a:pt x="97" y="123"/>
                    </a:cubicBezTo>
                    <a:cubicBezTo>
                      <a:pt x="96" y="122"/>
                      <a:pt x="96" y="120"/>
                      <a:pt x="96" y="119"/>
                    </a:cubicBezTo>
                    <a:cubicBezTo>
                      <a:pt x="95" y="116"/>
                      <a:pt x="95" y="113"/>
                      <a:pt x="94" y="112"/>
                    </a:cubicBezTo>
                    <a:cubicBezTo>
                      <a:pt x="94" y="112"/>
                      <a:pt x="94" y="112"/>
                      <a:pt x="94" y="112"/>
                    </a:cubicBezTo>
                    <a:cubicBezTo>
                      <a:pt x="95" y="110"/>
                      <a:pt x="96" y="109"/>
                      <a:pt x="98" y="109"/>
                    </a:cubicBezTo>
                    <a:cubicBezTo>
                      <a:pt x="126" y="109"/>
                      <a:pt x="126" y="109"/>
                      <a:pt x="126" y="109"/>
                    </a:cubicBezTo>
                    <a:cubicBezTo>
                      <a:pt x="126" y="109"/>
                      <a:pt x="127" y="109"/>
                      <a:pt x="128" y="109"/>
                    </a:cubicBezTo>
                    <a:cubicBezTo>
                      <a:pt x="129" y="110"/>
                      <a:pt x="129" y="110"/>
                      <a:pt x="130" y="111"/>
                    </a:cubicBezTo>
                    <a:cubicBezTo>
                      <a:pt x="130" y="111"/>
                      <a:pt x="130" y="112"/>
                      <a:pt x="130" y="112"/>
                    </a:cubicBezTo>
                    <a:cubicBezTo>
                      <a:pt x="130" y="112"/>
                      <a:pt x="130" y="112"/>
                      <a:pt x="130" y="112"/>
                    </a:cubicBezTo>
                    <a:close/>
                    <a:moveTo>
                      <a:pt x="69" y="112"/>
                    </a:moveTo>
                    <a:cubicBezTo>
                      <a:pt x="69" y="112"/>
                      <a:pt x="69" y="112"/>
                      <a:pt x="69" y="112"/>
                    </a:cubicBezTo>
                    <a:cubicBezTo>
                      <a:pt x="69" y="113"/>
                      <a:pt x="68" y="116"/>
                      <a:pt x="68" y="119"/>
                    </a:cubicBezTo>
                    <a:cubicBezTo>
                      <a:pt x="67" y="120"/>
                      <a:pt x="67" y="122"/>
                      <a:pt x="67" y="123"/>
                    </a:cubicBezTo>
                    <a:cubicBezTo>
                      <a:pt x="66" y="124"/>
                      <a:pt x="66" y="125"/>
                      <a:pt x="66" y="126"/>
                    </a:cubicBezTo>
                    <a:cubicBezTo>
                      <a:pt x="65" y="127"/>
                      <a:pt x="64" y="128"/>
                      <a:pt x="62" y="129"/>
                    </a:cubicBezTo>
                    <a:cubicBezTo>
                      <a:pt x="60" y="130"/>
                      <a:pt x="58" y="130"/>
                      <a:pt x="57" y="130"/>
                    </a:cubicBezTo>
                    <a:cubicBezTo>
                      <a:pt x="44" y="130"/>
                      <a:pt x="44" y="130"/>
                      <a:pt x="44" y="130"/>
                    </a:cubicBezTo>
                    <a:cubicBezTo>
                      <a:pt x="42" y="130"/>
                      <a:pt x="40" y="129"/>
                      <a:pt x="39" y="128"/>
                    </a:cubicBezTo>
                    <a:cubicBezTo>
                      <a:pt x="37" y="127"/>
                      <a:pt x="36" y="125"/>
                      <a:pt x="35" y="123"/>
                    </a:cubicBezTo>
                    <a:cubicBezTo>
                      <a:pt x="35" y="123"/>
                      <a:pt x="35" y="123"/>
                      <a:pt x="35" y="123"/>
                    </a:cubicBezTo>
                    <a:cubicBezTo>
                      <a:pt x="35" y="122"/>
                      <a:pt x="35" y="120"/>
                      <a:pt x="34" y="118"/>
                    </a:cubicBezTo>
                    <a:cubicBezTo>
                      <a:pt x="34" y="117"/>
                      <a:pt x="34" y="116"/>
                      <a:pt x="34" y="115"/>
                    </a:cubicBezTo>
                    <a:cubicBezTo>
                      <a:pt x="33" y="114"/>
                      <a:pt x="33" y="113"/>
                      <a:pt x="33" y="112"/>
                    </a:cubicBezTo>
                    <a:cubicBezTo>
                      <a:pt x="33" y="112"/>
                      <a:pt x="33" y="112"/>
                      <a:pt x="33" y="112"/>
                    </a:cubicBezTo>
                    <a:cubicBezTo>
                      <a:pt x="33" y="112"/>
                      <a:pt x="33" y="112"/>
                      <a:pt x="33" y="112"/>
                    </a:cubicBezTo>
                    <a:cubicBezTo>
                      <a:pt x="33" y="112"/>
                      <a:pt x="33" y="111"/>
                      <a:pt x="34" y="111"/>
                    </a:cubicBezTo>
                    <a:cubicBezTo>
                      <a:pt x="34" y="110"/>
                      <a:pt x="35" y="110"/>
                      <a:pt x="35" y="109"/>
                    </a:cubicBezTo>
                    <a:cubicBezTo>
                      <a:pt x="36" y="109"/>
                      <a:pt x="37" y="109"/>
                      <a:pt x="38" y="109"/>
                    </a:cubicBezTo>
                    <a:cubicBezTo>
                      <a:pt x="65" y="109"/>
                      <a:pt x="65" y="109"/>
                      <a:pt x="65" y="109"/>
                    </a:cubicBezTo>
                    <a:cubicBezTo>
                      <a:pt x="67" y="109"/>
                      <a:pt x="69" y="110"/>
                      <a:pt x="69" y="112"/>
                    </a:cubicBezTo>
                    <a:close/>
                    <a:moveTo>
                      <a:pt x="10" y="113"/>
                    </a:moveTo>
                    <a:cubicBezTo>
                      <a:pt x="10" y="113"/>
                      <a:pt x="10" y="113"/>
                      <a:pt x="10" y="113"/>
                    </a:cubicBezTo>
                    <a:cubicBezTo>
                      <a:pt x="10" y="110"/>
                      <a:pt x="11" y="108"/>
                      <a:pt x="12" y="107"/>
                    </a:cubicBezTo>
                    <a:cubicBezTo>
                      <a:pt x="13" y="107"/>
                      <a:pt x="13" y="106"/>
                      <a:pt x="13" y="106"/>
                    </a:cubicBezTo>
                    <a:cubicBezTo>
                      <a:pt x="17" y="116"/>
                      <a:pt x="20" y="126"/>
                      <a:pt x="22" y="128"/>
                    </a:cubicBezTo>
                    <a:cubicBezTo>
                      <a:pt x="22" y="128"/>
                      <a:pt x="22" y="122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6"/>
                      <a:pt x="27" y="116"/>
                      <a:pt x="27" y="116"/>
                    </a:cubicBezTo>
                    <a:cubicBezTo>
                      <a:pt x="27" y="121"/>
                      <a:pt x="29" y="125"/>
                      <a:pt x="29" y="125"/>
                    </a:cubicBezTo>
                    <a:cubicBezTo>
                      <a:pt x="29" y="125"/>
                      <a:pt x="29" y="125"/>
                      <a:pt x="29" y="125"/>
                    </a:cubicBezTo>
                    <a:cubicBezTo>
                      <a:pt x="30" y="128"/>
                      <a:pt x="31" y="131"/>
                      <a:pt x="34" y="133"/>
                    </a:cubicBezTo>
                    <a:cubicBezTo>
                      <a:pt x="36" y="136"/>
                      <a:pt x="40" y="137"/>
                      <a:pt x="44" y="137"/>
                    </a:cubicBezTo>
                    <a:cubicBezTo>
                      <a:pt x="58" y="137"/>
                      <a:pt x="58" y="137"/>
                      <a:pt x="58" y="137"/>
                    </a:cubicBezTo>
                    <a:cubicBezTo>
                      <a:pt x="60" y="137"/>
                      <a:pt x="63" y="136"/>
                      <a:pt x="66" y="135"/>
                    </a:cubicBezTo>
                    <a:cubicBezTo>
                      <a:pt x="68" y="134"/>
                      <a:pt x="71" y="132"/>
                      <a:pt x="72" y="129"/>
                    </a:cubicBezTo>
                    <a:cubicBezTo>
                      <a:pt x="73" y="127"/>
                      <a:pt x="73" y="126"/>
                      <a:pt x="74" y="124"/>
                    </a:cubicBezTo>
                    <a:cubicBezTo>
                      <a:pt x="75" y="120"/>
                      <a:pt x="76" y="117"/>
                      <a:pt x="76" y="115"/>
                    </a:cubicBezTo>
                    <a:cubicBezTo>
                      <a:pt x="87" y="115"/>
                      <a:pt x="87" y="115"/>
                      <a:pt x="87" y="115"/>
                    </a:cubicBezTo>
                    <a:cubicBezTo>
                      <a:pt x="88" y="117"/>
                      <a:pt x="89" y="120"/>
                      <a:pt x="90" y="124"/>
                    </a:cubicBezTo>
                    <a:cubicBezTo>
                      <a:pt x="90" y="126"/>
                      <a:pt x="91" y="127"/>
                      <a:pt x="91" y="129"/>
                    </a:cubicBezTo>
                    <a:cubicBezTo>
                      <a:pt x="93" y="132"/>
                      <a:pt x="95" y="134"/>
                      <a:pt x="98" y="135"/>
                    </a:cubicBezTo>
                    <a:cubicBezTo>
                      <a:pt x="100" y="136"/>
                      <a:pt x="103" y="137"/>
                      <a:pt x="105" y="137"/>
                    </a:cubicBezTo>
                    <a:cubicBezTo>
                      <a:pt x="120" y="137"/>
                      <a:pt x="120" y="137"/>
                      <a:pt x="120" y="137"/>
                    </a:cubicBezTo>
                    <a:cubicBezTo>
                      <a:pt x="124" y="137"/>
                      <a:pt x="127" y="136"/>
                      <a:pt x="130" y="133"/>
                    </a:cubicBezTo>
                    <a:cubicBezTo>
                      <a:pt x="132" y="131"/>
                      <a:pt x="134" y="128"/>
                      <a:pt x="135" y="125"/>
                    </a:cubicBezTo>
                    <a:cubicBezTo>
                      <a:pt x="135" y="125"/>
                      <a:pt x="135" y="125"/>
                      <a:pt x="135" y="125"/>
                    </a:cubicBezTo>
                    <a:cubicBezTo>
                      <a:pt x="135" y="125"/>
                      <a:pt x="136" y="121"/>
                      <a:pt x="137" y="116"/>
                    </a:cubicBezTo>
                    <a:cubicBezTo>
                      <a:pt x="137" y="116"/>
                      <a:pt x="137" y="116"/>
                      <a:pt x="137" y="115"/>
                    </a:cubicBezTo>
                    <a:cubicBezTo>
                      <a:pt x="140" y="115"/>
                      <a:pt x="140" y="115"/>
                      <a:pt x="140" y="115"/>
                    </a:cubicBezTo>
                    <a:cubicBezTo>
                      <a:pt x="140" y="115"/>
                      <a:pt x="140" y="115"/>
                      <a:pt x="140" y="115"/>
                    </a:cubicBezTo>
                    <a:cubicBezTo>
                      <a:pt x="141" y="124"/>
                      <a:pt x="141" y="124"/>
                      <a:pt x="141" y="124"/>
                    </a:cubicBezTo>
                    <a:cubicBezTo>
                      <a:pt x="141" y="124"/>
                      <a:pt x="146" y="117"/>
                      <a:pt x="149" y="106"/>
                    </a:cubicBezTo>
                    <a:cubicBezTo>
                      <a:pt x="150" y="106"/>
                      <a:pt x="151" y="106"/>
                      <a:pt x="151" y="107"/>
                    </a:cubicBezTo>
                    <a:cubicBezTo>
                      <a:pt x="152" y="108"/>
                      <a:pt x="153" y="110"/>
                      <a:pt x="154" y="113"/>
                    </a:cubicBezTo>
                    <a:cubicBezTo>
                      <a:pt x="154" y="113"/>
                      <a:pt x="154" y="113"/>
                      <a:pt x="154" y="113"/>
                    </a:cubicBezTo>
                    <a:cubicBezTo>
                      <a:pt x="154" y="113"/>
                      <a:pt x="154" y="113"/>
                      <a:pt x="154" y="113"/>
                    </a:cubicBezTo>
                    <a:cubicBezTo>
                      <a:pt x="154" y="114"/>
                      <a:pt x="154" y="115"/>
                      <a:pt x="154" y="116"/>
                    </a:cubicBezTo>
                    <a:cubicBezTo>
                      <a:pt x="154" y="121"/>
                      <a:pt x="152" y="128"/>
                      <a:pt x="150" y="133"/>
                    </a:cubicBezTo>
                    <a:cubicBezTo>
                      <a:pt x="149" y="136"/>
                      <a:pt x="147" y="138"/>
                      <a:pt x="146" y="140"/>
                    </a:cubicBezTo>
                    <a:cubicBezTo>
                      <a:pt x="144" y="142"/>
                      <a:pt x="143" y="142"/>
                      <a:pt x="141" y="143"/>
                    </a:cubicBezTo>
                    <a:cubicBezTo>
                      <a:pt x="139" y="144"/>
                      <a:pt x="139" y="144"/>
                      <a:pt x="139" y="144"/>
                    </a:cubicBezTo>
                    <a:cubicBezTo>
                      <a:pt x="138" y="146"/>
                      <a:pt x="138" y="146"/>
                      <a:pt x="138" y="146"/>
                    </a:cubicBezTo>
                    <a:cubicBezTo>
                      <a:pt x="134" y="162"/>
                      <a:pt x="127" y="176"/>
                      <a:pt x="118" y="186"/>
                    </a:cubicBezTo>
                    <a:cubicBezTo>
                      <a:pt x="108" y="195"/>
                      <a:pt x="97" y="201"/>
                      <a:pt x="82" y="201"/>
                    </a:cubicBezTo>
                    <a:cubicBezTo>
                      <a:pt x="82" y="201"/>
                      <a:pt x="82" y="201"/>
                      <a:pt x="82" y="201"/>
                    </a:cubicBezTo>
                    <a:cubicBezTo>
                      <a:pt x="81" y="201"/>
                      <a:pt x="81" y="201"/>
                      <a:pt x="81" y="201"/>
                    </a:cubicBezTo>
                    <a:cubicBezTo>
                      <a:pt x="67" y="201"/>
                      <a:pt x="55" y="195"/>
                      <a:pt x="45" y="186"/>
                    </a:cubicBezTo>
                    <a:cubicBezTo>
                      <a:pt x="36" y="176"/>
                      <a:pt x="29" y="162"/>
                      <a:pt x="25" y="146"/>
                    </a:cubicBezTo>
                    <a:cubicBezTo>
                      <a:pt x="25" y="144"/>
                      <a:pt x="25" y="144"/>
                      <a:pt x="25" y="144"/>
                    </a:cubicBezTo>
                    <a:cubicBezTo>
                      <a:pt x="22" y="143"/>
                      <a:pt x="22" y="143"/>
                      <a:pt x="22" y="143"/>
                    </a:cubicBezTo>
                    <a:cubicBezTo>
                      <a:pt x="21" y="142"/>
                      <a:pt x="19" y="142"/>
                      <a:pt x="18" y="140"/>
                    </a:cubicBezTo>
                    <a:cubicBezTo>
                      <a:pt x="15" y="137"/>
                      <a:pt x="13" y="133"/>
                      <a:pt x="12" y="129"/>
                    </a:cubicBezTo>
                    <a:cubicBezTo>
                      <a:pt x="10" y="124"/>
                      <a:pt x="10" y="119"/>
                      <a:pt x="10" y="116"/>
                    </a:cubicBezTo>
                    <a:cubicBezTo>
                      <a:pt x="10" y="115"/>
                      <a:pt x="10" y="114"/>
                      <a:pt x="10" y="1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</p:grpSp>
        <p:sp>
          <p:nvSpPr>
            <p:cNvPr id="135" name="TextBox 152"/>
            <p:cNvSpPr txBox="1"/>
            <p:nvPr/>
          </p:nvSpPr>
          <p:spPr>
            <a:xfrm>
              <a:off x="1125891" y="4690804"/>
              <a:ext cx="904925" cy="2247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营业部经理</a:t>
              </a:r>
              <a:endParaRPr lang="zh-CN" altLang="en-US" sz="110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139" name="圆角矩形标注 138"/>
          <p:cNvSpPr/>
          <p:nvPr/>
        </p:nvSpPr>
        <p:spPr>
          <a:xfrm>
            <a:off x="8083674" y="4010460"/>
            <a:ext cx="3142305" cy="828517"/>
          </a:xfrm>
          <a:prstGeom prst="wedgeRoundRectCallout">
            <a:avLst>
              <a:gd name="adj1" fmla="val -71460"/>
              <a:gd name="adj2" fmla="val 55209"/>
              <a:gd name="adj3" fmla="val 16667"/>
            </a:avLst>
          </a:prstGeom>
          <a:ln>
            <a:solidFill>
              <a:srgbClr val="373C64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defTabSz="910762"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客户零担、快递都有货，</a:t>
            </a:r>
            <a:r>
              <a:rPr lang="zh-CN" altLang="en-US" sz="12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拜访一次得叫上零担、快递销售的很多人</a:t>
            </a:r>
            <a:r>
              <a:rPr lang="zh-CN" altLang="en-US" sz="12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，太</a:t>
            </a:r>
            <a:r>
              <a:rPr lang="zh-CN" altLang="en-US" sz="1200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麻烦，还浪费成本！</a:t>
            </a:r>
            <a:endParaRPr lang="zh-CN" altLang="en-US" sz="1200">
              <a:solidFill>
                <a:prstClr val="black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40" name="圆角矩形标注 139"/>
          <p:cNvSpPr/>
          <p:nvPr/>
        </p:nvSpPr>
        <p:spPr>
          <a:xfrm>
            <a:off x="8083674" y="5165500"/>
            <a:ext cx="3142304" cy="789108"/>
          </a:xfrm>
          <a:prstGeom prst="wedgeRoundRectCallout">
            <a:avLst>
              <a:gd name="adj1" fmla="val -69770"/>
              <a:gd name="adj2" fmla="val -52679"/>
              <a:gd name="adj3" fmla="val 16667"/>
            </a:avLst>
          </a:prstGeom>
          <a:ln>
            <a:solidFill>
              <a:srgbClr val="373C64"/>
            </a:solidFill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defTabSz="910762"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很多客户的货规格处于快递货与零担货交叉地带，</a:t>
            </a:r>
            <a:r>
              <a:rPr lang="zh-CN" altLang="en-US" sz="12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到底该谁去报价？</a:t>
            </a:r>
            <a:r>
              <a:rPr lang="zh-CN" altLang="en-US" sz="12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报什么价？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6506366" y="1212112"/>
            <a:ext cx="4968084" cy="2498651"/>
            <a:chOff x="6506366" y="1563351"/>
            <a:chExt cx="4968084" cy="2147412"/>
          </a:xfrm>
        </p:grpSpPr>
        <p:grpSp>
          <p:nvGrpSpPr>
            <p:cNvPr id="17" name="组合 16"/>
            <p:cNvGrpSpPr/>
            <p:nvPr/>
          </p:nvGrpSpPr>
          <p:grpSpPr>
            <a:xfrm>
              <a:off x="6506366" y="1566792"/>
              <a:ext cx="1342141" cy="374260"/>
              <a:chOff x="7068212" y="1564623"/>
              <a:chExt cx="885021" cy="227468"/>
            </a:xfrm>
          </p:grpSpPr>
          <p:sp>
            <p:nvSpPr>
              <p:cNvPr id="87" name="矩形 86"/>
              <p:cNvSpPr/>
              <p:nvPr/>
            </p:nvSpPr>
            <p:spPr>
              <a:xfrm>
                <a:off x="7068212" y="1564623"/>
                <a:ext cx="885021" cy="227468"/>
              </a:xfrm>
              <a:prstGeom prst="rect">
                <a:avLst/>
              </a:prstGeom>
              <a:solidFill>
                <a:srgbClr val="FAAF1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endParaRPr lang="zh-CN" altLang="en-US" sz="14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6" name="TextBox 152"/>
              <p:cNvSpPr txBox="1"/>
              <p:nvPr/>
            </p:nvSpPr>
            <p:spPr>
              <a:xfrm>
                <a:off x="7068212" y="1592498"/>
                <a:ext cx="841818" cy="168355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细黑" pitchFamily="2" charset="-122"/>
                    <a:ea typeface="华文细黑" pitchFamily="2" charset="-122"/>
                  </a:rPr>
                  <a:t>客户的苦恼</a:t>
                </a:r>
              </a:p>
            </p:txBody>
          </p:sp>
        </p:grpSp>
        <p:sp>
          <p:nvSpPr>
            <p:cNvPr id="88" name="矩形 87"/>
            <p:cNvSpPr/>
            <p:nvPr/>
          </p:nvSpPr>
          <p:spPr>
            <a:xfrm>
              <a:off x="6507119" y="1563351"/>
              <a:ext cx="4967331" cy="2147412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  <a:prstDash val="sysDash"/>
            </a:ln>
          </p:spPr>
          <p:txBody>
            <a:bodyPr wrap="square" rtlCol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sz="14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grpSp>
          <p:nvGrpSpPr>
            <p:cNvPr id="94" name="组合 93"/>
            <p:cNvGrpSpPr/>
            <p:nvPr/>
          </p:nvGrpSpPr>
          <p:grpSpPr>
            <a:xfrm>
              <a:off x="6795296" y="2168790"/>
              <a:ext cx="719075" cy="1016972"/>
              <a:chOff x="3745883" y="3236712"/>
              <a:chExt cx="615770" cy="873806"/>
            </a:xfrm>
          </p:grpSpPr>
          <p:grpSp>
            <p:nvGrpSpPr>
              <p:cNvPr id="95" name="Group 1010"/>
              <p:cNvGrpSpPr/>
              <p:nvPr/>
            </p:nvGrpSpPr>
            <p:grpSpPr>
              <a:xfrm>
                <a:off x="3753848" y="3236712"/>
                <a:ext cx="573481" cy="612041"/>
                <a:chOff x="2178051" y="-1588"/>
                <a:chExt cx="700087" cy="784225"/>
              </a:xfrm>
              <a:solidFill>
                <a:srgbClr val="373C64"/>
              </a:solidFill>
            </p:grpSpPr>
            <p:sp>
              <p:nvSpPr>
                <p:cNvPr id="118" name="Freeform 180"/>
                <p:cNvSpPr/>
                <p:nvPr/>
              </p:nvSpPr>
              <p:spPr bwMode="auto">
                <a:xfrm>
                  <a:off x="2557463" y="458787"/>
                  <a:ext cx="320675" cy="322263"/>
                </a:xfrm>
                <a:custGeom>
                  <a:gdLst>
                    <a:gd name="T0" fmla="*/ 174 w 177"/>
                    <a:gd name="T1" fmla="*/ 110 h 178"/>
                    <a:gd name="T2" fmla="*/ 41 w 177"/>
                    <a:gd name="T3" fmla="*/ 0 h 178"/>
                    <a:gd name="T4" fmla="*/ 0 w 177"/>
                    <a:gd name="T5" fmla="*/ 178 h 178"/>
                    <a:gd name="T6" fmla="*/ 177 w 177"/>
                    <a:gd name="T7" fmla="*/ 161 h 178"/>
                    <a:gd name="T8" fmla="*/ 174 w 177"/>
                    <a:gd name="T9" fmla="*/ 110 h 178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7" h="178">
                      <a:moveTo>
                        <a:pt x="174" y="110"/>
                      </a:moveTo>
                      <a:cubicBezTo>
                        <a:pt x="162" y="53"/>
                        <a:pt x="143" y="10"/>
                        <a:pt x="41" y="0"/>
                      </a:cubicBezTo>
                      <a:cubicBezTo>
                        <a:pt x="0" y="178"/>
                        <a:pt x="0" y="178"/>
                        <a:pt x="0" y="178"/>
                      </a:cubicBezTo>
                      <a:cubicBezTo>
                        <a:pt x="124" y="177"/>
                        <a:pt x="177" y="161"/>
                        <a:pt x="177" y="161"/>
                      </a:cubicBezTo>
                      <a:cubicBezTo>
                        <a:pt x="176" y="155"/>
                        <a:pt x="175" y="116"/>
                        <a:pt x="174" y="11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119" name="Freeform 181"/>
                <p:cNvSpPr/>
                <p:nvPr/>
              </p:nvSpPr>
              <p:spPr bwMode="auto">
                <a:xfrm>
                  <a:off x="2178051" y="458787"/>
                  <a:ext cx="319088" cy="323850"/>
                </a:xfrm>
                <a:custGeom>
                  <a:gdLst>
                    <a:gd name="T0" fmla="*/ 3 w 176"/>
                    <a:gd name="T1" fmla="*/ 113 h 179"/>
                    <a:gd name="T2" fmla="*/ 0 w 176"/>
                    <a:gd name="T3" fmla="*/ 161 h 179"/>
                    <a:gd name="T4" fmla="*/ 176 w 176"/>
                    <a:gd name="T5" fmla="*/ 179 h 179"/>
                    <a:gd name="T6" fmla="*/ 136 w 176"/>
                    <a:gd name="T7" fmla="*/ 0 h 179"/>
                    <a:gd name="T8" fmla="*/ 3 w 176"/>
                    <a:gd name="T9" fmla="*/ 113 h 17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6" h="179">
                      <a:moveTo>
                        <a:pt x="3" y="113"/>
                      </a:moveTo>
                      <a:cubicBezTo>
                        <a:pt x="2" y="118"/>
                        <a:pt x="1" y="156"/>
                        <a:pt x="0" y="161"/>
                      </a:cubicBezTo>
                      <a:cubicBezTo>
                        <a:pt x="0" y="161"/>
                        <a:pt x="45" y="177"/>
                        <a:pt x="176" y="179"/>
                      </a:cubicBezTo>
                      <a:cubicBezTo>
                        <a:pt x="136" y="0"/>
                        <a:pt x="136" y="0"/>
                        <a:pt x="136" y="0"/>
                      </a:cubicBezTo>
                      <a:cubicBezTo>
                        <a:pt x="31" y="10"/>
                        <a:pt x="14" y="55"/>
                        <a:pt x="3" y="113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120" name="Freeform 182"/>
                <p:cNvSpPr/>
                <p:nvPr/>
              </p:nvSpPr>
              <p:spPr bwMode="auto">
                <a:xfrm>
                  <a:off x="2489201" y="460375"/>
                  <a:ext cx="77788" cy="42863"/>
                </a:xfrm>
                <a:custGeom>
                  <a:gdLst>
                    <a:gd name="T0" fmla="*/ 21 w 43"/>
                    <a:gd name="T1" fmla="*/ 3 h 24"/>
                    <a:gd name="T2" fmla="*/ 0 w 43"/>
                    <a:gd name="T3" fmla="*/ 0 h 24"/>
                    <a:gd name="T4" fmla="*/ 10 w 43"/>
                    <a:gd name="T5" fmla="*/ 24 h 24"/>
                    <a:gd name="T6" fmla="*/ 33 w 43"/>
                    <a:gd name="T7" fmla="*/ 24 h 24"/>
                    <a:gd name="T8" fmla="*/ 43 w 43"/>
                    <a:gd name="T9" fmla="*/ 0 h 24"/>
                    <a:gd name="T10" fmla="*/ 21 w 43"/>
                    <a:gd name="T11" fmla="*/ 3 h 2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43" h="24">
                      <a:moveTo>
                        <a:pt x="21" y="3"/>
                      </a:moveTo>
                      <a:cubicBezTo>
                        <a:pt x="10" y="3"/>
                        <a:pt x="0" y="0"/>
                        <a:pt x="0" y="0"/>
                      </a:cubicBezTo>
                      <a:cubicBezTo>
                        <a:pt x="10" y="24"/>
                        <a:pt x="10" y="24"/>
                        <a:pt x="10" y="24"/>
                      </a:cubicBezTo>
                      <a:cubicBezTo>
                        <a:pt x="33" y="24"/>
                        <a:pt x="33" y="24"/>
                        <a:pt x="33" y="24"/>
                      </a:cubicBezTo>
                      <a:cubicBezTo>
                        <a:pt x="43" y="0"/>
                        <a:pt x="43" y="0"/>
                        <a:pt x="43" y="0"/>
                      </a:cubicBezTo>
                      <a:cubicBezTo>
                        <a:pt x="43" y="0"/>
                        <a:pt x="34" y="3"/>
                        <a:pt x="21" y="3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121" name="Freeform 183"/>
                <p:cNvSpPr/>
                <p:nvPr/>
              </p:nvSpPr>
              <p:spPr bwMode="auto">
                <a:xfrm>
                  <a:off x="2490788" y="528637"/>
                  <a:ext cx="74613" cy="247650"/>
                </a:xfrm>
                <a:custGeom>
                  <a:gdLst>
                    <a:gd name="T0" fmla="*/ 47 w 47"/>
                    <a:gd name="T1" fmla="*/ 46 h 156"/>
                    <a:gd name="T2" fmla="*/ 37 w 47"/>
                    <a:gd name="T3" fmla="*/ 0 h 156"/>
                    <a:gd name="T4" fmla="*/ 12 w 47"/>
                    <a:gd name="T5" fmla="*/ 0 h 156"/>
                    <a:gd name="T6" fmla="*/ 0 w 47"/>
                    <a:gd name="T7" fmla="*/ 48 h 156"/>
                    <a:gd name="T8" fmla="*/ 23 w 47"/>
                    <a:gd name="T9" fmla="*/ 156 h 156"/>
                    <a:gd name="T10" fmla="*/ 47 w 47"/>
                    <a:gd name="T11" fmla="*/ 46 h 15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47" h="156">
                      <a:moveTo>
                        <a:pt x="47" y="46"/>
                      </a:moveTo>
                      <a:lnTo>
                        <a:pt x="37" y="0"/>
                      </a:lnTo>
                      <a:lnTo>
                        <a:pt x="12" y="0"/>
                      </a:lnTo>
                      <a:lnTo>
                        <a:pt x="0" y="48"/>
                      </a:lnTo>
                      <a:lnTo>
                        <a:pt x="23" y="156"/>
                      </a:lnTo>
                      <a:lnTo>
                        <a:pt x="47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122" name="Freeform 184"/>
                <p:cNvSpPr/>
                <p:nvPr/>
              </p:nvSpPr>
              <p:spPr bwMode="auto">
                <a:xfrm>
                  <a:off x="2643188" y="635000"/>
                  <a:ext cx="125413" cy="30163"/>
                </a:xfrm>
                <a:custGeom>
                  <a:gdLst>
                    <a:gd name="T0" fmla="*/ 79 w 79"/>
                    <a:gd name="T1" fmla="*/ 19 h 19"/>
                    <a:gd name="T2" fmla="*/ 0 w 79"/>
                    <a:gd name="T3" fmla="*/ 19 h 19"/>
                    <a:gd name="T4" fmla="*/ 0 w 79"/>
                    <a:gd name="T5" fmla="*/ 0 h 19"/>
                    <a:gd name="T6" fmla="*/ 47 w 79"/>
                    <a:gd name="T7" fmla="*/ 0 h 19"/>
                    <a:gd name="T8" fmla="*/ 79 w 79"/>
                    <a:gd name="T9" fmla="*/ 0 h 19"/>
                    <a:gd name="T10" fmla="*/ 79 w 79"/>
                    <a:gd name="T11" fmla="*/ 19 h 1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9" h="19">
                      <a:moveTo>
                        <a:pt x="79" y="19"/>
                      </a:moveTo>
                      <a:lnTo>
                        <a:pt x="0" y="19"/>
                      </a:lnTo>
                      <a:lnTo>
                        <a:pt x="0" y="0"/>
                      </a:lnTo>
                      <a:lnTo>
                        <a:pt x="47" y="0"/>
                      </a:lnTo>
                      <a:lnTo>
                        <a:pt x="79" y="0"/>
                      </a:lnTo>
                      <a:lnTo>
                        <a:pt x="79" y="19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123" name="Freeform 185"/>
                <p:cNvSpPr/>
                <p:nvPr/>
              </p:nvSpPr>
              <p:spPr bwMode="auto">
                <a:xfrm>
                  <a:off x="2344738" y="-1588"/>
                  <a:ext cx="360363" cy="114300"/>
                </a:xfrm>
                <a:custGeom>
                  <a:gdLst>
                    <a:gd name="T0" fmla="*/ 146 w 199"/>
                    <a:gd name="T1" fmla="*/ 35 h 63"/>
                    <a:gd name="T2" fmla="*/ 149 w 199"/>
                    <a:gd name="T3" fmla="*/ 32 h 63"/>
                    <a:gd name="T4" fmla="*/ 199 w 199"/>
                    <a:gd name="T5" fmla="*/ 56 h 63"/>
                    <a:gd name="T6" fmla="*/ 151 w 199"/>
                    <a:gd name="T7" fmla="*/ 16 h 63"/>
                    <a:gd name="T8" fmla="*/ 101 w 199"/>
                    <a:gd name="T9" fmla="*/ 0 h 63"/>
                    <a:gd name="T10" fmla="*/ 0 w 199"/>
                    <a:gd name="T11" fmla="*/ 57 h 63"/>
                    <a:gd name="T12" fmla="*/ 45 w 199"/>
                    <a:gd name="T13" fmla="*/ 63 h 63"/>
                    <a:gd name="T14" fmla="*/ 146 w 199"/>
                    <a:gd name="T15" fmla="*/ 35 h 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99" h="62">
                      <a:moveTo>
                        <a:pt x="146" y="35"/>
                      </a:moveTo>
                      <a:cubicBezTo>
                        <a:pt x="149" y="32"/>
                        <a:pt x="149" y="32"/>
                        <a:pt x="149" y="32"/>
                      </a:cubicBezTo>
                      <a:cubicBezTo>
                        <a:pt x="149" y="32"/>
                        <a:pt x="179" y="56"/>
                        <a:pt x="199" y="56"/>
                      </a:cubicBezTo>
                      <a:cubicBezTo>
                        <a:pt x="197" y="37"/>
                        <a:pt x="182" y="12"/>
                        <a:pt x="151" y="16"/>
                      </a:cubicBezTo>
                      <a:cubicBezTo>
                        <a:pt x="136" y="4"/>
                        <a:pt x="120" y="0"/>
                        <a:pt x="101" y="0"/>
                      </a:cubicBezTo>
                      <a:cubicBezTo>
                        <a:pt x="31" y="0"/>
                        <a:pt x="6" y="47"/>
                        <a:pt x="0" y="57"/>
                      </a:cubicBezTo>
                      <a:cubicBezTo>
                        <a:pt x="12" y="62"/>
                        <a:pt x="29" y="63"/>
                        <a:pt x="45" y="63"/>
                      </a:cubicBezTo>
                      <a:cubicBezTo>
                        <a:pt x="77" y="63"/>
                        <a:pt x="118" y="58"/>
                        <a:pt x="146" y="3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124" name="Freeform 186"/>
                <p:cNvSpPr/>
                <p:nvPr/>
              </p:nvSpPr>
              <p:spPr bwMode="auto">
                <a:xfrm>
                  <a:off x="2557463" y="177800"/>
                  <a:ext cx="120650" cy="73025"/>
                </a:xfrm>
                <a:custGeom>
                  <a:gdLst>
                    <a:gd name="T0" fmla="*/ 0 w 66"/>
                    <a:gd name="T1" fmla="*/ 3 h 40"/>
                    <a:gd name="T2" fmla="*/ 0 w 66"/>
                    <a:gd name="T3" fmla="*/ 4 h 40"/>
                    <a:gd name="T4" fmla="*/ 2 w 66"/>
                    <a:gd name="T5" fmla="*/ 16 h 40"/>
                    <a:gd name="T6" fmla="*/ 12 w 66"/>
                    <a:gd name="T7" fmla="*/ 39 h 40"/>
                    <a:gd name="T8" fmla="*/ 14 w 66"/>
                    <a:gd name="T9" fmla="*/ 40 h 40"/>
                    <a:gd name="T10" fmla="*/ 23 w 66"/>
                    <a:gd name="T11" fmla="*/ 40 h 40"/>
                    <a:gd name="T12" fmla="*/ 55 w 66"/>
                    <a:gd name="T13" fmla="*/ 35 h 40"/>
                    <a:gd name="T14" fmla="*/ 58 w 66"/>
                    <a:gd name="T15" fmla="*/ 32 h 40"/>
                    <a:gd name="T16" fmla="*/ 61 w 66"/>
                    <a:gd name="T17" fmla="*/ 25 h 40"/>
                    <a:gd name="T18" fmla="*/ 66 w 66"/>
                    <a:gd name="T19" fmla="*/ 6 h 40"/>
                    <a:gd name="T20" fmla="*/ 66 w 66"/>
                    <a:gd name="T21" fmla="*/ 5 h 40"/>
                    <a:gd name="T22" fmla="*/ 57 w 66"/>
                    <a:gd name="T23" fmla="*/ 3 h 40"/>
                    <a:gd name="T24" fmla="*/ 26 w 66"/>
                    <a:gd name="T25" fmla="*/ 0 h 40"/>
                    <a:gd name="T26" fmla="*/ 0 w 66"/>
                    <a:gd name="T27" fmla="*/ 3 h 4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66" h="40">
                      <a:moveTo>
                        <a:pt x="0" y="3"/>
                      </a:moveTo>
                      <a:cubicBezTo>
                        <a:pt x="0" y="3"/>
                        <a:pt x="0" y="3"/>
                        <a:pt x="0" y="4"/>
                      </a:cubicBezTo>
                      <a:cubicBezTo>
                        <a:pt x="0" y="7"/>
                        <a:pt x="1" y="11"/>
                        <a:pt x="2" y="16"/>
                      </a:cubicBezTo>
                      <a:cubicBezTo>
                        <a:pt x="4" y="24"/>
                        <a:pt x="7" y="34"/>
                        <a:pt x="12" y="39"/>
                      </a:cubicBezTo>
                      <a:cubicBezTo>
                        <a:pt x="12" y="39"/>
                        <a:pt x="13" y="39"/>
                        <a:pt x="14" y="40"/>
                      </a:cubicBezTo>
                      <a:cubicBezTo>
                        <a:pt x="16" y="40"/>
                        <a:pt x="20" y="40"/>
                        <a:pt x="23" y="40"/>
                      </a:cubicBezTo>
                      <a:cubicBezTo>
                        <a:pt x="32" y="40"/>
                        <a:pt x="45" y="39"/>
                        <a:pt x="55" y="35"/>
                      </a:cubicBezTo>
                      <a:cubicBezTo>
                        <a:pt x="55" y="35"/>
                        <a:pt x="57" y="34"/>
                        <a:pt x="58" y="32"/>
                      </a:cubicBezTo>
                      <a:cubicBezTo>
                        <a:pt x="59" y="31"/>
                        <a:pt x="60" y="28"/>
                        <a:pt x="61" y="25"/>
                      </a:cubicBezTo>
                      <a:cubicBezTo>
                        <a:pt x="63" y="18"/>
                        <a:pt x="65" y="11"/>
                        <a:pt x="66" y="6"/>
                      </a:cubicBezTo>
                      <a:cubicBezTo>
                        <a:pt x="66" y="6"/>
                        <a:pt x="66" y="5"/>
                        <a:pt x="66" y="5"/>
                      </a:cubicBezTo>
                      <a:cubicBezTo>
                        <a:pt x="64" y="4"/>
                        <a:pt x="61" y="4"/>
                        <a:pt x="57" y="3"/>
                      </a:cubicBezTo>
                      <a:cubicBezTo>
                        <a:pt x="49" y="2"/>
                        <a:pt x="38" y="0"/>
                        <a:pt x="26" y="0"/>
                      </a:cubicBezTo>
                      <a:cubicBezTo>
                        <a:pt x="11" y="0"/>
                        <a:pt x="3" y="2"/>
                        <a:pt x="0" y="3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125" name="Freeform 187"/>
                <p:cNvSpPr/>
                <p:nvPr/>
              </p:nvSpPr>
              <p:spPr bwMode="auto">
                <a:xfrm>
                  <a:off x="2347913" y="90487"/>
                  <a:ext cx="360363" cy="92075"/>
                </a:xfrm>
                <a:custGeom>
                  <a:gdLst>
                    <a:gd name="T0" fmla="*/ 10 w 199"/>
                    <a:gd name="T1" fmla="*/ 45 h 51"/>
                    <a:gd name="T2" fmla="*/ 10 w 199"/>
                    <a:gd name="T3" fmla="*/ 45 h 51"/>
                    <a:gd name="T4" fmla="*/ 11 w 199"/>
                    <a:gd name="T5" fmla="*/ 44 h 51"/>
                    <a:gd name="T6" fmla="*/ 11 w 199"/>
                    <a:gd name="T7" fmla="*/ 44 h 51"/>
                    <a:gd name="T8" fmla="*/ 57 w 199"/>
                    <a:gd name="T9" fmla="*/ 39 h 51"/>
                    <a:gd name="T10" fmla="*/ 91 w 199"/>
                    <a:gd name="T11" fmla="*/ 43 h 51"/>
                    <a:gd name="T12" fmla="*/ 93 w 199"/>
                    <a:gd name="T13" fmla="*/ 48 h 51"/>
                    <a:gd name="T14" fmla="*/ 93 w 199"/>
                    <a:gd name="T15" fmla="*/ 51 h 51"/>
                    <a:gd name="T16" fmla="*/ 106 w 199"/>
                    <a:gd name="T17" fmla="*/ 51 h 51"/>
                    <a:gd name="T18" fmla="*/ 106 w 199"/>
                    <a:gd name="T19" fmla="*/ 48 h 51"/>
                    <a:gd name="T20" fmla="*/ 108 w 199"/>
                    <a:gd name="T21" fmla="*/ 43 h 51"/>
                    <a:gd name="T22" fmla="*/ 142 w 199"/>
                    <a:gd name="T23" fmla="*/ 39 h 51"/>
                    <a:gd name="T24" fmla="*/ 189 w 199"/>
                    <a:gd name="T25" fmla="*/ 45 h 51"/>
                    <a:gd name="T26" fmla="*/ 189 w 199"/>
                    <a:gd name="T27" fmla="*/ 45 h 51"/>
                    <a:gd name="T28" fmla="*/ 199 w 199"/>
                    <a:gd name="T29" fmla="*/ 48 h 51"/>
                    <a:gd name="T30" fmla="*/ 193 w 199"/>
                    <a:gd name="T31" fmla="*/ 22 h 51"/>
                    <a:gd name="T32" fmla="*/ 145 w 199"/>
                    <a:gd name="T33" fmla="*/ 0 h 51"/>
                    <a:gd name="T34" fmla="*/ 45 w 199"/>
                    <a:gd name="T35" fmla="*/ 27 h 51"/>
                    <a:gd name="T36" fmla="*/ 5 w 199"/>
                    <a:gd name="T37" fmla="*/ 24 h 51"/>
                    <a:gd name="T38" fmla="*/ 0 w 199"/>
                    <a:gd name="T39" fmla="*/ 48 h 51"/>
                    <a:gd name="T40" fmla="*/ 10 w 199"/>
                    <a:gd name="T41" fmla="*/ 45 h 51"/>
                    <a:gd name="T42" fmla="*/ 10 w 199"/>
                    <a:gd name="T43" fmla="*/ 45 h 51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199" h="51">
                      <a:moveTo>
                        <a:pt x="10" y="45"/>
                      </a:move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6" y="43"/>
                        <a:pt x="35" y="39"/>
                        <a:pt x="57" y="39"/>
                      </a:cubicBezTo>
                      <a:cubicBezTo>
                        <a:pt x="84" y="39"/>
                        <a:pt x="90" y="42"/>
                        <a:pt x="91" y="43"/>
                      </a:cubicBezTo>
                      <a:cubicBezTo>
                        <a:pt x="93" y="44"/>
                        <a:pt x="93" y="46"/>
                        <a:pt x="93" y="48"/>
                      </a:cubicBezTo>
                      <a:cubicBezTo>
                        <a:pt x="93" y="48"/>
                        <a:pt x="93" y="49"/>
                        <a:pt x="93" y="51"/>
                      </a:cubicBezTo>
                      <a:cubicBezTo>
                        <a:pt x="97" y="50"/>
                        <a:pt x="102" y="50"/>
                        <a:pt x="106" y="51"/>
                      </a:cubicBezTo>
                      <a:cubicBezTo>
                        <a:pt x="106" y="49"/>
                        <a:pt x="106" y="48"/>
                        <a:pt x="106" y="48"/>
                      </a:cubicBezTo>
                      <a:cubicBezTo>
                        <a:pt x="106" y="46"/>
                        <a:pt x="106" y="44"/>
                        <a:pt x="108" y="43"/>
                      </a:cubicBezTo>
                      <a:cubicBezTo>
                        <a:pt x="109" y="42"/>
                        <a:pt x="115" y="39"/>
                        <a:pt x="142" y="39"/>
                      </a:cubicBezTo>
                      <a:cubicBezTo>
                        <a:pt x="167" y="39"/>
                        <a:pt x="188" y="45"/>
                        <a:pt x="189" y="45"/>
                      </a:cubicBezTo>
                      <a:cubicBezTo>
                        <a:pt x="189" y="45"/>
                        <a:pt x="189" y="45"/>
                        <a:pt x="189" y="45"/>
                      </a:cubicBezTo>
                      <a:cubicBezTo>
                        <a:pt x="199" y="48"/>
                        <a:pt x="199" y="48"/>
                        <a:pt x="199" y="48"/>
                      </a:cubicBezTo>
                      <a:cubicBezTo>
                        <a:pt x="198" y="38"/>
                        <a:pt x="196" y="30"/>
                        <a:pt x="193" y="22"/>
                      </a:cubicBezTo>
                      <a:cubicBezTo>
                        <a:pt x="170" y="17"/>
                        <a:pt x="151" y="5"/>
                        <a:pt x="145" y="0"/>
                      </a:cubicBezTo>
                      <a:cubicBezTo>
                        <a:pt x="116" y="22"/>
                        <a:pt x="76" y="27"/>
                        <a:pt x="45" y="27"/>
                      </a:cubicBezTo>
                      <a:cubicBezTo>
                        <a:pt x="27" y="27"/>
                        <a:pt x="13" y="26"/>
                        <a:pt x="5" y="24"/>
                      </a:cubicBezTo>
                      <a:cubicBezTo>
                        <a:pt x="2" y="32"/>
                        <a:pt x="1" y="39"/>
                        <a:pt x="0" y="48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126" name="Freeform 188"/>
                <p:cNvSpPr/>
                <p:nvPr/>
              </p:nvSpPr>
              <p:spPr bwMode="auto">
                <a:xfrm>
                  <a:off x="2378076" y="177800"/>
                  <a:ext cx="120650" cy="73025"/>
                </a:xfrm>
                <a:custGeom>
                  <a:gdLst>
                    <a:gd name="T0" fmla="*/ 0 w 66"/>
                    <a:gd name="T1" fmla="*/ 5 h 40"/>
                    <a:gd name="T2" fmla="*/ 1 w 66"/>
                    <a:gd name="T3" fmla="*/ 12 h 40"/>
                    <a:gd name="T4" fmla="*/ 7 w 66"/>
                    <a:gd name="T5" fmla="*/ 30 h 40"/>
                    <a:gd name="T6" fmla="*/ 11 w 66"/>
                    <a:gd name="T7" fmla="*/ 35 h 40"/>
                    <a:gd name="T8" fmla="*/ 43 w 66"/>
                    <a:gd name="T9" fmla="*/ 40 h 40"/>
                    <a:gd name="T10" fmla="*/ 54 w 66"/>
                    <a:gd name="T11" fmla="*/ 39 h 40"/>
                    <a:gd name="T12" fmla="*/ 66 w 66"/>
                    <a:gd name="T13" fmla="*/ 4 h 40"/>
                    <a:gd name="T14" fmla="*/ 66 w 66"/>
                    <a:gd name="T15" fmla="*/ 3 h 40"/>
                    <a:gd name="T16" fmla="*/ 65 w 66"/>
                    <a:gd name="T17" fmla="*/ 2 h 40"/>
                    <a:gd name="T18" fmla="*/ 40 w 66"/>
                    <a:gd name="T19" fmla="*/ 0 h 40"/>
                    <a:gd name="T20" fmla="*/ 0 w 66"/>
                    <a:gd name="T21" fmla="*/ 5 h 4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66" h="40">
                      <a:moveTo>
                        <a:pt x="0" y="5"/>
                      </a:moveTo>
                      <a:cubicBezTo>
                        <a:pt x="0" y="7"/>
                        <a:pt x="1" y="9"/>
                        <a:pt x="1" y="12"/>
                      </a:cubicBezTo>
                      <a:cubicBezTo>
                        <a:pt x="2" y="18"/>
                        <a:pt x="4" y="25"/>
                        <a:pt x="7" y="30"/>
                      </a:cubicBezTo>
                      <a:cubicBezTo>
                        <a:pt x="8" y="34"/>
                        <a:pt x="10" y="35"/>
                        <a:pt x="11" y="35"/>
                      </a:cubicBezTo>
                      <a:cubicBezTo>
                        <a:pt x="21" y="39"/>
                        <a:pt x="33" y="40"/>
                        <a:pt x="43" y="40"/>
                      </a:cubicBezTo>
                      <a:cubicBezTo>
                        <a:pt x="48" y="40"/>
                        <a:pt x="52" y="40"/>
                        <a:pt x="54" y="39"/>
                      </a:cubicBezTo>
                      <a:cubicBezTo>
                        <a:pt x="61" y="32"/>
                        <a:pt x="65" y="13"/>
                        <a:pt x="66" y="4"/>
                      </a:cubicBezTo>
                      <a:cubicBezTo>
                        <a:pt x="66" y="3"/>
                        <a:pt x="66" y="3"/>
                        <a:pt x="66" y="3"/>
                      </a:cubicBezTo>
                      <a:cubicBezTo>
                        <a:pt x="66" y="3"/>
                        <a:pt x="65" y="2"/>
                        <a:pt x="65" y="2"/>
                      </a:cubicBezTo>
                      <a:cubicBezTo>
                        <a:pt x="60" y="1"/>
                        <a:pt x="53" y="0"/>
                        <a:pt x="40" y="0"/>
                      </a:cubicBezTo>
                      <a:cubicBezTo>
                        <a:pt x="23" y="0"/>
                        <a:pt x="7" y="3"/>
                        <a:pt x="0" y="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127" name="Freeform 189"/>
                <p:cNvSpPr/>
                <p:nvPr/>
              </p:nvSpPr>
              <p:spPr bwMode="auto">
                <a:xfrm>
                  <a:off x="2346326" y="190500"/>
                  <a:ext cx="361950" cy="233363"/>
                </a:xfrm>
                <a:custGeom>
                  <a:gdLst>
                    <a:gd name="T0" fmla="*/ 200 w 200"/>
                    <a:gd name="T1" fmla="*/ 2 h 129"/>
                    <a:gd name="T2" fmla="*/ 192 w 200"/>
                    <a:gd name="T3" fmla="*/ 0 h 129"/>
                    <a:gd name="T4" fmla="*/ 185 w 200"/>
                    <a:gd name="T5" fmla="*/ 28 h 129"/>
                    <a:gd name="T6" fmla="*/ 175 w 200"/>
                    <a:gd name="T7" fmla="*/ 37 h 129"/>
                    <a:gd name="T8" fmla="*/ 140 w 200"/>
                    <a:gd name="T9" fmla="*/ 43 h 129"/>
                    <a:gd name="T10" fmla="*/ 127 w 200"/>
                    <a:gd name="T11" fmla="*/ 42 h 129"/>
                    <a:gd name="T12" fmla="*/ 123 w 200"/>
                    <a:gd name="T13" fmla="*/ 40 h 129"/>
                    <a:gd name="T14" fmla="*/ 110 w 200"/>
                    <a:gd name="T15" fmla="*/ 11 h 129"/>
                    <a:gd name="T16" fmla="*/ 109 w 200"/>
                    <a:gd name="T17" fmla="*/ 7 h 129"/>
                    <a:gd name="T18" fmla="*/ 92 w 200"/>
                    <a:gd name="T19" fmla="*/ 6 h 129"/>
                    <a:gd name="T20" fmla="*/ 91 w 200"/>
                    <a:gd name="T21" fmla="*/ 11 h 129"/>
                    <a:gd name="T22" fmla="*/ 78 w 200"/>
                    <a:gd name="T23" fmla="*/ 40 h 129"/>
                    <a:gd name="T24" fmla="*/ 74 w 200"/>
                    <a:gd name="T25" fmla="*/ 42 h 129"/>
                    <a:gd name="T26" fmla="*/ 71 w 200"/>
                    <a:gd name="T27" fmla="*/ 42 h 129"/>
                    <a:gd name="T28" fmla="*/ 61 w 200"/>
                    <a:gd name="T29" fmla="*/ 43 h 129"/>
                    <a:gd name="T30" fmla="*/ 26 w 200"/>
                    <a:gd name="T31" fmla="*/ 37 h 129"/>
                    <a:gd name="T32" fmla="*/ 16 w 200"/>
                    <a:gd name="T33" fmla="*/ 28 h 129"/>
                    <a:gd name="T34" fmla="*/ 11 w 200"/>
                    <a:gd name="T35" fmla="*/ 14 h 129"/>
                    <a:gd name="T36" fmla="*/ 8 w 200"/>
                    <a:gd name="T37" fmla="*/ 0 h 129"/>
                    <a:gd name="T38" fmla="*/ 1 w 200"/>
                    <a:gd name="T39" fmla="*/ 2 h 129"/>
                    <a:gd name="T40" fmla="*/ 0 w 200"/>
                    <a:gd name="T41" fmla="*/ 4 h 129"/>
                    <a:gd name="T42" fmla="*/ 68 w 200"/>
                    <a:gd name="T43" fmla="*/ 121 h 129"/>
                    <a:gd name="T44" fmla="*/ 101 w 200"/>
                    <a:gd name="T45" fmla="*/ 129 h 129"/>
                    <a:gd name="T46" fmla="*/ 133 w 200"/>
                    <a:gd name="T47" fmla="*/ 121 h 129"/>
                    <a:gd name="T48" fmla="*/ 200 w 200"/>
                    <a:gd name="T49" fmla="*/ 4 h 129"/>
                    <a:gd name="T50" fmla="*/ 200 w 200"/>
                    <a:gd name="T51" fmla="*/ 2 h 12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00" h="129">
                      <a:moveTo>
                        <a:pt x="200" y="2"/>
                      </a:moveTo>
                      <a:cubicBezTo>
                        <a:pt x="192" y="0"/>
                        <a:pt x="192" y="0"/>
                        <a:pt x="192" y="0"/>
                      </a:cubicBezTo>
                      <a:cubicBezTo>
                        <a:pt x="191" y="7"/>
                        <a:pt x="189" y="19"/>
                        <a:pt x="185" y="28"/>
                      </a:cubicBezTo>
                      <a:cubicBezTo>
                        <a:pt x="183" y="32"/>
                        <a:pt x="180" y="36"/>
                        <a:pt x="175" y="37"/>
                      </a:cubicBezTo>
                      <a:cubicBezTo>
                        <a:pt x="164" y="41"/>
                        <a:pt x="150" y="43"/>
                        <a:pt x="140" y="43"/>
                      </a:cubicBezTo>
                      <a:cubicBezTo>
                        <a:pt x="134" y="43"/>
                        <a:pt x="130" y="42"/>
                        <a:pt x="127" y="42"/>
                      </a:cubicBezTo>
                      <a:cubicBezTo>
                        <a:pt x="125" y="41"/>
                        <a:pt x="125" y="41"/>
                        <a:pt x="123" y="40"/>
                      </a:cubicBezTo>
                      <a:cubicBezTo>
                        <a:pt x="115" y="32"/>
                        <a:pt x="112" y="21"/>
                        <a:pt x="110" y="11"/>
                      </a:cubicBezTo>
                      <a:cubicBezTo>
                        <a:pt x="109" y="10"/>
                        <a:pt x="109" y="8"/>
                        <a:pt x="109" y="7"/>
                      </a:cubicBezTo>
                      <a:cubicBezTo>
                        <a:pt x="104" y="5"/>
                        <a:pt x="98" y="5"/>
                        <a:pt x="92" y="6"/>
                      </a:cubicBezTo>
                      <a:cubicBezTo>
                        <a:pt x="92" y="8"/>
                        <a:pt x="92" y="9"/>
                        <a:pt x="91" y="11"/>
                      </a:cubicBezTo>
                      <a:cubicBezTo>
                        <a:pt x="89" y="21"/>
                        <a:pt x="85" y="32"/>
                        <a:pt x="78" y="40"/>
                      </a:cubicBezTo>
                      <a:cubicBezTo>
                        <a:pt x="76" y="41"/>
                        <a:pt x="76" y="41"/>
                        <a:pt x="74" y="42"/>
                      </a:cubicBezTo>
                      <a:cubicBezTo>
                        <a:pt x="73" y="42"/>
                        <a:pt x="72" y="42"/>
                        <a:pt x="71" y="42"/>
                      </a:cubicBezTo>
                      <a:cubicBezTo>
                        <a:pt x="68" y="42"/>
                        <a:pt x="65" y="43"/>
                        <a:pt x="61" y="43"/>
                      </a:cubicBezTo>
                      <a:cubicBezTo>
                        <a:pt x="51" y="43"/>
                        <a:pt x="37" y="41"/>
                        <a:pt x="26" y="37"/>
                      </a:cubicBezTo>
                      <a:cubicBezTo>
                        <a:pt x="21" y="36"/>
                        <a:pt x="18" y="32"/>
                        <a:pt x="16" y="28"/>
                      </a:cubicBezTo>
                      <a:cubicBezTo>
                        <a:pt x="14" y="23"/>
                        <a:pt x="13" y="18"/>
                        <a:pt x="11" y="14"/>
                      </a:cubicBezTo>
                      <a:cubicBezTo>
                        <a:pt x="10" y="8"/>
                        <a:pt x="9" y="3"/>
                        <a:pt x="8" y="0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0" y="3"/>
                        <a:pt x="0" y="4"/>
                      </a:cubicBezTo>
                      <a:cubicBezTo>
                        <a:pt x="0" y="53"/>
                        <a:pt x="29" y="103"/>
                        <a:pt x="68" y="121"/>
                      </a:cubicBezTo>
                      <a:cubicBezTo>
                        <a:pt x="68" y="121"/>
                        <a:pt x="84" y="129"/>
                        <a:pt x="101" y="129"/>
                      </a:cubicBezTo>
                      <a:cubicBezTo>
                        <a:pt x="117" y="129"/>
                        <a:pt x="133" y="121"/>
                        <a:pt x="133" y="121"/>
                      </a:cubicBezTo>
                      <a:cubicBezTo>
                        <a:pt x="172" y="103"/>
                        <a:pt x="200" y="53"/>
                        <a:pt x="200" y="4"/>
                      </a:cubicBezTo>
                      <a:cubicBezTo>
                        <a:pt x="200" y="3"/>
                        <a:pt x="200" y="2"/>
                        <a:pt x="200" y="2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</p:grpSp>
          <p:sp>
            <p:nvSpPr>
              <p:cNvPr id="114" name="TextBox 152"/>
              <p:cNvSpPr txBox="1"/>
              <p:nvPr/>
            </p:nvSpPr>
            <p:spPr>
              <a:xfrm>
                <a:off x="3745883" y="3885737"/>
                <a:ext cx="615770" cy="2247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100" b="1" smtClean="0">
                    <a:latin typeface="华文细黑" pitchFamily="2" charset="-122"/>
                    <a:ea typeface="华文细黑" pitchFamily="2" charset="-122"/>
                  </a:rPr>
                  <a:t>客户</a:t>
                </a:r>
                <a:endParaRPr lang="zh-CN" altLang="en-US" sz="1100" b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142" name="圆角矩形标注 141"/>
            <p:cNvSpPr/>
            <p:nvPr/>
          </p:nvSpPr>
          <p:spPr>
            <a:xfrm>
              <a:off x="8083674" y="1697818"/>
              <a:ext cx="3142305" cy="793962"/>
            </a:xfrm>
            <a:prstGeom prst="wedgeRoundRectCallout">
              <a:avLst>
                <a:gd name="adj1" fmla="val -72137"/>
                <a:gd name="adj2" fmla="val 38898"/>
                <a:gd name="adj3" fmla="val 16667"/>
              </a:avLst>
            </a:prstGeom>
            <a:ln>
              <a:solidFill>
                <a:srgbClr val="373C64"/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defTabSz="910762">
                <a:lnSpc>
                  <a:spcPct val="150000"/>
                </a:lnSpc>
              </a:pPr>
              <a:r>
                <a:rPr lang="zh-CN" altLang="en-US" sz="1200" smtClean="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rPr>
                <a:t>业务推广：德邦多个销售员向我推荐零担、快递</a:t>
              </a:r>
              <a:r>
                <a:rPr lang="zh-CN" altLang="en-US" sz="1200" b="1" smtClean="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rPr>
                <a:t>多种业务</a:t>
              </a:r>
              <a:r>
                <a:rPr lang="zh-CN" altLang="en-US" sz="1200" smtClean="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rPr>
                <a:t>，业务太杂乱，</a:t>
              </a:r>
              <a:r>
                <a:rPr lang="zh-CN" altLang="en-US" sz="1200" b="1" smtClean="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rPr>
                <a:t>报价不统一，</a:t>
              </a:r>
              <a:r>
                <a:rPr lang="zh-CN" altLang="en-US" sz="1200" smtClean="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rPr>
                <a:t>不清楚怎么选择！</a:t>
              </a:r>
              <a:endParaRPr lang="zh-CN" altLang="en-US" sz="12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43" name="圆角矩形标注 142"/>
            <p:cNvSpPr/>
            <p:nvPr/>
          </p:nvSpPr>
          <p:spPr>
            <a:xfrm>
              <a:off x="8083674" y="2682297"/>
              <a:ext cx="3142304" cy="804933"/>
            </a:xfrm>
            <a:prstGeom prst="wedgeRoundRectCallout">
              <a:avLst>
                <a:gd name="adj1" fmla="val -73153"/>
                <a:gd name="adj2" fmla="val -63298"/>
                <a:gd name="adj3" fmla="val 16667"/>
              </a:avLst>
            </a:prstGeom>
            <a:ln>
              <a:solidFill>
                <a:srgbClr val="373C64"/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defTabSz="910762">
                <a:lnSpc>
                  <a:spcPct val="150000"/>
                </a:lnSpc>
              </a:pPr>
              <a:r>
                <a:rPr lang="zh-CN" altLang="en-US" sz="1200" smtClean="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rPr>
                <a:t>业务对接：同时有零担和快递产品，德邦有</a:t>
              </a:r>
              <a:r>
                <a:rPr lang="zh-CN" altLang="en-US" sz="1200" b="1" smtClean="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rPr>
                <a:t>多人对接发货和异常处理</a:t>
              </a:r>
              <a:r>
                <a:rPr lang="zh-CN" altLang="en-US" sz="1200" smtClean="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rPr>
                <a:t>，到底该找谁啊？</a:t>
              </a:r>
              <a:endParaRPr lang="zh-CN" altLang="en-US" sz="12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703263" y="1212112"/>
            <a:ext cx="5130091" cy="2519919"/>
            <a:chOff x="703263" y="1555784"/>
            <a:chExt cx="5130091" cy="2176247"/>
          </a:xfrm>
        </p:grpSpPr>
        <p:sp>
          <p:nvSpPr>
            <p:cNvPr id="79" name="TextBox 78"/>
            <p:cNvSpPr txBox="1"/>
            <p:nvPr/>
          </p:nvSpPr>
          <p:spPr>
            <a:xfrm>
              <a:off x="703263" y="1555784"/>
              <a:ext cx="5129526" cy="225931"/>
            </a:xfrm>
            <a:prstGeom prst="rect">
              <a:avLst/>
            </a:prstGeom>
            <a:solidFill>
              <a:srgbClr val="373C64"/>
            </a:solidFill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en-US" altLang="zh-CN" sz="11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16</a:t>
              </a:r>
              <a:r>
                <a:rPr lang="zh-CN" altLang="en-US" sz="11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年零担、快递销售人员增长情况</a:t>
              </a:r>
            </a:p>
          </p:txBody>
        </p:sp>
        <p:graphicFrame>
          <p:nvGraphicFramePr>
            <p:cNvPr id="80" name="图表 79"/>
            <p:cNvGraphicFramePr/>
            <p:nvPr>
              <p:extLst>
                <p:ext uri="{D42A27DB-BD31-4B8C-83A1-F6EECF244321}">
                  <p14:modId xmlns:p14="http://schemas.microsoft.com/office/powerpoint/2010/main" val="1977702408"/>
                </p:ext>
              </p:extLst>
            </p:nvPr>
          </p:nvGraphicFramePr>
          <p:xfrm>
            <a:off x="703263" y="1781715"/>
            <a:ext cx="5130091" cy="1950316"/>
          </p:xfrm>
          <a:graphic>
            <a:graphicData uri="http://schemas.openxmlformats.org/drawingml/2006/chart">
              <c:chart xmlns:c="http://schemas.openxmlformats.org/drawingml/2006/chart" r:id="rId3"/>
            </a:graphicData>
          </a:graphic>
        </p:graphicFrame>
      </p:grpSp>
      <p:sp>
        <p:nvSpPr>
          <p:cNvPr id="85" name="矩形 84"/>
          <p:cNvSpPr/>
          <p:nvPr/>
        </p:nvSpPr>
        <p:spPr>
          <a:xfrm>
            <a:off x="703263" y="3874765"/>
            <a:ext cx="5129525" cy="220853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  <a:prstDash val="sysDash"/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1381209" y="4124338"/>
            <a:ext cx="3803019" cy="1807311"/>
            <a:chOff x="1055377" y="2051180"/>
            <a:chExt cx="4005797" cy="4095885"/>
          </a:xfrm>
        </p:grpSpPr>
        <p:grpSp>
          <p:nvGrpSpPr>
            <p:cNvPr id="4" name="组合 3"/>
            <p:cNvGrpSpPr/>
            <p:nvPr/>
          </p:nvGrpSpPr>
          <p:grpSpPr>
            <a:xfrm>
              <a:off x="1183802" y="3513278"/>
              <a:ext cx="761525" cy="909645"/>
              <a:chOff x="1208920" y="3191819"/>
              <a:chExt cx="615770" cy="781588"/>
            </a:xfrm>
          </p:grpSpPr>
          <p:sp>
            <p:nvSpPr>
              <p:cNvPr id="50" name="Freeform 6"/>
              <p:cNvSpPr>
                <a:spLocks noEditPoints="1"/>
              </p:cNvSpPr>
              <p:nvPr/>
            </p:nvSpPr>
            <p:spPr bwMode="auto">
              <a:xfrm>
                <a:off x="1335586" y="3191819"/>
                <a:ext cx="439058" cy="556806"/>
              </a:xfrm>
              <a:custGeom>
                <a:gdLst>
                  <a:gd name="T0" fmla="*/ 1122 w 1977"/>
                  <a:gd name="T1" fmla="*/ 178 h 2232"/>
                  <a:gd name="T2" fmla="*/ 768 w 1977"/>
                  <a:gd name="T3" fmla="*/ 178 h 2232"/>
                  <a:gd name="T4" fmla="*/ 1188 w 1977"/>
                  <a:gd name="T5" fmla="*/ 1257 h 2232"/>
                  <a:gd name="T6" fmla="*/ 1068 w 1977"/>
                  <a:gd name="T7" fmla="*/ 1346 h 2232"/>
                  <a:gd name="T8" fmla="*/ 1246 w 1977"/>
                  <a:gd name="T9" fmla="*/ 1777 h 2232"/>
                  <a:gd name="T10" fmla="*/ 1395 w 1977"/>
                  <a:gd name="T11" fmla="*/ 1756 h 2232"/>
                  <a:gd name="T12" fmla="*/ 1188 w 1977"/>
                  <a:gd name="T13" fmla="*/ 1257 h 2232"/>
                  <a:gd name="T14" fmla="*/ 1846 w 1977"/>
                  <a:gd name="T15" fmla="*/ 1183 h 2232"/>
                  <a:gd name="T16" fmla="*/ 1742 w 1977"/>
                  <a:gd name="T17" fmla="*/ 1027 h 2232"/>
                  <a:gd name="T18" fmla="*/ 1710 w 1977"/>
                  <a:gd name="T19" fmla="*/ 1232 h 2232"/>
                  <a:gd name="T20" fmla="*/ 1949 w 1977"/>
                  <a:gd name="T21" fmla="*/ 1527 h 2232"/>
                  <a:gd name="T22" fmla="*/ 1616 w 1977"/>
                  <a:gd name="T23" fmla="*/ 1079 h 2232"/>
                  <a:gd name="T24" fmla="*/ 1499 w 1977"/>
                  <a:gd name="T25" fmla="*/ 1054 h 2232"/>
                  <a:gd name="T26" fmla="*/ 1444 w 1977"/>
                  <a:gd name="T27" fmla="*/ 984 h 2232"/>
                  <a:gd name="T28" fmla="*/ 1071 w 1977"/>
                  <a:gd name="T29" fmla="*/ 819 h 2232"/>
                  <a:gd name="T30" fmla="*/ 927 w 1977"/>
                  <a:gd name="T31" fmla="*/ 467 h 2232"/>
                  <a:gd name="T32" fmla="*/ 912 w 1977"/>
                  <a:gd name="T33" fmla="*/ 445 h 2232"/>
                  <a:gd name="T34" fmla="*/ 802 w 1977"/>
                  <a:gd name="T35" fmla="*/ 369 h 2232"/>
                  <a:gd name="T36" fmla="*/ 633 w 1977"/>
                  <a:gd name="T37" fmla="*/ 377 h 2232"/>
                  <a:gd name="T38" fmla="*/ 205 w 1977"/>
                  <a:gd name="T39" fmla="*/ 534 h 2232"/>
                  <a:gd name="T40" fmla="*/ 123 w 1977"/>
                  <a:gd name="T41" fmla="*/ 985 h 2232"/>
                  <a:gd name="T42" fmla="*/ 313 w 1977"/>
                  <a:gd name="T43" fmla="*/ 1012 h 2232"/>
                  <a:gd name="T44" fmla="*/ 498 w 1977"/>
                  <a:gd name="T45" fmla="*/ 623 h 2232"/>
                  <a:gd name="T46" fmla="*/ 414 w 1977"/>
                  <a:gd name="T47" fmla="*/ 1188 h 2232"/>
                  <a:gd name="T48" fmla="*/ 27 w 1977"/>
                  <a:gd name="T49" fmla="*/ 2047 h 2232"/>
                  <a:gd name="T50" fmla="*/ 245 w 1977"/>
                  <a:gd name="T51" fmla="*/ 2145 h 2232"/>
                  <a:gd name="T52" fmla="*/ 747 w 1977"/>
                  <a:gd name="T53" fmla="*/ 1610 h 2232"/>
                  <a:gd name="T54" fmla="*/ 939 w 1977"/>
                  <a:gd name="T55" fmla="*/ 2217 h 2232"/>
                  <a:gd name="T56" fmla="*/ 983 w 1977"/>
                  <a:gd name="T57" fmla="*/ 1572 h 2232"/>
                  <a:gd name="T58" fmla="*/ 744 w 1977"/>
                  <a:gd name="T59" fmla="*/ 1212 h 2232"/>
                  <a:gd name="T60" fmla="*/ 884 w 1977"/>
                  <a:gd name="T61" fmla="*/ 870 h 2232"/>
                  <a:gd name="T62" fmla="*/ 927 w 1977"/>
                  <a:gd name="T63" fmla="*/ 954 h 2232"/>
                  <a:gd name="T64" fmla="*/ 1110 w 1977"/>
                  <a:gd name="T65" fmla="*/ 1033 h 2232"/>
                  <a:gd name="T66" fmla="*/ 1279 w 1977"/>
                  <a:gd name="T67" fmla="*/ 1145 h 2232"/>
                  <a:gd name="T68" fmla="*/ 1214 w 1977"/>
                  <a:gd name="T69" fmla="*/ 1246 h 2232"/>
                  <a:gd name="T70" fmla="*/ 1420 w 1977"/>
                  <a:gd name="T71" fmla="*/ 1746 h 2232"/>
                  <a:gd name="T72" fmla="*/ 1685 w 1977"/>
                  <a:gd name="T73" fmla="*/ 1244 h 2232"/>
                  <a:gd name="T74" fmla="*/ 1337 w 1977"/>
                  <a:gd name="T75" fmla="*/ 1195 h 2232"/>
                  <a:gd name="T76" fmla="*/ 1318 w 1977"/>
                  <a:gd name="T77" fmla="*/ 1114 h 2232"/>
                  <a:gd name="T78" fmla="*/ 1329 w 1977"/>
                  <a:gd name="T79" fmla="*/ 1114 h 2232"/>
                  <a:gd name="T80" fmla="*/ 1449 w 1977"/>
                  <a:gd name="T81" fmla="*/ 1060 h 2232"/>
                  <a:gd name="T82" fmla="*/ 1494 w 1977"/>
                  <a:gd name="T83" fmla="*/ 1130 h 22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1977" h="2232">
                    <a:moveTo>
                      <a:pt x="945" y="355"/>
                    </a:moveTo>
                    <a:cubicBezTo>
                      <a:pt x="1043" y="355"/>
                      <a:pt x="1122" y="276"/>
                      <a:pt x="1122" y="178"/>
                    </a:cubicBezTo>
                    <a:cubicBezTo>
                      <a:pt x="1122" y="80"/>
                      <a:pt x="1043" y="0"/>
                      <a:pt x="945" y="0"/>
                    </a:cubicBezTo>
                    <a:cubicBezTo>
                      <a:pt x="847" y="0"/>
                      <a:pt x="768" y="80"/>
                      <a:pt x="768" y="178"/>
                    </a:cubicBezTo>
                    <a:cubicBezTo>
                      <a:pt x="768" y="276"/>
                      <a:pt x="847" y="355"/>
                      <a:pt x="945" y="355"/>
                    </a:cubicBezTo>
                    <a:close/>
                    <a:moveTo>
                      <a:pt x="1188" y="1257"/>
                    </a:moveTo>
                    <a:cubicBezTo>
                      <a:pt x="1088" y="1298"/>
                      <a:pt x="1088" y="1298"/>
                      <a:pt x="1088" y="1298"/>
                    </a:cubicBezTo>
                    <a:cubicBezTo>
                      <a:pt x="1069" y="1306"/>
                      <a:pt x="1060" y="1327"/>
                      <a:pt x="1068" y="1346"/>
                    </a:cubicBezTo>
                    <a:cubicBezTo>
                      <a:pt x="1171" y="1596"/>
                      <a:pt x="1171" y="1596"/>
                      <a:pt x="1171" y="1596"/>
                    </a:cubicBezTo>
                    <a:cubicBezTo>
                      <a:pt x="1246" y="1777"/>
                      <a:pt x="1246" y="1777"/>
                      <a:pt x="1246" y="1777"/>
                    </a:cubicBezTo>
                    <a:cubicBezTo>
                      <a:pt x="1254" y="1796"/>
                      <a:pt x="1276" y="1805"/>
                      <a:pt x="1295" y="1798"/>
                    </a:cubicBezTo>
                    <a:cubicBezTo>
                      <a:pt x="1395" y="1756"/>
                      <a:pt x="1395" y="1756"/>
                      <a:pt x="1395" y="1756"/>
                    </a:cubicBezTo>
                    <a:cubicBezTo>
                      <a:pt x="1307" y="1545"/>
                      <a:pt x="1307" y="1545"/>
                      <a:pt x="1307" y="1545"/>
                    </a:cubicBezTo>
                    <a:lnTo>
                      <a:pt x="1188" y="1257"/>
                    </a:lnTo>
                    <a:close/>
                    <a:moveTo>
                      <a:pt x="1969" y="1479"/>
                    </a:moveTo>
                    <a:cubicBezTo>
                      <a:pt x="1846" y="1183"/>
                      <a:pt x="1846" y="1183"/>
                      <a:pt x="1846" y="1183"/>
                    </a:cubicBezTo>
                    <a:cubicBezTo>
                      <a:pt x="1790" y="1048"/>
                      <a:pt x="1790" y="1048"/>
                      <a:pt x="1790" y="1048"/>
                    </a:cubicBezTo>
                    <a:cubicBezTo>
                      <a:pt x="1783" y="1029"/>
                      <a:pt x="1761" y="1020"/>
                      <a:pt x="1742" y="1027"/>
                    </a:cubicBezTo>
                    <a:cubicBezTo>
                      <a:pt x="1642" y="1069"/>
                      <a:pt x="1642" y="1069"/>
                      <a:pt x="1642" y="1069"/>
                    </a:cubicBezTo>
                    <a:cubicBezTo>
                      <a:pt x="1710" y="1232"/>
                      <a:pt x="1710" y="1232"/>
                      <a:pt x="1710" y="1232"/>
                    </a:cubicBezTo>
                    <a:cubicBezTo>
                      <a:pt x="1849" y="1568"/>
                      <a:pt x="1849" y="1568"/>
                      <a:pt x="1849" y="1568"/>
                    </a:cubicBezTo>
                    <a:cubicBezTo>
                      <a:pt x="1949" y="1527"/>
                      <a:pt x="1949" y="1527"/>
                      <a:pt x="1949" y="1527"/>
                    </a:cubicBezTo>
                    <a:cubicBezTo>
                      <a:pt x="1968" y="1519"/>
                      <a:pt x="1977" y="1498"/>
                      <a:pt x="1969" y="1479"/>
                    </a:cubicBezTo>
                    <a:close/>
                    <a:moveTo>
                      <a:pt x="1616" y="1079"/>
                    </a:moveTo>
                    <a:cubicBezTo>
                      <a:pt x="1525" y="1117"/>
                      <a:pt x="1525" y="1117"/>
                      <a:pt x="1525" y="1117"/>
                    </a:cubicBezTo>
                    <a:cubicBezTo>
                      <a:pt x="1499" y="1054"/>
                      <a:pt x="1499" y="1054"/>
                      <a:pt x="1499" y="1054"/>
                    </a:cubicBezTo>
                    <a:cubicBezTo>
                      <a:pt x="1491" y="1036"/>
                      <a:pt x="1474" y="1025"/>
                      <a:pt x="1455" y="1025"/>
                    </a:cubicBezTo>
                    <a:cubicBezTo>
                      <a:pt x="1455" y="1010"/>
                      <a:pt x="1451" y="996"/>
                      <a:pt x="1444" y="984"/>
                    </a:cubicBezTo>
                    <a:cubicBezTo>
                      <a:pt x="1434" y="964"/>
                      <a:pt x="1417" y="948"/>
                      <a:pt x="1394" y="939"/>
                    </a:cubicBezTo>
                    <a:cubicBezTo>
                      <a:pt x="1071" y="819"/>
                      <a:pt x="1071" y="819"/>
                      <a:pt x="1071" y="819"/>
                    </a:cubicBezTo>
                    <a:cubicBezTo>
                      <a:pt x="956" y="535"/>
                      <a:pt x="956" y="535"/>
                      <a:pt x="956" y="535"/>
                    </a:cubicBezTo>
                    <a:cubicBezTo>
                      <a:pt x="950" y="511"/>
                      <a:pt x="940" y="488"/>
                      <a:pt x="927" y="467"/>
                    </a:cubicBezTo>
                    <a:cubicBezTo>
                      <a:pt x="923" y="459"/>
                      <a:pt x="919" y="453"/>
                      <a:pt x="913" y="447"/>
                    </a:cubicBezTo>
                    <a:cubicBezTo>
                      <a:pt x="913" y="446"/>
                      <a:pt x="912" y="446"/>
                      <a:pt x="912" y="445"/>
                    </a:cubicBezTo>
                    <a:cubicBezTo>
                      <a:pt x="912" y="444"/>
                      <a:pt x="911" y="444"/>
                      <a:pt x="911" y="444"/>
                    </a:cubicBezTo>
                    <a:cubicBezTo>
                      <a:pt x="884" y="410"/>
                      <a:pt x="846" y="383"/>
                      <a:pt x="802" y="369"/>
                    </a:cubicBezTo>
                    <a:cubicBezTo>
                      <a:pt x="750" y="353"/>
                      <a:pt x="698" y="356"/>
                      <a:pt x="651" y="373"/>
                    </a:cubicBezTo>
                    <a:cubicBezTo>
                      <a:pt x="645" y="374"/>
                      <a:pt x="639" y="375"/>
                      <a:pt x="633" y="377"/>
                    </a:cubicBezTo>
                    <a:cubicBezTo>
                      <a:pt x="252" y="501"/>
                      <a:pt x="252" y="501"/>
                      <a:pt x="252" y="501"/>
                    </a:cubicBezTo>
                    <a:cubicBezTo>
                      <a:pt x="233" y="508"/>
                      <a:pt x="217" y="519"/>
                      <a:pt x="205" y="534"/>
                    </a:cubicBezTo>
                    <a:cubicBezTo>
                      <a:pt x="192" y="548"/>
                      <a:pt x="182" y="566"/>
                      <a:pt x="179" y="587"/>
                    </a:cubicBezTo>
                    <a:cubicBezTo>
                      <a:pt x="123" y="985"/>
                      <a:pt x="123" y="985"/>
                      <a:pt x="123" y="985"/>
                    </a:cubicBezTo>
                    <a:cubicBezTo>
                      <a:pt x="115" y="1037"/>
                      <a:pt x="152" y="1086"/>
                      <a:pt x="204" y="1093"/>
                    </a:cubicBezTo>
                    <a:cubicBezTo>
                      <a:pt x="257" y="1101"/>
                      <a:pt x="306" y="1064"/>
                      <a:pt x="313" y="1012"/>
                    </a:cubicBezTo>
                    <a:cubicBezTo>
                      <a:pt x="362" y="668"/>
                      <a:pt x="362" y="668"/>
                      <a:pt x="362" y="668"/>
                    </a:cubicBezTo>
                    <a:cubicBezTo>
                      <a:pt x="498" y="623"/>
                      <a:pt x="498" y="623"/>
                      <a:pt x="498" y="623"/>
                    </a:cubicBezTo>
                    <a:cubicBezTo>
                      <a:pt x="378" y="968"/>
                      <a:pt x="378" y="968"/>
                      <a:pt x="378" y="968"/>
                    </a:cubicBezTo>
                    <a:cubicBezTo>
                      <a:pt x="353" y="1047"/>
                      <a:pt x="363" y="1130"/>
                      <a:pt x="414" y="1188"/>
                    </a:cubicBezTo>
                    <a:cubicBezTo>
                      <a:pt x="359" y="1311"/>
                      <a:pt x="359" y="1311"/>
                      <a:pt x="359" y="1311"/>
                    </a:cubicBezTo>
                    <a:cubicBezTo>
                      <a:pt x="27" y="2047"/>
                      <a:pt x="27" y="2047"/>
                      <a:pt x="27" y="2047"/>
                    </a:cubicBezTo>
                    <a:cubicBezTo>
                      <a:pt x="0" y="2107"/>
                      <a:pt x="27" y="2178"/>
                      <a:pt x="87" y="2205"/>
                    </a:cubicBezTo>
                    <a:cubicBezTo>
                      <a:pt x="147" y="2232"/>
                      <a:pt x="218" y="2205"/>
                      <a:pt x="245" y="2145"/>
                    </a:cubicBezTo>
                    <a:cubicBezTo>
                      <a:pt x="582" y="1397"/>
                      <a:pt x="582" y="1397"/>
                      <a:pt x="582" y="1397"/>
                    </a:cubicBezTo>
                    <a:cubicBezTo>
                      <a:pt x="747" y="1610"/>
                      <a:pt x="747" y="1610"/>
                      <a:pt x="747" y="1610"/>
                    </a:cubicBezTo>
                    <a:cubicBezTo>
                      <a:pt x="807" y="2112"/>
                      <a:pt x="807" y="2112"/>
                      <a:pt x="807" y="2112"/>
                    </a:cubicBezTo>
                    <a:cubicBezTo>
                      <a:pt x="815" y="2178"/>
                      <a:pt x="874" y="2225"/>
                      <a:pt x="939" y="2217"/>
                    </a:cubicBezTo>
                    <a:cubicBezTo>
                      <a:pt x="1005" y="2209"/>
                      <a:pt x="1052" y="2150"/>
                      <a:pt x="1044" y="2084"/>
                    </a:cubicBezTo>
                    <a:cubicBezTo>
                      <a:pt x="983" y="1572"/>
                      <a:pt x="983" y="1572"/>
                      <a:pt x="983" y="1572"/>
                    </a:cubicBezTo>
                    <a:cubicBezTo>
                      <a:pt x="982" y="1556"/>
                      <a:pt x="976" y="1516"/>
                      <a:pt x="942" y="1472"/>
                    </a:cubicBezTo>
                    <a:cubicBezTo>
                      <a:pt x="744" y="1212"/>
                      <a:pt x="744" y="1212"/>
                      <a:pt x="744" y="1212"/>
                    </a:cubicBezTo>
                    <a:cubicBezTo>
                      <a:pt x="745" y="1210"/>
                      <a:pt x="752" y="1195"/>
                      <a:pt x="761" y="1173"/>
                    </a:cubicBezTo>
                    <a:cubicBezTo>
                      <a:pt x="798" y="1083"/>
                      <a:pt x="884" y="870"/>
                      <a:pt x="884" y="870"/>
                    </a:cubicBezTo>
                    <a:cubicBezTo>
                      <a:pt x="904" y="920"/>
                      <a:pt x="904" y="920"/>
                      <a:pt x="904" y="920"/>
                    </a:cubicBezTo>
                    <a:cubicBezTo>
                      <a:pt x="909" y="933"/>
                      <a:pt x="917" y="944"/>
                      <a:pt x="927" y="954"/>
                    </a:cubicBezTo>
                    <a:cubicBezTo>
                      <a:pt x="937" y="964"/>
                      <a:pt x="949" y="973"/>
                      <a:pt x="964" y="979"/>
                    </a:cubicBezTo>
                    <a:cubicBezTo>
                      <a:pt x="1110" y="1033"/>
                      <a:pt x="1110" y="1033"/>
                      <a:pt x="1110" y="1033"/>
                    </a:cubicBezTo>
                    <a:cubicBezTo>
                      <a:pt x="1285" y="1098"/>
                      <a:pt x="1285" y="1098"/>
                      <a:pt x="1285" y="1098"/>
                    </a:cubicBezTo>
                    <a:cubicBezTo>
                      <a:pt x="1275" y="1111"/>
                      <a:pt x="1272" y="1129"/>
                      <a:pt x="1279" y="1145"/>
                    </a:cubicBezTo>
                    <a:cubicBezTo>
                      <a:pt x="1305" y="1208"/>
                      <a:pt x="1305" y="1208"/>
                      <a:pt x="1305" y="1208"/>
                    </a:cubicBezTo>
                    <a:cubicBezTo>
                      <a:pt x="1214" y="1246"/>
                      <a:pt x="1214" y="1246"/>
                      <a:pt x="1214" y="1246"/>
                    </a:cubicBezTo>
                    <a:cubicBezTo>
                      <a:pt x="1332" y="1532"/>
                      <a:pt x="1332" y="1532"/>
                      <a:pt x="1332" y="1532"/>
                    </a:cubicBezTo>
                    <a:cubicBezTo>
                      <a:pt x="1420" y="1746"/>
                      <a:pt x="1420" y="1746"/>
                      <a:pt x="1420" y="1746"/>
                    </a:cubicBezTo>
                    <a:cubicBezTo>
                      <a:pt x="1823" y="1579"/>
                      <a:pt x="1823" y="1579"/>
                      <a:pt x="1823" y="1579"/>
                    </a:cubicBezTo>
                    <a:cubicBezTo>
                      <a:pt x="1685" y="1244"/>
                      <a:pt x="1685" y="1244"/>
                      <a:pt x="1685" y="1244"/>
                    </a:cubicBezTo>
                    <a:lnTo>
                      <a:pt x="1616" y="1079"/>
                    </a:lnTo>
                    <a:close/>
                    <a:moveTo>
                      <a:pt x="1337" y="1195"/>
                    </a:moveTo>
                    <a:cubicBezTo>
                      <a:pt x="1311" y="1132"/>
                      <a:pt x="1311" y="1132"/>
                      <a:pt x="1311" y="1132"/>
                    </a:cubicBezTo>
                    <a:cubicBezTo>
                      <a:pt x="1308" y="1125"/>
                      <a:pt x="1311" y="1117"/>
                      <a:pt x="1318" y="1114"/>
                    </a:cubicBezTo>
                    <a:cubicBezTo>
                      <a:pt x="1323" y="1112"/>
                      <a:pt x="1323" y="1112"/>
                      <a:pt x="1323" y="1112"/>
                    </a:cubicBezTo>
                    <a:cubicBezTo>
                      <a:pt x="1329" y="1114"/>
                      <a:pt x="1329" y="1114"/>
                      <a:pt x="1329" y="1114"/>
                    </a:cubicBezTo>
                    <a:cubicBezTo>
                      <a:pt x="1377" y="1132"/>
                      <a:pt x="1431" y="1108"/>
                      <a:pt x="1449" y="1060"/>
                    </a:cubicBezTo>
                    <a:cubicBezTo>
                      <a:pt x="1449" y="1060"/>
                      <a:pt x="1449" y="1060"/>
                      <a:pt x="1449" y="1060"/>
                    </a:cubicBezTo>
                    <a:cubicBezTo>
                      <a:pt x="1456" y="1057"/>
                      <a:pt x="1465" y="1060"/>
                      <a:pt x="1468" y="1067"/>
                    </a:cubicBezTo>
                    <a:cubicBezTo>
                      <a:pt x="1494" y="1130"/>
                      <a:pt x="1494" y="1130"/>
                      <a:pt x="1494" y="1130"/>
                    </a:cubicBezTo>
                    <a:lnTo>
                      <a:pt x="1337" y="1195"/>
                    </a:lnTo>
                    <a:close/>
                  </a:path>
                </a:pathLst>
              </a:custGeom>
              <a:solidFill>
                <a:srgbClr val="373C64"/>
              </a:solidFill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61" name="TextBox 152"/>
              <p:cNvSpPr txBox="1"/>
              <p:nvPr/>
            </p:nvSpPr>
            <p:spPr>
              <a:xfrm>
                <a:off x="1208920" y="3748626"/>
                <a:ext cx="615770" cy="2247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100" b="1">
                    <a:latin typeface="华文细黑" pitchFamily="2" charset="-122"/>
                    <a:ea typeface="华文细黑" pitchFamily="2" charset="-122"/>
                  </a:rPr>
                  <a:t>零担</a:t>
                </a:r>
                <a:r>
                  <a:rPr lang="en-US" altLang="zh-CN" sz="1100" b="1">
                    <a:latin typeface="华文细黑" pitchFamily="2" charset="-122"/>
                    <a:ea typeface="华文细黑" pitchFamily="2" charset="-122"/>
                  </a:rPr>
                  <a:t>KA</a:t>
                </a:r>
                <a:endParaRPr lang="zh-CN" altLang="en-US" sz="1100" b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grpSp>
          <p:nvGrpSpPr>
            <p:cNvPr id="3" name="组合 2"/>
            <p:cNvGrpSpPr/>
            <p:nvPr/>
          </p:nvGrpSpPr>
          <p:grpSpPr>
            <a:xfrm>
              <a:off x="1276708" y="2051180"/>
              <a:ext cx="761524" cy="902895"/>
              <a:chOff x="1355602" y="2342891"/>
              <a:chExt cx="615770" cy="775789"/>
            </a:xfrm>
          </p:grpSpPr>
          <p:grpSp>
            <p:nvGrpSpPr>
              <p:cNvPr id="45" name="组合 44"/>
              <p:cNvGrpSpPr/>
              <p:nvPr/>
            </p:nvGrpSpPr>
            <p:grpSpPr>
              <a:xfrm>
                <a:off x="1434183" y="2342891"/>
                <a:ext cx="411985" cy="551011"/>
                <a:chOff x="4642193" y="5205492"/>
                <a:chExt cx="793366" cy="1639077"/>
              </a:xfrm>
              <a:solidFill>
                <a:srgbClr val="373C64"/>
              </a:solidFill>
            </p:grpSpPr>
            <p:sp>
              <p:nvSpPr>
                <p:cNvPr id="46" name="Freeform 6"/>
                <p:cNvSpPr/>
                <p:nvPr/>
              </p:nvSpPr>
              <p:spPr bwMode="auto">
                <a:xfrm>
                  <a:off x="4988194" y="5231981"/>
                  <a:ext cx="285433" cy="286754"/>
                </a:xfrm>
                <a:custGeom>
                  <a:gdLst>
                    <a:gd name="T0" fmla="*/ 69 w 170"/>
                    <a:gd name="T1" fmla="*/ 9 h 171"/>
                    <a:gd name="T2" fmla="*/ 9 w 170"/>
                    <a:gd name="T3" fmla="*/ 102 h 171"/>
                    <a:gd name="T4" fmla="*/ 101 w 170"/>
                    <a:gd name="T5" fmla="*/ 162 h 171"/>
                    <a:gd name="T6" fmla="*/ 161 w 170"/>
                    <a:gd name="T7" fmla="*/ 69 h 171"/>
                    <a:gd name="T8" fmla="*/ 69 w 170"/>
                    <a:gd name="T9" fmla="*/ 9 h 171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0" h="171">
                      <a:moveTo>
                        <a:pt x="69" y="9"/>
                      </a:moveTo>
                      <a:cubicBezTo>
                        <a:pt x="27" y="18"/>
                        <a:pt x="0" y="60"/>
                        <a:pt x="9" y="102"/>
                      </a:cubicBezTo>
                      <a:cubicBezTo>
                        <a:pt x="18" y="144"/>
                        <a:pt x="59" y="171"/>
                        <a:pt x="101" y="162"/>
                      </a:cubicBezTo>
                      <a:cubicBezTo>
                        <a:pt x="143" y="153"/>
                        <a:pt x="170" y="111"/>
                        <a:pt x="161" y="69"/>
                      </a:cubicBezTo>
                      <a:cubicBezTo>
                        <a:pt x="152" y="27"/>
                        <a:pt x="111" y="0"/>
                        <a:pt x="69" y="9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47" name="Freeform 7"/>
                <p:cNvSpPr>
                  <a:spLocks noEditPoints="1"/>
                </p:cNvSpPr>
                <p:nvPr/>
              </p:nvSpPr>
              <p:spPr bwMode="auto">
                <a:xfrm>
                  <a:off x="4881362" y="5553547"/>
                  <a:ext cx="381898" cy="363399"/>
                </a:xfrm>
                <a:custGeom>
                  <a:gdLst>
                    <a:gd name="T0" fmla="*/ 210 w 228"/>
                    <a:gd name="T1" fmla="*/ 90 h 217"/>
                    <a:gd name="T2" fmla="*/ 202 w 228"/>
                    <a:gd name="T3" fmla="*/ 86 h 217"/>
                    <a:gd name="T4" fmla="*/ 207 w 228"/>
                    <a:gd name="T5" fmla="*/ 74 h 217"/>
                    <a:gd name="T6" fmla="*/ 209 w 228"/>
                    <a:gd name="T7" fmla="*/ 51 h 217"/>
                    <a:gd name="T8" fmla="*/ 194 w 228"/>
                    <a:gd name="T9" fmla="*/ 34 h 217"/>
                    <a:gd name="T10" fmla="*/ 132 w 228"/>
                    <a:gd name="T11" fmla="*/ 3 h 217"/>
                    <a:gd name="T12" fmla="*/ 109 w 228"/>
                    <a:gd name="T13" fmla="*/ 2 h 217"/>
                    <a:gd name="T14" fmla="*/ 92 w 228"/>
                    <a:gd name="T15" fmla="*/ 17 h 217"/>
                    <a:gd name="T16" fmla="*/ 86 w 228"/>
                    <a:gd name="T17" fmla="*/ 29 h 217"/>
                    <a:gd name="T18" fmla="*/ 77 w 228"/>
                    <a:gd name="T19" fmla="*/ 25 h 217"/>
                    <a:gd name="T20" fmla="*/ 43 w 228"/>
                    <a:gd name="T21" fmla="*/ 37 h 217"/>
                    <a:gd name="T22" fmla="*/ 6 w 228"/>
                    <a:gd name="T23" fmla="*/ 111 h 217"/>
                    <a:gd name="T24" fmla="*/ 18 w 228"/>
                    <a:gd name="T25" fmla="*/ 145 h 217"/>
                    <a:gd name="T26" fmla="*/ 150 w 228"/>
                    <a:gd name="T27" fmla="*/ 211 h 217"/>
                    <a:gd name="T28" fmla="*/ 185 w 228"/>
                    <a:gd name="T29" fmla="*/ 199 h 217"/>
                    <a:gd name="T30" fmla="*/ 222 w 228"/>
                    <a:gd name="T31" fmla="*/ 125 h 217"/>
                    <a:gd name="T32" fmla="*/ 210 w 228"/>
                    <a:gd name="T33" fmla="*/ 90 h 217"/>
                    <a:gd name="T34" fmla="*/ 187 w 228"/>
                    <a:gd name="T35" fmla="*/ 64 h 217"/>
                    <a:gd name="T36" fmla="*/ 181 w 228"/>
                    <a:gd name="T37" fmla="*/ 76 h 217"/>
                    <a:gd name="T38" fmla="*/ 106 w 228"/>
                    <a:gd name="T39" fmla="*/ 39 h 217"/>
                    <a:gd name="T40" fmla="*/ 112 w 228"/>
                    <a:gd name="T41" fmla="*/ 27 h 217"/>
                    <a:gd name="T42" fmla="*/ 116 w 228"/>
                    <a:gd name="T43" fmla="*/ 23 h 217"/>
                    <a:gd name="T44" fmla="*/ 122 w 228"/>
                    <a:gd name="T45" fmla="*/ 24 h 217"/>
                    <a:gd name="T46" fmla="*/ 184 w 228"/>
                    <a:gd name="T47" fmla="*/ 54 h 217"/>
                    <a:gd name="T48" fmla="*/ 187 w 228"/>
                    <a:gd name="T49" fmla="*/ 59 h 217"/>
                    <a:gd name="T50" fmla="*/ 187 w 228"/>
                    <a:gd name="T51" fmla="*/ 64 h 217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28" h="216">
                      <a:moveTo>
                        <a:pt x="210" y="90"/>
                      </a:moveTo>
                      <a:cubicBezTo>
                        <a:pt x="202" y="86"/>
                        <a:pt x="202" y="86"/>
                        <a:pt x="202" y="86"/>
                      </a:cubicBezTo>
                      <a:cubicBezTo>
                        <a:pt x="207" y="74"/>
                        <a:pt x="207" y="74"/>
                        <a:pt x="207" y="74"/>
                      </a:cubicBezTo>
                      <a:cubicBezTo>
                        <a:pt x="211" y="67"/>
                        <a:pt x="211" y="59"/>
                        <a:pt x="209" y="51"/>
                      </a:cubicBezTo>
                      <a:cubicBezTo>
                        <a:pt x="206" y="44"/>
                        <a:pt x="201" y="38"/>
                        <a:pt x="194" y="34"/>
                      </a:cubicBezTo>
                      <a:cubicBezTo>
                        <a:pt x="132" y="3"/>
                        <a:pt x="132" y="3"/>
                        <a:pt x="132" y="3"/>
                      </a:cubicBezTo>
                      <a:cubicBezTo>
                        <a:pt x="124" y="0"/>
                        <a:pt x="116" y="0"/>
                        <a:pt x="109" y="2"/>
                      </a:cubicBezTo>
                      <a:cubicBezTo>
                        <a:pt x="102" y="4"/>
                        <a:pt x="95" y="10"/>
                        <a:pt x="92" y="17"/>
                      </a:cubicBezTo>
                      <a:cubicBezTo>
                        <a:pt x="86" y="29"/>
                        <a:pt x="86" y="29"/>
                        <a:pt x="86" y="29"/>
                      </a:cubicBezTo>
                      <a:cubicBezTo>
                        <a:pt x="77" y="25"/>
                        <a:pt x="77" y="25"/>
                        <a:pt x="77" y="25"/>
                      </a:cubicBezTo>
                      <a:cubicBezTo>
                        <a:pt x="65" y="18"/>
                        <a:pt x="49" y="24"/>
                        <a:pt x="43" y="37"/>
                      </a:cubicBezTo>
                      <a:cubicBezTo>
                        <a:pt x="6" y="111"/>
                        <a:pt x="6" y="111"/>
                        <a:pt x="6" y="111"/>
                      </a:cubicBezTo>
                      <a:cubicBezTo>
                        <a:pt x="0" y="124"/>
                        <a:pt x="5" y="139"/>
                        <a:pt x="18" y="145"/>
                      </a:cubicBezTo>
                      <a:cubicBezTo>
                        <a:pt x="150" y="211"/>
                        <a:pt x="150" y="211"/>
                        <a:pt x="150" y="211"/>
                      </a:cubicBezTo>
                      <a:cubicBezTo>
                        <a:pt x="163" y="217"/>
                        <a:pt x="179" y="212"/>
                        <a:pt x="185" y="199"/>
                      </a:cubicBezTo>
                      <a:cubicBezTo>
                        <a:pt x="222" y="125"/>
                        <a:pt x="222" y="125"/>
                        <a:pt x="222" y="125"/>
                      </a:cubicBezTo>
                      <a:cubicBezTo>
                        <a:pt x="228" y="112"/>
                        <a:pt x="223" y="96"/>
                        <a:pt x="210" y="90"/>
                      </a:cubicBezTo>
                      <a:close/>
                      <a:moveTo>
                        <a:pt x="187" y="64"/>
                      </a:moveTo>
                      <a:cubicBezTo>
                        <a:pt x="181" y="76"/>
                        <a:pt x="181" y="76"/>
                        <a:pt x="181" y="76"/>
                      </a:cubicBezTo>
                      <a:cubicBezTo>
                        <a:pt x="106" y="39"/>
                        <a:pt x="106" y="39"/>
                        <a:pt x="106" y="39"/>
                      </a:cubicBezTo>
                      <a:cubicBezTo>
                        <a:pt x="112" y="27"/>
                        <a:pt x="112" y="27"/>
                        <a:pt x="112" y="27"/>
                      </a:cubicBezTo>
                      <a:cubicBezTo>
                        <a:pt x="113" y="25"/>
                        <a:pt x="115" y="24"/>
                        <a:pt x="116" y="23"/>
                      </a:cubicBezTo>
                      <a:cubicBezTo>
                        <a:pt x="118" y="23"/>
                        <a:pt x="120" y="23"/>
                        <a:pt x="122" y="24"/>
                      </a:cubicBezTo>
                      <a:cubicBezTo>
                        <a:pt x="184" y="54"/>
                        <a:pt x="184" y="54"/>
                        <a:pt x="184" y="54"/>
                      </a:cubicBezTo>
                      <a:cubicBezTo>
                        <a:pt x="186" y="55"/>
                        <a:pt x="187" y="57"/>
                        <a:pt x="187" y="59"/>
                      </a:cubicBezTo>
                      <a:cubicBezTo>
                        <a:pt x="188" y="60"/>
                        <a:pt x="188" y="62"/>
                        <a:pt x="187" y="6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48" name="Freeform 8"/>
                <p:cNvSpPr/>
                <p:nvPr/>
              </p:nvSpPr>
              <p:spPr bwMode="auto">
                <a:xfrm>
                  <a:off x="4642193" y="5683684"/>
                  <a:ext cx="793366" cy="1160885"/>
                </a:xfrm>
                <a:custGeom>
                  <a:gdLst>
                    <a:gd name="T0" fmla="*/ 529 w 556"/>
                    <a:gd name="T1" fmla="*/ 271 h 756"/>
                    <a:gd name="T2" fmla="*/ 437 w 556"/>
                    <a:gd name="T3" fmla="*/ 174 h 756"/>
                    <a:gd name="T4" fmla="*/ 386 w 556"/>
                    <a:gd name="T5" fmla="*/ 49 h 756"/>
                    <a:gd name="T6" fmla="*/ 346 w 556"/>
                    <a:gd name="T7" fmla="*/ 18 h 756"/>
                    <a:gd name="T8" fmla="*/ 290 w 556"/>
                    <a:gd name="T9" fmla="*/ 161 h 756"/>
                    <a:gd name="T10" fmla="*/ 275 w 556"/>
                    <a:gd name="T11" fmla="*/ 1 h 756"/>
                    <a:gd name="T12" fmla="*/ 266 w 556"/>
                    <a:gd name="T13" fmla="*/ 0 h 756"/>
                    <a:gd name="T14" fmla="*/ 96 w 556"/>
                    <a:gd name="T15" fmla="*/ 88 h 756"/>
                    <a:gd name="T16" fmla="*/ 10 w 556"/>
                    <a:gd name="T17" fmla="*/ 246 h 756"/>
                    <a:gd name="T18" fmla="*/ 34 w 556"/>
                    <a:gd name="T19" fmla="*/ 305 h 756"/>
                    <a:gd name="T20" fmla="*/ 93 w 556"/>
                    <a:gd name="T21" fmla="*/ 280 h 756"/>
                    <a:gd name="T22" fmla="*/ 166 w 556"/>
                    <a:gd name="T23" fmla="*/ 146 h 756"/>
                    <a:gd name="T24" fmla="*/ 195 w 556"/>
                    <a:gd name="T25" fmla="*/ 116 h 756"/>
                    <a:gd name="T26" fmla="*/ 170 w 556"/>
                    <a:gd name="T27" fmla="*/ 334 h 756"/>
                    <a:gd name="T28" fmla="*/ 169 w 556"/>
                    <a:gd name="T29" fmla="*/ 340 h 756"/>
                    <a:gd name="T30" fmla="*/ 175 w 556"/>
                    <a:gd name="T31" fmla="*/ 377 h 756"/>
                    <a:gd name="T32" fmla="*/ 151 w 556"/>
                    <a:gd name="T33" fmla="*/ 535 h 756"/>
                    <a:gd name="T34" fmla="*/ 70 w 556"/>
                    <a:gd name="T35" fmla="*/ 659 h 756"/>
                    <a:gd name="T36" fmla="*/ 66 w 556"/>
                    <a:gd name="T37" fmla="*/ 731 h 756"/>
                    <a:gd name="T38" fmla="*/ 137 w 556"/>
                    <a:gd name="T39" fmla="*/ 735 h 756"/>
                    <a:gd name="T40" fmla="*/ 246 w 556"/>
                    <a:gd name="T41" fmla="*/ 570 h 756"/>
                    <a:gd name="T42" fmla="*/ 276 w 556"/>
                    <a:gd name="T43" fmla="*/ 429 h 756"/>
                    <a:gd name="T44" fmla="*/ 342 w 556"/>
                    <a:gd name="T45" fmla="*/ 519 h 756"/>
                    <a:gd name="T46" fmla="*/ 387 w 556"/>
                    <a:gd name="T47" fmla="*/ 706 h 756"/>
                    <a:gd name="T48" fmla="*/ 439 w 556"/>
                    <a:gd name="T49" fmla="*/ 755 h 756"/>
                    <a:gd name="T50" fmla="*/ 488 w 556"/>
                    <a:gd name="T51" fmla="*/ 703 h 756"/>
                    <a:gd name="T52" fmla="*/ 435 w 556"/>
                    <a:gd name="T53" fmla="*/ 477 h 756"/>
                    <a:gd name="T54" fmla="*/ 339 w 556"/>
                    <a:gd name="T55" fmla="*/ 348 h 756"/>
                    <a:gd name="T56" fmla="*/ 339 w 556"/>
                    <a:gd name="T57" fmla="*/ 345 h 756"/>
                    <a:gd name="T58" fmla="*/ 351 w 556"/>
                    <a:gd name="T59" fmla="*/ 206 h 756"/>
                    <a:gd name="T60" fmla="*/ 359 w 556"/>
                    <a:gd name="T61" fmla="*/ 219 h 756"/>
                    <a:gd name="T62" fmla="*/ 480 w 556"/>
                    <a:gd name="T63" fmla="*/ 346 h 756"/>
                    <a:gd name="T64" fmla="*/ 542 w 556"/>
                    <a:gd name="T65" fmla="*/ 333 h 756"/>
                    <a:gd name="T66" fmla="*/ 529 w 556"/>
                    <a:gd name="T67" fmla="*/ 271 h 75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</a:cxnLst>
                  <a:rect l="0" t="0" r="r" b="b"/>
                  <a:pathLst>
                    <a:path w="556" h="756">
                      <a:moveTo>
                        <a:pt x="529" y="271"/>
                      </a:moveTo>
                      <a:cubicBezTo>
                        <a:pt x="486" y="243"/>
                        <a:pt x="458" y="210"/>
                        <a:pt x="437" y="174"/>
                      </a:cubicBezTo>
                      <a:cubicBezTo>
                        <a:pt x="415" y="136"/>
                        <a:pt x="400" y="93"/>
                        <a:pt x="386" y="49"/>
                      </a:cubicBezTo>
                      <a:cubicBezTo>
                        <a:pt x="380" y="31"/>
                        <a:pt x="364" y="19"/>
                        <a:pt x="346" y="18"/>
                      </a:cubicBezTo>
                      <a:cubicBezTo>
                        <a:pt x="290" y="161"/>
                        <a:pt x="290" y="161"/>
                        <a:pt x="290" y="161"/>
                      </a:cubicBezTo>
                      <a:cubicBezTo>
                        <a:pt x="275" y="1"/>
                        <a:pt x="275" y="1"/>
                        <a:pt x="275" y="1"/>
                      </a:cubicBezTo>
                      <a:cubicBezTo>
                        <a:pt x="272" y="0"/>
                        <a:pt x="269" y="0"/>
                        <a:pt x="266" y="0"/>
                      </a:cubicBezTo>
                      <a:cubicBezTo>
                        <a:pt x="192" y="1"/>
                        <a:pt x="137" y="37"/>
                        <a:pt x="96" y="88"/>
                      </a:cubicBezTo>
                      <a:cubicBezTo>
                        <a:pt x="58" y="134"/>
                        <a:pt x="32" y="192"/>
                        <a:pt x="10" y="246"/>
                      </a:cubicBezTo>
                      <a:cubicBezTo>
                        <a:pt x="0" y="269"/>
                        <a:pt x="11" y="295"/>
                        <a:pt x="34" y="305"/>
                      </a:cubicBezTo>
                      <a:cubicBezTo>
                        <a:pt x="57" y="314"/>
                        <a:pt x="84" y="303"/>
                        <a:pt x="93" y="280"/>
                      </a:cubicBezTo>
                      <a:cubicBezTo>
                        <a:pt x="113" y="233"/>
                        <a:pt x="135" y="183"/>
                        <a:pt x="166" y="146"/>
                      </a:cubicBezTo>
                      <a:cubicBezTo>
                        <a:pt x="175" y="135"/>
                        <a:pt x="185" y="125"/>
                        <a:pt x="195" y="116"/>
                      </a:cubicBezTo>
                      <a:cubicBezTo>
                        <a:pt x="179" y="187"/>
                        <a:pt x="175" y="247"/>
                        <a:pt x="170" y="334"/>
                      </a:cubicBezTo>
                      <a:cubicBezTo>
                        <a:pt x="169" y="340"/>
                        <a:pt x="169" y="340"/>
                        <a:pt x="169" y="340"/>
                      </a:cubicBezTo>
                      <a:cubicBezTo>
                        <a:pt x="169" y="353"/>
                        <a:pt x="171" y="365"/>
                        <a:pt x="175" y="377"/>
                      </a:cubicBezTo>
                      <a:cubicBezTo>
                        <a:pt x="178" y="426"/>
                        <a:pt x="170" y="482"/>
                        <a:pt x="151" y="535"/>
                      </a:cubicBezTo>
                      <a:cubicBezTo>
                        <a:pt x="133" y="582"/>
                        <a:pt x="107" y="625"/>
                        <a:pt x="70" y="659"/>
                      </a:cubicBezTo>
                      <a:cubicBezTo>
                        <a:pt x="49" y="678"/>
                        <a:pt x="47" y="710"/>
                        <a:pt x="66" y="731"/>
                      </a:cubicBezTo>
                      <a:cubicBezTo>
                        <a:pt x="84" y="751"/>
                        <a:pt x="116" y="753"/>
                        <a:pt x="137" y="735"/>
                      </a:cubicBezTo>
                      <a:cubicBezTo>
                        <a:pt x="188" y="689"/>
                        <a:pt x="224" y="631"/>
                        <a:pt x="246" y="570"/>
                      </a:cubicBezTo>
                      <a:cubicBezTo>
                        <a:pt x="263" y="524"/>
                        <a:pt x="273" y="475"/>
                        <a:pt x="276" y="429"/>
                      </a:cubicBezTo>
                      <a:cubicBezTo>
                        <a:pt x="302" y="446"/>
                        <a:pt x="324" y="480"/>
                        <a:pt x="342" y="519"/>
                      </a:cubicBezTo>
                      <a:cubicBezTo>
                        <a:pt x="370" y="582"/>
                        <a:pt x="385" y="656"/>
                        <a:pt x="387" y="706"/>
                      </a:cubicBezTo>
                      <a:cubicBezTo>
                        <a:pt x="387" y="734"/>
                        <a:pt x="411" y="756"/>
                        <a:pt x="439" y="755"/>
                      </a:cubicBezTo>
                      <a:cubicBezTo>
                        <a:pt x="467" y="755"/>
                        <a:pt x="489" y="731"/>
                        <a:pt x="488" y="703"/>
                      </a:cubicBezTo>
                      <a:cubicBezTo>
                        <a:pt x="487" y="642"/>
                        <a:pt x="469" y="553"/>
                        <a:pt x="435" y="477"/>
                      </a:cubicBezTo>
                      <a:cubicBezTo>
                        <a:pt x="411" y="425"/>
                        <a:pt x="379" y="378"/>
                        <a:pt x="339" y="348"/>
                      </a:cubicBezTo>
                      <a:cubicBezTo>
                        <a:pt x="339" y="345"/>
                        <a:pt x="339" y="345"/>
                        <a:pt x="339" y="345"/>
                      </a:cubicBezTo>
                      <a:cubicBezTo>
                        <a:pt x="343" y="290"/>
                        <a:pt x="345" y="247"/>
                        <a:pt x="351" y="206"/>
                      </a:cubicBezTo>
                      <a:cubicBezTo>
                        <a:pt x="354" y="210"/>
                        <a:pt x="356" y="215"/>
                        <a:pt x="359" y="219"/>
                      </a:cubicBezTo>
                      <a:cubicBezTo>
                        <a:pt x="386" y="266"/>
                        <a:pt x="423" y="309"/>
                        <a:pt x="480" y="346"/>
                      </a:cubicBezTo>
                      <a:cubicBezTo>
                        <a:pt x="500" y="360"/>
                        <a:pt x="528" y="354"/>
                        <a:pt x="542" y="333"/>
                      </a:cubicBezTo>
                      <a:cubicBezTo>
                        <a:pt x="556" y="312"/>
                        <a:pt x="550" y="284"/>
                        <a:pt x="529" y="271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49" name="Freeform 9"/>
                <p:cNvSpPr/>
                <p:nvPr/>
              </p:nvSpPr>
              <p:spPr bwMode="auto">
                <a:xfrm>
                  <a:off x="5132449" y="5205492"/>
                  <a:ext cx="62108" cy="166502"/>
                </a:xfrm>
                <a:custGeom>
                  <a:gdLst>
                    <a:gd name="T0" fmla="*/ 5 w 47"/>
                    <a:gd name="T1" fmla="*/ 126 h 126"/>
                    <a:gd name="T2" fmla="*/ 23 w 47"/>
                    <a:gd name="T3" fmla="*/ 117 h 126"/>
                    <a:gd name="T4" fmla="*/ 35 w 47"/>
                    <a:gd name="T5" fmla="*/ 24 h 126"/>
                    <a:gd name="T6" fmla="*/ 42 w 47"/>
                    <a:gd name="T7" fmla="*/ 26 h 126"/>
                    <a:gd name="T8" fmla="*/ 47 w 47"/>
                    <a:gd name="T9" fmla="*/ 5 h 126"/>
                    <a:gd name="T10" fmla="*/ 21 w 47"/>
                    <a:gd name="T11" fmla="*/ 0 h 126"/>
                    <a:gd name="T12" fmla="*/ 16 w 47"/>
                    <a:gd name="T13" fmla="*/ 19 h 126"/>
                    <a:gd name="T14" fmla="*/ 24 w 47"/>
                    <a:gd name="T15" fmla="*/ 22 h 126"/>
                    <a:gd name="T16" fmla="*/ 0 w 47"/>
                    <a:gd name="T17" fmla="*/ 107 h 126"/>
                    <a:gd name="T18" fmla="*/ 5 w 47"/>
                    <a:gd name="T19" fmla="*/ 126 h 12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47" h="125">
                      <a:moveTo>
                        <a:pt x="5" y="126"/>
                      </a:moveTo>
                      <a:lnTo>
                        <a:pt x="23" y="117"/>
                      </a:lnTo>
                      <a:lnTo>
                        <a:pt x="35" y="24"/>
                      </a:lnTo>
                      <a:lnTo>
                        <a:pt x="42" y="26"/>
                      </a:lnTo>
                      <a:lnTo>
                        <a:pt x="47" y="5"/>
                      </a:lnTo>
                      <a:lnTo>
                        <a:pt x="21" y="0"/>
                      </a:lnTo>
                      <a:lnTo>
                        <a:pt x="16" y="19"/>
                      </a:lnTo>
                      <a:lnTo>
                        <a:pt x="24" y="22"/>
                      </a:lnTo>
                      <a:lnTo>
                        <a:pt x="0" y="107"/>
                      </a:lnTo>
                      <a:lnTo>
                        <a:pt x="5" y="12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</p:grpSp>
          <p:sp>
            <p:nvSpPr>
              <p:cNvPr id="66" name="TextBox 152"/>
              <p:cNvSpPr txBox="1"/>
              <p:nvPr/>
            </p:nvSpPr>
            <p:spPr>
              <a:xfrm>
                <a:off x="1355602" y="2893899"/>
                <a:ext cx="615770" cy="2247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100" b="1" smtClean="0">
                    <a:latin typeface="华文细黑" pitchFamily="2" charset="-122"/>
                    <a:ea typeface="华文细黑" pitchFamily="2" charset="-122"/>
                  </a:rPr>
                  <a:t>快递</a:t>
                </a:r>
                <a:r>
                  <a:rPr lang="en-US" altLang="zh-CN" sz="1100" b="1" smtClean="0">
                    <a:latin typeface="华文细黑" pitchFamily="2" charset="-122"/>
                    <a:ea typeface="华文细黑" pitchFamily="2" charset="-122"/>
                  </a:rPr>
                  <a:t>KA</a:t>
                </a:r>
                <a:endParaRPr lang="zh-CN" altLang="en-US" sz="1100" b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grpSp>
          <p:nvGrpSpPr>
            <p:cNvPr id="5" name="组合 4"/>
            <p:cNvGrpSpPr/>
            <p:nvPr/>
          </p:nvGrpSpPr>
          <p:grpSpPr>
            <a:xfrm>
              <a:off x="1055377" y="5174897"/>
              <a:ext cx="1119123" cy="972168"/>
              <a:chOff x="1125891" y="4142390"/>
              <a:chExt cx="904925" cy="835310"/>
            </a:xfrm>
          </p:grpSpPr>
          <p:grpSp>
            <p:nvGrpSpPr>
              <p:cNvPr id="41" name="Group 1156"/>
              <p:cNvGrpSpPr/>
              <p:nvPr/>
            </p:nvGrpSpPr>
            <p:grpSpPr>
              <a:xfrm>
                <a:off x="1343160" y="4142390"/>
                <a:ext cx="432292" cy="516515"/>
                <a:chOff x="1895475" y="1403351"/>
                <a:chExt cx="574817" cy="765175"/>
              </a:xfrm>
              <a:solidFill>
                <a:srgbClr val="373C64"/>
              </a:solidFill>
            </p:grpSpPr>
            <p:sp>
              <p:nvSpPr>
                <p:cNvPr id="42" name="Freeform 116"/>
                <p:cNvSpPr>
                  <a:spLocks noEditPoints="1"/>
                </p:cNvSpPr>
                <p:nvPr/>
              </p:nvSpPr>
              <p:spPr bwMode="auto">
                <a:xfrm>
                  <a:off x="1895475" y="1925638"/>
                  <a:ext cx="574817" cy="242888"/>
                </a:xfrm>
                <a:custGeom>
                  <a:gdLst>
                    <a:gd name="T0" fmla="*/ 260 w 260"/>
                    <a:gd name="T1" fmla="*/ 109 h 126"/>
                    <a:gd name="T2" fmla="*/ 250 w 260"/>
                    <a:gd name="T3" fmla="*/ 40 h 126"/>
                    <a:gd name="T4" fmla="*/ 205 w 260"/>
                    <a:gd name="T5" fmla="*/ 9 h 126"/>
                    <a:gd name="T6" fmla="*/ 205 w 260"/>
                    <a:gd name="T7" fmla="*/ 9 h 126"/>
                    <a:gd name="T8" fmla="*/ 181 w 260"/>
                    <a:gd name="T9" fmla="*/ 0 h 126"/>
                    <a:gd name="T10" fmla="*/ 179 w 260"/>
                    <a:gd name="T11" fmla="*/ 35 h 126"/>
                    <a:gd name="T12" fmla="*/ 130 w 260"/>
                    <a:gd name="T13" fmla="*/ 116 h 126"/>
                    <a:gd name="T14" fmla="*/ 130 w 260"/>
                    <a:gd name="T15" fmla="*/ 116 h 126"/>
                    <a:gd name="T16" fmla="*/ 130 w 260"/>
                    <a:gd name="T17" fmla="*/ 116 h 126"/>
                    <a:gd name="T18" fmla="*/ 130 w 260"/>
                    <a:gd name="T19" fmla="*/ 116 h 126"/>
                    <a:gd name="T20" fmla="*/ 130 w 260"/>
                    <a:gd name="T21" fmla="*/ 116 h 126"/>
                    <a:gd name="T22" fmla="*/ 80 w 260"/>
                    <a:gd name="T23" fmla="*/ 35 h 126"/>
                    <a:gd name="T24" fmla="*/ 78 w 260"/>
                    <a:gd name="T25" fmla="*/ 0 h 126"/>
                    <a:gd name="T26" fmla="*/ 54 w 260"/>
                    <a:gd name="T27" fmla="*/ 9 h 126"/>
                    <a:gd name="T28" fmla="*/ 54 w 260"/>
                    <a:gd name="T29" fmla="*/ 9 h 126"/>
                    <a:gd name="T30" fmla="*/ 10 w 260"/>
                    <a:gd name="T31" fmla="*/ 40 h 126"/>
                    <a:gd name="T32" fmla="*/ 0 w 260"/>
                    <a:gd name="T33" fmla="*/ 109 h 126"/>
                    <a:gd name="T34" fmla="*/ 16 w 260"/>
                    <a:gd name="T35" fmla="*/ 115 h 126"/>
                    <a:gd name="T36" fmla="*/ 16 w 260"/>
                    <a:gd name="T37" fmla="*/ 115 h 126"/>
                    <a:gd name="T38" fmla="*/ 123 w 260"/>
                    <a:gd name="T39" fmla="*/ 126 h 126"/>
                    <a:gd name="T40" fmla="*/ 125 w 260"/>
                    <a:gd name="T41" fmla="*/ 126 h 126"/>
                    <a:gd name="T42" fmla="*/ 130 w 260"/>
                    <a:gd name="T43" fmla="*/ 126 h 126"/>
                    <a:gd name="T44" fmla="*/ 135 w 260"/>
                    <a:gd name="T45" fmla="*/ 126 h 126"/>
                    <a:gd name="T46" fmla="*/ 136 w 260"/>
                    <a:gd name="T47" fmla="*/ 126 h 126"/>
                    <a:gd name="T48" fmla="*/ 243 w 260"/>
                    <a:gd name="T49" fmla="*/ 115 h 126"/>
                    <a:gd name="T50" fmla="*/ 243 w 260"/>
                    <a:gd name="T51" fmla="*/ 115 h 126"/>
                    <a:gd name="T52" fmla="*/ 260 w 260"/>
                    <a:gd name="T53" fmla="*/ 109 h 126"/>
                    <a:gd name="T54" fmla="*/ 221 w 260"/>
                    <a:gd name="T55" fmla="*/ 85 h 126"/>
                    <a:gd name="T56" fmla="*/ 187 w 260"/>
                    <a:gd name="T57" fmla="*/ 88 h 126"/>
                    <a:gd name="T58" fmla="*/ 181 w 260"/>
                    <a:gd name="T59" fmla="*/ 83 h 126"/>
                    <a:gd name="T60" fmla="*/ 186 w 260"/>
                    <a:gd name="T61" fmla="*/ 78 h 126"/>
                    <a:gd name="T62" fmla="*/ 189 w 260"/>
                    <a:gd name="T63" fmla="*/ 78 h 126"/>
                    <a:gd name="T64" fmla="*/ 196 w 260"/>
                    <a:gd name="T65" fmla="*/ 77 h 126"/>
                    <a:gd name="T66" fmla="*/ 220 w 260"/>
                    <a:gd name="T67" fmla="*/ 75 h 126"/>
                    <a:gd name="T68" fmla="*/ 226 w 260"/>
                    <a:gd name="T69" fmla="*/ 79 h 126"/>
                    <a:gd name="T70" fmla="*/ 221 w 260"/>
                    <a:gd name="T71" fmla="*/ 85 h 12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</a:cxnLst>
                  <a:rect l="0" t="0" r="r" b="b"/>
                  <a:pathLst>
                    <a:path w="260" h="125">
                      <a:moveTo>
                        <a:pt x="260" y="109"/>
                      </a:moveTo>
                      <a:cubicBezTo>
                        <a:pt x="260" y="109"/>
                        <a:pt x="257" y="54"/>
                        <a:pt x="250" y="40"/>
                      </a:cubicBezTo>
                      <a:cubicBezTo>
                        <a:pt x="244" y="28"/>
                        <a:pt x="230" y="19"/>
                        <a:pt x="205" y="9"/>
                      </a:cubicBezTo>
                      <a:cubicBezTo>
                        <a:pt x="205" y="9"/>
                        <a:pt x="205" y="9"/>
                        <a:pt x="205" y="9"/>
                      </a:cubicBezTo>
                      <a:cubicBezTo>
                        <a:pt x="198" y="6"/>
                        <a:pt x="190" y="3"/>
                        <a:pt x="181" y="0"/>
                      </a:cubicBezTo>
                      <a:cubicBezTo>
                        <a:pt x="184" y="8"/>
                        <a:pt x="184" y="19"/>
                        <a:pt x="179" y="35"/>
                      </a:cubicBezTo>
                      <a:cubicBezTo>
                        <a:pt x="169" y="70"/>
                        <a:pt x="132" y="113"/>
                        <a:pt x="130" y="116"/>
                      </a:cubicBezTo>
                      <a:cubicBezTo>
                        <a:pt x="130" y="116"/>
                        <a:pt x="130" y="116"/>
                        <a:pt x="130" y="116"/>
                      </a:cubicBezTo>
                      <a:cubicBezTo>
                        <a:pt x="130" y="116"/>
                        <a:pt x="130" y="116"/>
                        <a:pt x="130" y="116"/>
                      </a:cubicBezTo>
                      <a:cubicBezTo>
                        <a:pt x="130" y="116"/>
                        <a:pt x="130" y="116"/>
                        <a:pt x="130" y="116"/>
                      </a:cubicBezTo>
                      <a:cubicBezTo>
                        <a:pt x="130" y="116"/>
                        <a:pt x="130" y="116"/>
                        <a:pt x="130" y="116"/>
                      </a:cubicBezTo>
                      <a:cubicBezTo>
                        <a:pt x="127" y="113"/>
                        <a:pt x="90" y="70"/>
                        <a:pt x="80" y="35"/>
                      </a:cubicBezTo>
                      <a:cubicBezTo>
                        <a:pt x="75" y="19"/>
                        <a:pt x="76" y="8"/>
                        <a:pt x="78" y="0"/>
                      </a:cubicBezTo>
                      <a:cubicBezTo>
                        <a:pt x="69" y="3"/>
                        <a:pt x="61" y="6"/>
                        <a:pt x="54" y="9"/>
                      </a:cubicBezTo>
                      <a:cubicBezTo>
                        <a:pt x="54" y="9"/>
                        <a:pt x="54" y="9"/>
                        <a:pt x="54" y="9"/>
                      </a:cubicBezTo>
                      <a:cubicBezTo>
                        <a:pt x="29" y="19"/>
                        <a:pt x="16" y="28"/>
                        <a:pt x="10" y="40"/>
                      </a:cubicBezTo>
                      <a:cubicBezTo>
                        <a:pt x="3" y="54"/>
                        <a:pt x="0" y="109"/>
                        <a:pt x="0" y="109"/>
                      </a:cubicBezTo>
                      <a:cubicBezTo>
                        <a:pt x="4" y="111"/>
                        <a:pt x="10" y="113"/>
                        <a:pt x="16" y="115"/>
                      </a:cubicBezTo>
                      <a:cubicBezTo>
                        <a:pt x="16" y="115"/>
                        <a:pt x="16" y="115"/>
                        <a:pt x="16" y="115"/>
                      </a:cubicBezTo>
                      <a:cubicBezTo>
                        <a:pt x="43" y="122"/>
                        <a:pt x="83" y="126"/>
                        <a:pt x="123" y="126"/>
                      </a:cubicBezTo>
                      <a:cubicBezTo>
                        <a:pt x="124" y="126"/>
                        <a:pt x="124" y="126"/>
                        <a:pt x="125" y="126"/>
                      </a:cubicBezTo>
                      <a:cubicBezTo>
                        <a:pt x="126" y="126"/>
                        <a:pt x="128" y="126"/>
                        <a:pt x="130" y="126"/>
                      </a:cubicBezTo>
                      <a:cubicBezTo>
                        <a:pt x="131" y="126"/>
                        <a:pt x="133" y="126"/>
                        <a:pt x="135" y="126"/>
                      </a:cubicBezTo>
                      <a:cubicBezTo>
                        <a:pt x="135" y="126"/>
                        <a:pt x="136" y="126"/>
                        <a:pt x="136" y="126"/>
                      </a:cubicBezTo>
                      <a:cubicBezTo>
                        <a:pt x="176" y="126"/>
                        <a:pt x="216" y="122"/>
                        <a:pt x="243" y="115"/>
                      </a:cubicBezTo>
                      <a:cubicBezTo>
                        <a:pt x="243" y="115"/>
                        <a:pt x="243" y="115"/>
                        <a:pt x="243" y="115"/>
                      </a:cubicBezTo>
                      <a:cubicBezTo>
                        <a:pt x="249" y="113"/>
                        <a:pt x="255" y="111"/>
                        <a:pt x="260" y="109"/>
                      </a:cubicBezTo>
                      <a:close/>
                      <a:moveTo>
                        <a:pt x="221" y="85"/>
                      </a:moveTo>
                      <a:cubicBezTo>
                        <a:pt x="202" y="87"/>
                        <a:pt x="187" y="88"/>
                        <a:pt x="187" y="88"/>
                      </a:cubicBezTo>
                      <a:cubicBezTo>
                        <a:pt x="184" y="88"/>
                        <a:pt x="182" y="86"/>
                        <a:pt x="181" y="83"/>
                      </a:cubicBezTo>
                      <a:cubicBezTo>
                        <a:pt x="181" y="80"/>
                        <a:pt x="183" y="78"/>
                        <a:pt x="186" y="78"/>
                      </a:cubicBezTo>
                      <a:cubicBezTo>
                        <a:pt x="186" y="78"/>
                        <a:pt x="187" y="78"/>
                        <a:pt x="189" y="78"/>
                      </a:cubicBezTo>
                      <a:cubicBezTo>
                        <a:pt x="190" y="78"/>
                        <a:pt x="193" y="77"/>
                        <a:pt x="196" y="77"/>
                      </a:cubicBezTo>
                      <a:cubicBezTo>
                        <a:pt x="202" y="77"/>
                        <a:pt x="210" y="76"/>
                        <a:pt x="220" y="75"/>
                      </a:cubicBezTo>
                      <a:cubicBezTo>
                        <a:pt x="223" y="75"/>
                        <a:pt x="225" y="76"/>
                        <a:pt x="226" y="79"/>
                      </a:cubicBezTo>
                      <a:cubicBezTo>
                        <a:pt x="226" y="82"/>
                        <a:pt x="224" y="84"/>
                        <a:pt x="221" y="8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43" name="Freeform 117"/>
                <p:cNvSpPr/>
                <p:nvPr/>
              </p:nvSpPr>
              <p:spPr bwMode="auto">
                <a:xfrm>
                  <a:off x="2159000" y="1954213"/>
                  <a:ext cx="96838" cy="214313"/>
                </a:xfrm>
                <a:custGeom>
                  <a:gdLst>
                    <a:gd name="T0" fmla="*/ 50 w 61"/>
                    <a:gd name="T1" fmla="*/ 0 h 135"/>
                    <a:gd name="T2" fmla="*/ 31 w 61"/>
                    <a:gd name="T3" fmla="*/ 0 h 135"/>
                    <a:gd name="T4" fmla="*/ 11 w 61"/>
                    <a:gd name="T5" fmla="*/ 0 h 135"/>
                    <a:gd name="T6" fmla="*/ 0 w 61"/>
                    <a:gd name="T7" fmla="*/ 26 h 135"/>
                    <a:gd name="T8" fmla="*/ 19 w 61"/>
                    <a:gd name="T9" fmla="*/ 43 h 135"/>
                    <a:gd name="T10" fmla="*/ 3 w 61"/>
                    <a:gd name="T11" fmla="*/ 101 h 135"/>
                    <a:gd name="T12" fmla="*/ 31 w 61"/>
                    <a:gd name="T13" fmla="*/ 135 h 135"/>
                    <a:gd name="T14" fmla="*/ 57 w 61"/>
                    <a:gd name="T15" fmla="*/ 101 h 135"/>
                    <a:gd name="T16" fmla="*/ 41 w 61"/>
                    <a:gd name="T17" fmla="*/ 43 h 135"/>
                    <a:gd name="T18" fmla="*/ 61 w 61"/>
                    <a:gd name="T19" fmla="*/ 26 h 135"/>
                    <a:gd name="T20" fmla="*/ 50 w 61"/>
                    <a:gd name="T21" fmla="*/ 0 h 13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61" h="135">
                      <a:moveTo>
                        <a:pt x="50" y="0"/>
                      </a:moveTo>
                      <a:lnTo>
                        <a:pt x="31" y="0"/>
                      </a:lnTo>
                      <a:lnTo>
                        <a:pt x="11" y="0"/>
                      </a:lnTo>
                      <a:lnTo>
                        <a:pt x="0" y="26"/>
                      </a:lnTo>
                      <a:lnTo>
                        <a:pt x="19" y="43"/>
                      </a:lnTo>
                      <a:lnTo>
                        <a:pt x="3" y="101"/>
                      </a:lnTo>
                      <a:lnTo>
                        <a:pt x="31" y="135"/>
                      </a:lnTo>
                      <a:lnTo>
                        <a:pt x="57" y="101"/>
                      </a:lnTo>
                      <a:lnTo>
                        <a:pt x="41" y="43"/>
                      </a:lnTo>
                      <a:lnTo>
                        <a:pt x="61" y="26"/>
                      </a:lnTo>
                      <a:lnTo>
                        <a:pt x="5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44" name="Freeform 118"/>
                <p:cNvSpPr>
                  <a:spLocks noEditPoints="1"/>
                </p:cNvSpPr>
                <p:nvPr/>
              </p:nvSpPr>
              <p:spPr bwMode="auto">
                <a:xfrm>
                  <a:off x="2009774" y="1403351"/>
                  <a:ext cx="361814" cy="405662"/>
                </a:xfrm>
                <a:custGeom>
                  <a:gdLst>
                    <a:gd name="T0" fmla="*/ 39 w 163"/>
                    <a:gd name="T1" fmla="*/ 192 h 210"/>
                    <a:gd name="T2" fmla="*/ 82 w 163"/>
                    <a:gd name="T3" fmla="*/ 210 h 210"/>
                    <a:gd name="T4" fmla="*/ 146 w 163"/>
                    <a:gd name="T5" fmla="*/ 151 h 210"/>
                    <a:gd name="T6" fmla="*/ 163 w 163"/>
                    <a:gd name="T7" fmla="*/ 116 h 210"/>
                    <a:gd name="T8" fmla="*/ 163 w 163"/>
                    <a:gd name="T9" fmla="*/ 112 h 210"/>
                    <a:gd name="T10" fmla="*/ 153 w 163"/>
                    <a:gd name="T11" fmla="*/ 90 h 210"/>
                    <a:gd name="T12" fmla="*/ 11 w 163"/>
                    <a:gd name="T13" fmla="*/ 97 h 210"/>
                    <a:gd name="T14" fmla="*/ 1 w 163"/>
                    <a:gd name="T15" fmla="*/ 112 h 210"/>
                    <a:gd name="T16" fmla="*/ 11 w 163"/>
                    <a:gd name="T17" fmla="*/ 146 h 210"/>
                    <a:gd name="T18" fmla="*/ 138 w 163"/>
                    <a:gd name="T19" fmla="*/ 90 h 210"/>
                    <a:gd name="T20" fmla="*/ 127 w 163"/>
                    <a:gd name="T21" fmla="*/ 102 h 210"/>
                    <a:gd name="T22" fmla="*/ 75 w 163"/>
                    <a:gd name="T23" fmla="*/ 108 h 210"/>
                    <a:gd name="T24" fmla="*/ 27 w 163"/>
                    <a:gd name="T25" fmla="*/ 109 h 210"/>
                    <a:gd name="T26" fmla="*/ 130 w 163"/>
                    <a:gd name="T27" fmla="*/ 112 h 210"/>
                    <a:gd name="T28" fmla="*/ 128 w 163"/>
                    <a:gd name="T29" fmla="*/ 123 h 210"/>
                    <a:gd name="T30" fmla="*/ 119 w 163"/>
                    <a:gd name="T31" fmla="*/ 130 h 210"/>
                    <a:gd name="T32" fmla="*/ 98 w 163"/>
                    <a:gd name="T33" fmla="*/ 126 h 210"/>
                    <a:gd name="T34" fmla="*/ 94 w 163"/>
                    <a:gd name="T35" fmla="*/ 112 h 210"/>
                    <a:gd name="T36" fmla="*/ 126 w 163"/>
                    <a:gd name="T37" fmla="*/ 109 h 210"/>
                    <a:gd name="T38" fmla="*/ 130 w 163"/>
                    <a:gd name="T39" fmla="*/ 112 h 210"/>
                    <a:gd name="T40" fmla="*/ 69 w 163"/>
                    <a:gd name="T41" fmla="*/ 112 h 210"/>
                    <a:gd name="T42" fmla="*/ 66 w 163"/>
                    <a:gd name="T43" fmla="*/ 126 h 210"/>
                    <a:gd name="T44" fmla="*/ 44 w 163"/>
                    <a:gd name="T45" fmla="*/ 130 h 210"/>
                    <a:gd name="T46" fmla="*/ 35 w 163"/>
                    <a:gd name="T47" fmla="*/ 123 h 210"/>
                    <a:gd name="T48" fmla="*/ 33 w 163"/>
                    <a:gd name="T49" fmla="*/ 112 h 210"/>
                    <a:gd name="T50" fmla="*/ 34 w 163"/>
                    <a:gd name="T51" fmla="*/ 111 h 210"/>
                    <a:gd name="T52" fmla="*/ 65 w 163"/>
                    <a:gd name="T53" fmla="*/ 109 h 210"/>
                    <a:gd name="T54" fmla="*/ 10 w 163"/>
                    <a:gd name="T55" fmla="*/ 113 h 210"/>
                    <a:gd name="T56" fmla="*/ 22 w 163"/>
                    <a:gd name="T57" fmla="*/ 128 h 210"/>
                    <a:gd name="T58" fmla="*/ 26 w 163"/>
                    <a:gd name="T59" fmla="*/ 115 h 210"/>
                    <a:gd name="T60" fmla="*/ 29 w 163"/>
                    <a:gd name="T61" fmla="*/ 125 h 210"/>
                    <a:gd name="T62" fmla="*/ 58 w 163"/>
                    <a:gd name="T63" fmla="*/ 137 h 210"/>
                    <a:gd name="T64" fmla="*/ 74 w 163"/>
                    <a:gd name="T65" fmla="*/ 124 h 210"/>
                    <a:gd name="T66" fmla="*/ 90 w 163"/>
                    <a:gd name="T67" fmla="*/ 124 h 210"/>
                    <a:gd name="T68" fmla="*/ 105 w 163"/>
                    <a:gd name="T69" fmla="*/ 137 h 210"/>
                    <a:gd name="T70" fmla="*/ 135 w 163"/>
                    <a:gd name="T71" fmla="*/ 125 h 210"/>
                    <a:gd name="T72" fmla="*/ 137 w 163"/>
                    <a:gd name="T73" fmla="*/ 115 h 210"/>
                    <a:gd name="T74" fmla="*/ 141 w 163"/>
                    <a:gd name="T75" fmla="*/ 124 h 210"/>
                    <a:gd name="T76" fmla="*/ 154 w 163"/>
                    <a:gd name="T77" fmla="*/ 113 h 210"/>
                    <a:gd name="T78" fmla="*/ 154 w 163"/>
                    <a:gd name="T79" fmla="*/ 116 h 210"/>
                    <a:gd name="T80" fmla="*/ 141 w 163"/>
                    <a:gd name="T81" fmla="*/ 143 h 210"/>
                    <a:gd name="T82" fmla="*/ 118 w 163"/>
                    <a:gd name="T83" fmla="*/ 186 h 210"/>
                    <a:gd name="T84" fmla="*/ 81 w 163"/>
                    <a:gd name="T85" fmla="*/ 201 h 210"/>
                    <a:gd name="T86" fmla="*/ 25 w 163"/>
                    <a:gd name="T87" fmla="*/ 144 h 210"/>
                    <a:gd name="T88" fmla="*/ 12 w 163"/>
                    <a:gd name="T89" fmla="*/ 129 h 21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</a:cxnLst>
                  <a:rect l="0" t="0" r="r" b="b"/>
                  <a:pathLst>
                    <a:path w="163" h="210">
                      <a:moveTo>
                        <a:pt x="11" y="146"/>
                      </a:moveTo>
                      <a:cubicBezTo>
                        <a:pt x="13" y="148"/>
                        <a:pt x="15" y="150"/>
                        <a:pt x="17" y="151"/>
                      </a:cubicBezTo>
                      <a:cubicBezTo>
                        <a:pt x="21" y="167"/>
                        <a:pt x="28" y="181"/>
                        <a:pt x="39" y="192"/>
                      </a:cubicBezTo>
                      <a:cubicBezTo>
                        <a:pt x="50" y="203"/>
                        <a:pt x="64" y="210"/>
                        <a:pt x="82" y="210"/>
                      </a:cubicBezTo>
                      <a:cubicBezTo>
                        <a:pt x="82" y="210"/>
                        <a:pt x="82" y="210"/>
                        <a:pt x="82" y="210"/>
                      </a:cubicBezTo>
                      <a:cubicBezTo>
                        <a:pt x="82" y="210"/>
                        <a:pt x="82" y="210"/>
                        <a:pt x="82" y="210"/>
                      </a:cubicBezTo>
                      <a:cubicBezTo>
                        <a:pt x="82" y="210"/>
                        <a:pt x="82" y="210"/>
                        <a:pt x="82" y="210"/>
                      </a:cubicBezTo>
                      <a:cubicBezTo>
                        <a:pt x="99" y="210"/>
                        <a:pt x="114" y="203"/>
                        <a:pt x="125" y="192"/>
                      </a:cubicBezTo>
                      <a:cubicBezTo>
                        <a:pt x="135" y="181"/>
                        <a:pt x="142" y="167"/>
                        <a:pt x="146" y="151"/>
                      </a:cubicBezTo>
                      <a:cubicBezTo>
                        <a:pt x="149" y="150"/>
                        <a:pt x="151" y="148"/>
                        <a:pt x="153" y="146"/>
                      </a:cubicBezTo>
                      <a:cubicBezTo>
                        <a:pt x="156" y="142"/>
                        <a:pt x="158" y="137"/>
                        <a:pt x="160" y="132"/>
                      </a:cubicBezTo>
                      <a:cubicBezTo>
                        <a:pt x="162" y="126"/>
                        <a:pt x="163" y="121"/>
                        <a:pt x="163" y="116"/>
                      </a:cubicBezTo>
                      <a:cubicBezTo>
                        <a:pt x="163" y="115"/>
                        <a:pt x="163" y="113"/>
                        <a:pt x="163" y="112"/>
                      </a:cubicBezTo>
                      <a:cubicBezTo>
                        <a:pt x="163" y="112"/>
                        <a:pt x="163" y="112"/>
                        <a:pt x="163" y="112"/>
                      </a:cubicBezTo>
                      <a:cubicBezTo>
                        <a:pt x="163" y="112"/>
                        <a:pt x="163" y="112"/>
                        <a:pt x="163" y="112"/>
                      </a:cubicBezTo>
                      <a:cubicBezTo>
                        <a:pt x="162" y="108"/>
                        <a:pt x="161" y="104"/>
                        <a:pt x="158" y="101"/>
                      </a:cubicBezTo>
                      <a:cubicBezTo>
                        <a:pt x="156" y="99"/>
                        <a:pt x="154" y="97"/>
                        <a:pt x="152" y="97"/>
                      </a:cubicBezTo>
                      <a:cubicBezTo>
                        <a:pt x="152" y="95"/>
                        <a:pt x="153" y="93"/>
                        <a:pt x="153" y="90"/>
                      </a:cubicBezTo>
                      <a:cubicBezTo>
                        <a:pt x="157" y="68"/>
                        <a:pt x="152" y="27"/>
                        <a:pt x="105" y="13"/>
                      </a:cubicBezTo>
                      <a:cubicBezTo>
                        <a:pt x="60" y="0"/>
                        <a:pt x="35" y="31"/>
                        <a:pt x="35" y="31"/>
                      </a:cubicBezTo>
                      <a:cubicBezTo>
                        <a:pt x="35" y="31"/>
                        <a:pt x="1" y="40"/>
                        <a:pt x="11" y="97"/>
                      </a:cubicBezTo>
                      <a:cubicBezTo>
                        <a:pt x="9" y="98"/>
                        <a:pt x="7" y="99"/>
                        <a:pt x="5" y="101"/>
                      </a:cubicBezTo>
                      <a:cubicBezTo>
                        <a:pt x="3" y="104"/>
                        <a:pt x="1" y="108"/>
                        <a:pt x="1" y="112"/>
                      </a:cubicBezTo>
                      <a:cubicBezTo>
                        <a:pt x="1" y="112"/>
                        <a:pt x="1" y="112"/>
                        <a:pt x="1" y="112"/>
                      </a:cubicBezTo>
                      <a:cubicBezTo>
                        <a:pt x="0" y="113"/>
                        <a:pt x="0" y="115"/>
                        <a:pt x="0" y="116"/>
                      </a:cubicBezTo>
                      <a:cubicBezTo>
                        <a:pt x="0" y="122"/>
                        <a:pt x="2" y="130"/>
                        <a:pt x="5" y="137"/>
                      </a:cubicBezTo>
                      <a:cubicBezTo>
                        <a:pt x="7" y="140"/>
                        <a:pt x="8" y="143"/>
                        <a:pt x="11" y="146"/>
                      </a:cubicBezTo>
                      <a:close/>
                      <a:moveTo>
                        <a:pt x="42" y="62"/>
                      </a:moveTo>
                      <a:cubicBezTo>
                        <a:pt x="42" y="62"/>
                        <a:pt x="52" y="45"/>
                        <a:pt x="67" y="57"/>
                      </a:cubicBezTo>
                      <a:cubicBezTo>
                        <a:pt x="83" y="69"/>
                        <a:pt x="100" y="90"/>
                        <a:pt x="138" y="90"/>
                      </a:cubicBezTo>
                      <a:cubicBezTo>
                        <a:pt x="140" y="109"/>
                        <a:pt x="140" y="109"/>
                        <a:pt x="140" y="109"/>
                      </a:cubicBezTo>
                      <a:cubicBezTo>
                        <a:pt x="138" y="109"/>
                        <a:pt x="137" y="109"/>
                        <a:pt x="137" y="109"/>
                      </a:cubicBezTo>
                      <a:cubicBezTo>
                        <a:pt x="137" y="109"/>
                        <a:pt x="136" y="103"/>
                        <a:pt x="127" y="102"/>
                      </a:cubicBezTo>
                      <a:cubicBezTo>
                        <a:pt x="96" y="102"/>
                        <a:pt x="96" y="102"/>
                        <a:pt x="96" y="102"/>
                      </a:cubicBezTo>
                      <a:cubicBezTo>
                        <a:pt x="93" y="102"/>
                        <a:pt x="89" y="104"/>
                        <a:pt x="88" y="108"/>
                      </a:cubicBezTo>
                      <a:cubicBezTo>
                        <a:pt x="75" y="108"/>
                        <a:pt x="75" y="108"/>
                        <a:pt x="75" y="108"/>
                      </a:cubicBezTo>
                      <a:cubicBezTo>
                        <a:pt x="74" y="104"/>
                        <a:pt x="71" y="102"/>
                        <a:pt x="67" y="102"/>
                      </a:cubicBezTo>
                      <a:cubicBezTo>
                        <a:pt x="36" y="102"/>
                        <a:pt x="36" y="102"/>
                        <a:pt x="36" y="102"/>
                      </a:cubicBezTo>
                      <a:cubicBezTo>
                        <a:pt x="27" y="103"/>
                        <a:pt x="27" y="109"/>
                        <a:pt x="27" y="109"/>
                      </a:cubicBezTo>
                      <a:cubicBezTo>
                        <a:pt x="27" y="109"/>
                        <a:pt x="25" y="109"/>
                        <a:pt x="23" y="109"/>
                      </a:cubicBezTo>
                      <a:cubicBezTo>
                        <a:pt x="25" y="89"/>
                        <a:pt x="29" y="62"/>
                        <a:pt x="42" y="62"/>
                      </a:cubicBezTo>
                      <a:close/>
                      <a:moveTo>
                        <a:pt x="130" y="112"/>
                      </a:moveTo>
                      <a:cubicBezTo>
                        <a:pt x="130" y="113"/>
                        <a:pt x="130" y="114"/>
                        <a:pt x="130" y="115"/>
                      </a:cubicBezTo>
                      <a:cubicBezTo>
                        <a:pt x="130" y="116"/>
                        <a:pt x="129" y="117"/>
                        <a:pt x="129" y="118"/>
                      </a:cubicBezTo>
                      <a:cubicBezTo>
                        <a:pt x="129" y="120"/>
                        <a:pt x="128" y="122"/>
                        <a:pt x="128" y="123"/>
                      </a:cubicBezTo>
                      <a:cubicBezTo>
                        <a:pt x="128" y="123"/>
                        <a:pt x="128" y="123"/>
                        <a:pt x="128" y="123"/>
                      </a:cubicBezTo>
                      <a:cubicBezTo>
                        <a:pt x="127" y="125"/>
                        <a:pt x="126" y="127"/>
                        <a:pt x="125" y="128"/>
                      </a:cubicBezTo>
                      <a:cubicBezTo>
                        <a:pt x="123" y="129"/>
                        <a:pt x="122" y="130"/>
                        <a:pt x="119" y="130"/>
                      </a:cubicBezTo>
                      <a:cubicBezTo>
                        <a:pt x="106" y="130"/>
                        <a:pt x="106" y="130"/>
                        <a:pt x="106" y="130"/>
                      </a:cubicBezTo>
                      <a:cubicBezTo>
                        <a:pt x="105" y="130"/>
                        <a:pt x="103" y="130"/>
                        <a:pt x="101" y="129"/>
                      </a:cubicBezTo>
                      <a:cubicBezTo>
                        <a:pt x="100" y="128"/>
                        <a:pt x="98" y="127"/>
                        <a:pt x="98" y="126"/>
                      </a:cubicBezTo>
                      <a:cubicBezTo>
                        <a:pt x="97" y="125"/>
                        <a:pt x="97" y="124"/>
                        <a:pt x="97" y="123"/>
                      </a:cubicBezTo>
                      <a:cubicBezTo>
                        <a:pt x="96" y="122"/>
                        <a:pt x="96" y="120"/>
                        <a:pt x="96" y="119"/>
                      </a:cubicBezTo>
                      <a:cubicBezTo>
                        <a:pt x="95" y="116"/>
                        <a:pt x="95" y="113"/>
                        <a:pt x="94" y="112"/>
                      </a:cubicBezTo>
                      <a:cubicBezTo>
                        <a:pt x="94" y="112"/>
                        <a:pt x="94" y="112"/>
                        <a:pt x="94" y="112"/>
                      </a:cubicBezTo>
                      <a:cubicBezTo>
                        <a:pt x="95" y="110"/>
                        <a:pt x="96" y="109"/>
                        <a:pt x="98" y="109"/>
                      </a:cubicBezTo>
                      <a:cubicBezTo>
                        <a:pt x="126" y="109"/>
                        <a:pt x="126" y="109"/>
                        <a:pt x="126" y="109"/>
                      </a:cubicBezTo>
                      <a:cubicBezTo>
                        <a:pt x="126" y="109"/>
                        <a:pt x="127" y="109"/>
                        <a:pt x="128" y="109"/>
                      </a:cubicBezTo>
                      <a:cubicBezTo>
                        <a:pt x="129" y="110"/>
                        <a:pt x="129" y="110"/>
                        <a:pt x="130" y="111"/>
                      </a:cubicBezTo>
                      <a:cubicBezTo>
                        <a:pt x="130" y="111"/>
                        <a:pt x="130" y="112"/>
                        <a:pt x="130" y="112"/>
                      </a:cubicBezTo>
                      <a:cubicBezTo>
                        <a:pt x="130" y="112"/>
                        <a:pt x="130" y="112"/>
                        <a:pt x="130" y="112"/>
                      </a:cubicBezTo>
                      <a:close/>
                      <a:moveTo>
                        <a:pt x="69" y="112"/>
                      </a:moveTo>
                      <a:cubicBezTo>
                        <a:pt x="69" y="112"/>
                        <a:pt x="69" y="112"/>
                        <a:pt x="69" y="112"/>
                      </a:cubicBezTo>
                      <a:cubicBezTo>
                        <a:pt x="69" y="113"/>
                        <a:pt x="68" y="116"/>
                        <a:pt x="68" y="119"/>
                      </a:cubicBezTo>
                      <a:cubicBezTo>
                        <a:pt x="67" y="120"/>
                        <a:pt x="67" y="122"/>
                        <a:pt x="67" y="123"/>
                      </a:cubicBezTo>
                      <a:cubicBezTo>
                        <a:pt x="66" y="124"/>
                        <a:pt x="66" y="125"/>
                        <a:pt x="66" y="126"/>
                      </a:cubicBezTo>
                      <a:cubicBezTo>
                        <a:pt x="65" y="127"/>
                        <a:pt x="64" y="128"/>
                        <a:pt x="62" y="129"/>
                      </a:cubicBezTo>
                      <a:cubicBezTo>
                        <a:pt x="60" y="130"/>
                        <a:pt x="58" y="130"/>
                        <a:pt x="57" y="130"/>
                      </a:cubicBezTo>
                      <a:cubicBezTo>
                        <a:pt x="44" y="130"/>
                        <a:pt x="44" y="130"/>
                        <a:pt x="44" y="130"/>
                      </a:cubicBezTo>
                      <a:cubicBezTo>
                        <a:pt x="42" y="130"/>
                        <a:pt x="40" y="129"/>
                        <a:pt x="39" y="128"/>
                      </a:cubicBezTo>
                      <a:cubicBezTo>
                        <a:pt x="37" y="127"/>
                        <a:pt x="36" y="125"/>
                        <a:pt x="35" y="123"/>
                      </a:cubicBezTo>
                      <a:cubicBezTo>
                        <a:pt x="35" y="123"/>
                        <a:pt x="35" y="123"/>
                        <a:pt x="35" y="123"/>
                      </a:cubicBezTo>
                      <a:cubicBezTo>
                        <a:pt x="35" y="122"/>
                        <a:pt x="35" y="120"/>
                        <a:pt x="34" y="118"/>
                      </a:cubicBezTo>
                      <a:cubicBezTo>
                        <a:pt x="34" y="117"/>
                        <a:pt x="34" y="116"/>
                        <a:pt x="34" y="115"/>
                      </a:cubicBezTo>
                      <a:cubicBezTo>
                        <a:pt x="33" y="114"/>
                        <a:pt x="33" y="113"/>
                        <a:pt x="33" y="112"/>
                      </a:cubicBezTo>
                      <a:cubicBezTo>
                        <a:pt x="33" y="112"/>
                        <a:pt x="33" y="112"/>
                        <a:pt x="33" y="112"/>
                      </a:cubicBezTo>
                      <a:cubicBezTo>
                        <a:pt x="33" y="112"/>
                        <a:pt x="33" y="112"/>
                        <a:pt x="33" y="112"/>
                      </a:cubicBezTo>
                      <a:cubicBezTo>
                        <a:pt x="33" y="112"/>
                        <a:pt x="33" y="111"/>
                        <a:pt x="34" y="111"/>
                      </a:cubicBezTo>
                      <a:cubicBezTo>
                        <a:pt x="34" y="110"/>
                        <a:pt x="35" y="110"/>
                        <a:pt x="35" y="109"/>
                      </a:cubicBezTo>
                      <a:cubicBezTo>
                        <a:pt x="36" y="109"/>
                        <a:pt x="37" y="109"/>
                        <a:pt x="38" y="109"/>
                      </a:cubicBezTo>
                      <a:cubicBezTo>
                        <a:pt x="65" y="109"/>
                        <a:pt x="65" y="109"/>
                        <a:pt x="65" y="109"/>
                      </a:cubicBezTo>
                      <a:cubicBezTo>
                        <a:pt x="67" y="109"/>
                        <a:pt x="69" y="110"/>
                        <a:pt x="69" y="112"/>
                      </a:cubicBezTo>
                      <a:close/>
                      <a:moveTo>
                        <a:pt x="10" y="113"/>
                      </a:moveTo>
                      <a:cubicBezTo>
                        <a:pt x="10" y="113"/>
                        <a:pt x="10" y="113"/>
                        <a:pt x="10" y="113"/>
                      </a:cubicBezTo>
                      <a:cubicBezTo>
                        <a:pt x="10" y="110"/>
                        <a:pt x="11" y="108"/>
                        <a:pt x="12" y="107"/>
                      </a:cubicBezTo>
                      <a:cubicBezTo>
                        <a:pt x="13" y="107"/>
                        <a:pt x="13" y="106"/>
                        <a:pt x="13" y="106"/>
                      </a:cubicBezTo>
                      <a:cubicBezTo>
                        <a:pt x="17" y="116"/>
                        <a:pt x="20" y="126"/>
                        <a:pt x="22" y="128"/>
                      </a:cubicBezTo>
                      <a:cubicBezTo>
                        <a:pt x="22" y="128"/>
                        <a:pt x="22" y="122"/>
                        <a:pt x="23" y="115"/>
                      </a:cubicBezTo>
                      <a:cubicBezTo>
                        <a:pt x="23" y="115"/>
                        <a:pt x="23" y="115"/>
                        <a:pt x="23" y="115"/>
                      </a:cubicBezTo>
                      <a:cubicBezTo>
                        <a:pt x="26" y="115"/>
                        <a:pt x="26" y="115"/>
                        <a:pt x="26" y="115"/>
                      </a:cubicBezTo>
                      <a:cubicBezTo>
                        <a:pt x="26" y="116"/>
                        <a:pt x="27" y="116"/>
                        <a:pt x="27" y="116"/>
                      </a:cubicBezTo>
                      <a:cubicBezTo>
                        <a:pt x="27" y="121"/>
                        <a:pt x="29" y="125"/>
                        <a:pt x="29" y="125"/>
                      </a:cubicBezTo>
                      <a:cubicBezTo>
                        <a:pt x="29" y="125"/>
                        <a:pt x="29" y="125"/>
                        <a:pt x="29" y="125"/>
                      </a:cubicBezTo>
                      <a:cubicBezTo>
                        <a:pt x="30" y="128"/>
                        <a:pt x="31" y="131"/>
                        <a:pt x="34" y="133"/>
                      </a:cubicBezTo>
                      <a:cubicBezTo>
                        <a:pt x="36" y="136"/>
                        <a:pt x="40" y="137"/>
                        <a:pt x="44" y="137"/>
                      </a:cubicBezTo>
                      <a:cubicBezTo>
                        <a:pt x="58" y="137"/>
                        <a:pt x="58" y="137"/>
                        <a:pt x="58" y="137"/>
                      </a:cubicBezTo>
                      <a:cubicBezTo>
                        <a:pt x="60" y="137"/>
                        <a:pt x="63" y="136"/>
                        <a:pt x="66" y="135"/>
                      </a:cubicBezTo>
                      <a:cubicBezTo>
                        <a:pt x="68" y="134"/>
                        <a:pt x="71" y="132"/>
                        <a:pt x="72" y="129"/>
                      </a:cubicBezTo>
                      <a:cubicBezTo>
                        <a:pt x="73" y="127"/>
                        <a:pt x="73" y="126"/>
                        <a:pt x="74" y="124"/>
                      </a:cubicBezTo>
                      <a:cubicBezTo>
                        <a:pt x="75" y="120"/>
                        <a:pt x="76" y="117"/>
                        <a:pt x="76" y="115"/>
                      </a:cubicBezTo>
                      <a:cubicBezTo>
                        <a:pt x="87" y="115"/>
                        <a:pt x="87" y="115"/>
                        <a:pt x="87" y="115"/>
                      </a:cubicBezTo>
                      <a:cubicBezTo>
                        <a:pt x="88" y="117"/>
                        <a:pt x="89" y="120"/>
                        <a:pt x="90" y="124"/>
                      </a:cubicBezTo>
                      <a:cubicBezTo>
                        <a:pt x="90" y="126"/>
                        <a:pt x="91" y="127"/>
                        <a:pt x="91" y="129"/>
                      </a:cubicBezTo>
                      <a:cubicBezTo>
                        <a:pt x="93" y="132"/>
                        <a:pt x="95" y="134"/>
                        <a:pt x="98" y="135"/>
                      </a:cubicBezTo>
                      <a:cubicBezTo>
                        <a:pt x="100" y="136"/>
                        <a:pt x="103" y="137"/>
                        <a:pt x="105" y="137"/>
                      </a:cubicBezTo>
                      <a:cubicBezTo>
                        <a:pt x="120" y="137"/>
                        <a:pt x="120" y="137"/>
                        <a:pt x="120" y="137"/>
                      </a:cubicBezTo>
                      <a:cubicBezTo>
                        <a:pt x="124" y="137"/>
                        <a:pt x="127" y="136"/>
                        <a:pt x="130" y="133"/>
                      </a:cubicBezTo>
                      <a:cubicBezTo>
                        <a:pt x="132" y="131"/>
                        <a:pt x="134" y="128"/>
                        <a:pt x="135" y="125"/>
                      </a:cubicBezTo>
                      <a:cubicBezTo>
                        <a:pt x="135" y="125"/>
                        <a:pt x="135" y="125"/>
                        <a:pt x="135" y="125"/>
                      </a:cubicBezTo>
                      <a:cubicBezTo>
                        <a:pt x="135" y="125"/>
                        <a:pt x="136" y="121"/>
                        <a:pt x="137" y="116"/>
                      </a:cubicBezTo>
                      <a:cubicBezTo>
                        <a:pt x="137" y="116"/>
                        <a:pt x="137" y="116"/>
                        <a:pt x="137" y="115"/>
                      </a:cubicBezTo>
                      <a:cubicBezTo>
                        <a:pt x="140" y="115"/>
                        <a:pt x="140" y="115"/>
                        <a:pt x="140" y="115"/>
                      </a:cubicBezTo>
                      <a:cubicBezTo>
                        <a:pt x="140" y="115"/>
                        <a:pt x="140" y="115"/>
                        <a:pt x="140" y="115"/>
                      </a:cubicBezTo>
                      <a:cubicBezTo>
                        <a:pt x="141" y="124"/>
                        <a:pt x="141" y="124"/>
                        <a:pt x="141" y="124"/>
                      </a:cubicBezTo>
                      <a:cubicBezTo>
                        <a:pt x="141" y="124"/>
                        <a:pt x="146" y="117"/>
                        <a:pt x="149" y="106"/>
                      </a:cubicBezTo>
                      <a:cubicBezTo>
                        <a:pt x="150" y="106"/>
                        <a:pt x="151" y="106"/>
                        <a:pt x="151" y="107"/>
                      </a:cubicBezTo>
                      <a:cubicBezTo>
                        <a:pt x="152" y="108"/>
                        <a:pt x="153" y="110"/>
                        <a:pt x="154" y="113"/>
                      </a:cubicBezTo>
                      <a:cubicBezTo>
                        <a:pt x="154" y="113"/>
                        <a:pt x="154" y="113"/>
                        <a:pt x="154" y="113"/>
                      </a:cubicBezTo>
                      <a:cubicBezTo>
                        <a:pt x="154" y="113"/>
                        <a:pt x="154" y="113"/>
                        <a:pt x="154" y="113"/>
                      </a:cubicBezTo>
                      <a:cubicBezTo>
                        <a:pt x="154" y="114"/>
                        <a:pt x="154" y="115"/>
                        <a:pt x="154" y="116"/>
                      </a:cubicBezTo>
                      <a:cubicBezTo>
                        <a:pt x="154" y="121"/>
                        <a:pt x="152" y="128"/>
                        <a:pt x="150" y="133"/>
                      </a:cubicBezTo>
                      <a:cubicBezTo>
                        <a:pt x="149" y="136"/>
                        <a:pt x="147" y="138"/>
                        <a:pt x="146" y="140"/>
                      </a:cubicBezTo>
                      <a:cubicBezTo>
                        <a:pt x="144" y="142"/>
                        <a:pt x="143" y="142"/>
                        <a:pt x="141" y="143"/>
                      </a:cubicBezTo>
                      <a:cubicBezTo>
                        <a:pt x="139" y="144"/>
                        <a:pt x="139" y="144"/>
                        <a:pt x="139" y="144"/>
                      </a:cubicBezTo>
                      <a:cubicBezTo>
                        <a:pt x="138" y="146"/>
                        <a:pt x="138" y="146"/>
                        <a:pt x="138" y="146"/>
                      </a:cubicBezTo>
                      <a:cubicBezTo>
                        <a:pt x="134" y="162"/>
                        <a:pt x="127" y="176"/>
                        <a:pt x="118" y="186"/>
                      </a:cubicBezTo>
                      <a:cubicBezTo>
                        <a:pt x="108" y="195"/>
                        <a:pt x="97" y="201"/>
                        <a:pt x="82" y="201"/>
                      </a:cubicBezTo>
                      <a:cubicBezTo>
                        <a:pt x="82" y="201"/>
                        <a:pt x="82" y="201"/>
                        <a:pt x="82" y="201"/>
                      </a:cubicBezTo>
                      <a:cubicBezTo>
                        <a:pt x="81" y="201"/>
                        <a:pt x="81" y="201"/>
                        <a:pt x="81" y="201"/>
                      </a:cubicBezTo>
                      <a:cubicBezTo>
                        <a:pt x="67" y="201"/>
                        <a:pt x="55" y="195"/>
                        <a:pt x="45" y="186"/>
                      </a:cubicBezTo>
                      <a:cubicBezTo>
                        <a:pt x="36" y="176"/>
                        <a:pt x="29" y="162"/>
                        <a:pt x="25" y="146"/>
                      </a:cubicBezTo>
                      <a:cubicBezTo>
                        <a:pt x="25" y="144"/>
                        <a:pt x="25" y="144"/>
                        <a:pt x="25" y="144"/>
                      </a:cubicBezTo>
                      <a:cubicBezTo>
                        <a:pt x="22" y="143"/>
                        <a:pt x="22" y="143"/>
                        <a:pt x="22" y="143"/>
                      </a:cubicBezTo>
                      <a:cubicBezTo>
                        <a:pt x="21" y="142"/>
                        <a:pt x="19" y="142"/>
                        <a:pt x="18" y="140"/>
                      </a:cubicBezTo>
                      <a:cubicBezTo>
                        <a:pt x="15" y="137"/>
                        <a:pt x="13" y="133"/>
                        <a:pt x="12" y="129"/>
                      </a:cubicBezTo>
                      <a:cubicBezTo>
                        <a:pt x="10" y="124"/>
                        <a:pt x="10" y="119"/>
                        <a:pt x="10" y="116"/>
                      </a:cubicBezTo>
                      <a:cubicBezTo>
                        <a:pt x="10" y="115"/>
                        <a:pt x="10" y="114"/>
                        <a:pt x="10" y="113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</p:grpSp>
          <p:sp>
            <p:nvSpPr>
              <p:cNvPr id="68" name="TextBox 152"/>
              <p:cNvSpPr txBox="1"/>
              <p:nvPr/>
            </p:nvSpPr>
            <p:spPr>
              <a:xfrm>
                <a:off x="1125891" y="4752918"/>
                <a:ext cx="904925" cy="2247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100" b="1" smtClean="0">
                    <a:latin typeface="华文细黑" pitchFamily="2" charset="-122"/>
                    <a:ea typeface="华文细黑" pitchFamily="2" charset="-122"/>
                  </a:rPr>
                  <a:t>营业部经理</a:t>
                </a:r>
                <a:endParaRPr lang="zh-CN" altLang="en-US" sz="1100" b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grpSp>
          <p:nvGrpSpPr>
            <p:cNvPr id="6" name="组合 5"/>
            <p:cNvGrpSpPr/>
            <p:nvPr/>
          </p:nvGrpSpPr>
          <p:grpSpPr>
            <a:xfrm>
              <a:off x="4342099" y="3455331"/>
              <a:ext cx="719075" cy="1016972"/>
              <a:chOff x="3745883" y="3236712"/>
              <a:chExt cx="615770" cy="873806"/>
            </a:xfrm>
          </p:grpSpPr>
          <p:grpSp>
            <p:nvGrpSpPr>
              <p:cNvPr id="69" name="Group 1010"/>
              <p:cNvGrpSpPr/>
              <p:nvPr/>
            </p:nvGrpSpPr>
            <p:grpSpPr>
              <a:xfrm>
                <a:off x="3753849" y="3236712"/>
                <a:ext cx="573481" cy="607814"/>
                <a:chOff x="2178052" y="-1588"/>
                <a:chExt cx="700087" cy="778809"/>
              </a:xfrm>
              <a:solidFill>
                <a:srgbClr val="373C64"/>
              </a:solidFill>
            </p:grpSpPr>
            <p:sp>
              <p:nvSpPr>
                <p:cNvPr id="70" name="Freeform 180"/>
                <p:cNvSpPr/>
                <p:nvPr/>
              </p:nvSpPr>
              <p:spPr bwMode="auto">
                <a:xfrm>
                  <a:off x="2557464" y="458789"/>
                  <a:ext cx="320675" cy="316872"/>
                </a:xfrm>
                <a:custGeom>
                  <a:gdLst>
                    <a:gd name="T0" fmla="*/ 174 w 177"/>
                    <a:gd name="T1" fmla="*/ 110 h 178"/>
                    <a:gd name="T2" fmla="*/ 41 w 177"/>
                    <a:gd name="T3" fmla="*/ 0 h 178"/>
                    <a:gd name="T4" fmla="*/ 0 w 177"/>
                    <a:gd name="T5" fmla="*/ 178 h 178"/>
                    <a:gd name="T6" fmla="*/ 177 w 177"/>
                    <a:gd name="T7" fmla="*/ 161 h 178"/>
                    <a:gd name="T8" fmla="*/ 174 w 177"/>
                    <a:gd name="T9" fmla="*/ 110 h 178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7" h="178">
                      <a:moveTo>
                        <a:pt x="174" y="110"/>
                      </a:moveTo>
                      <a:cubicBezTo>
                        <a:pt x="162" y="53"/>
                        <a:pt x="143" y="10"/>
                        <a:pt x="41" y="0"/>
                      </a:cubicBezTo>
                      <a:cubicBezTo>
                        <a:pt x="0" y="178"/>
                        <a:pt x="0" y="178"/>
                        <a:pt x="0" y="178"/>
                      </a:cubicBezTo>
                      <a:cubicBezTo>
                        <a:pt x="124" y="177"/>
                        <a:pt x="177" y="161"/>
                        <a:pt x="177" y="161"/>
                      </a:cubicBezTo>
                      <a:cubicBezTo>
                        <a:pt x="176" y="155"/>
                        <a:pt x="175" y="116"/>
                        <a:pt x="174" y="11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71" name="Freeform 181"/>
                <p:cNvSpPr/>
                <p:nvPr/>
              </p:nvSpPr>
              <p:spPr bwMode="auto">
                <a:xfrm>
                  <a:off x="2178052" y="458787"/>
                  <a:ext cx="319088" cy="318434"/>
                </a:xfrm>
                <a:custGeom>
                  <a:gdLst>
                    <a:gd name="T0" fmla="*/ 3 w 176"/>
                    <a:gd name="T1" fmla="*/ 113 h 179"/>
                    <a:gd name="T2" fmla="*/ 0 w 176"/>
                    <a:gd name="T3" fmla="*/ 161 h 179"/>
                    <a:gd name="T4" fmla="*/ 176 w 176"/>
                    <a:gd name="T5" fmla="*/ 179 h 179"/>
                    <a:gd name="T6" fmla="*/ 136 w 176"/>
                    <a:gd name="T7" fmla="*/ 0 h 179"/>
                    <a:gd name="T8" fmla="*/ 3 w 176"/>
                    <a:gd name="T9" fmla="*/ 113 h 17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6" h="179">
                      <a:moveTo>
                        <a:pt x="3" y="113"/>
                      </a:moveTo>
                      <a:cubicBezTo>
                        <a:pt x="2" y="118"/>
                        <a:pt x="1" y="156"/>
                        <a:pt x="0" y="161"/>
                      </a:cubicBezTo>
                      <a:cubicBezTo>
                        <a:pt x="0" y="161"/>
                        <a:pt x="45" y="177"/>
                        <a:pt x="176" y="179"/>
                      </a:cubicBezTo>
                      <a:cubicBezTo>
                        <a:pt x="136" y="0"/>
                        <a:pt x="136" y="0"/>
                        <a:pt x="136" y="0"/>
                      </a:cubicBezTo>
                      <a:cubicBezTo>
                        <a:pt x="31" y="10"/>
                        <a:pt x="14" y="55"/>
                        <a:pt x="3" y="113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72" name="Freeform 182"/>
                <p:cNvSpPr/>
                <p:nvPr/>
              </p:nvSpPr>
              <p:spPr bwMode="auto">
                <a:xfrm>
                  <a:off x="2489201" y="460375"/>
                  <a:ext cx="77788" cy="42863"/>
                </a:xfrm>
                <a:custGeom>
                  <a:gdLst>
                    <a:gd name="T0" fmla="*/ 21 w 43"/>
                    <a:gd name="T1" fmla="*/ 3 h 24"/>
                    <a:gd name="T2" fmla="*/ 0 w 43"/>
                    <a:gd name="T3" fmla="*/ 0 h 24"/>
                    <a:gd name="T4" fmla="*/ 10 w 43"/>
                    <a:gd name="T5" fmla="*/ 24 h 24"/>
                    <a:gd name="T6" fmla="*/ 33 w 43"/>
                    <a:gd name="T7" fmla="*/ 24 h 24"/>
                    <a:gd name="T8" fmla="*/ 43 w 43"/>
                    <a:gd name="T9" fmla="*/ 0 h 24"/>
                    <a:gd name="T10" fmla="*/ 21 w 43"/>
                    <a:gd name="T11" fmla="*/ 3 h 2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43" h="24">
                      <a:moveTo>
                        <a:pt x="21" y="3"/>
                      </a:moveTo>
                      <a:cubicBezTo>
                        <a:pt x="10" y="3"/>
                        <a:pt x="0" y="0"/>
                        <a:pt x="0" y="0"/>
                      </a:cubicBezTo>
                      <a:cubicBezTo>
                        <a:pt x="10" y="24"/>
                        <a:pt x="10" y="24"/>
                        <a:pt x="10" y="24"/>
                      </a:cubicBezTo>
                      <a:cubicBezTo>
                        <a:pt x="33" y="24"/>
                        <a:pt x="33" y="24"/>
                        <a:pt x="33" y="24"/>
                      </a:cubicBezTo>
                      <a:cubicBezTo>
                        <a:pt x="43" y="0"/>
                        <a:pt x="43" y="0"/>
                        <a:pt x="43" y="0"/>
                      </a:cubicBezTo>
                      <a:cubicBezTo>
                        <a:pt x="43" y="0"/>
                        <a:pt x="34" y="3"/>
                        <a:pt x="21" y="3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73" name="Freeform 183"/>
                <p:cNvSpPr/>
                <p:nvPr/>
              </p:nvSpPr>
              <p:spPr bwMode="auto">
                <a:xfrm>
                  <a:off x="2490788" y="528637"/>
                  <a:ext cx="74613" cy="247650"/>
                </a:xfrm>
                <a:custGeom>
                  <a:gdLst>
                    <a:gd name="T0" fmla="*/ 47 w 47"/>
                    <a:gd name="T1" fmla="*/ 46 h 156"/>
                    <a:gd name="T2" fmla="*/ 37 w 47"/>
                    <a:gd name="T3" fmla="*/ 0 h 156"/>
                    <a:gd name="T4" fmla="*/ 12 w 47"/>
                    <a:gd name="T5" fmla="*/ 0 h 156"/>
                    <a:gd name="T6" fmla="*/ 0 w 47"/>
                    <a:gd name="T7" fmla="*/ 48 h 156"/>
                    <a:gd name="T8" fmla="*/ 23 w 47"/>
                    <a:gd name="T9" fmla="*/ 156 h 156"/>
                    <a:gd name="T10" fmla="*/ 47 w 47"/>
                    <a:gd name="T11" fmla="*/ 46 h 15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47" h="156">
                      <a:moveTo>
                        <a:pt x="47" y="46"/>
                      </a:moveTo>
                      <a:lnTo>
                        <a:pt x="37" y="0"/>
                      </a:lnTo>
                      <a:lnTo>
                        <a:pt x="12" y="0"/>
                      </a:lnTo>
                      <a:lnTo>
                        <a:pt x="0" y="48"/>
                      </a:lnTo>
                      <a:lnTo>
                        <a:pt x="23" y="156"/>
                      </a:lnTo>
                      <a:lnTo>
                        <a:pt x="47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74" name="Freeform 184"/>
                <p:cNvSpPr/>
                <p:nvPr/>
              </p:nvSpPr>
              <p:spPr bwMode="auto">
                <a:xfrm>
                  <a:off x="2643188" y="635000"/>
                  <a:ext cx="125413" cy="30163"/>
                </a:xfrm>
                <a:custGeom>
                  <a:gdLst>
                    <a:gd name="T0" fmla="*/ 79 w 79"/>
                    <a:gd name="T1" fmla="*/ 19 h 19"/>
                    <a:gd name="T2" fmla="*/ 0 w 79"/>
                    <a:gd name="T3" fmla="*/ 19 h 19"/>
                    <a:gd name="T4" fmla="*/ 0 w 79"/>
                    <a:gd name="T5" fmla="*/ 0 h 19"/>
                    <a:gd name="T6" fmla="*/ 47 w 79"/>
                    <a:gd name="T7" fmla="*/ 0 h 19"/>
                    <a:gd name="T8" fmla="*/ 79 w 79"/>
                    <a:gd name="T9" fmla="*/ 0 h 19"/>
                    <a:gd name="T10" fmla="*/ 79 w 79"/>
                    <a:gd name="T11" fmla="*/ 19 h 1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9" h="19">
                      <a:moveTo>
                        <a:pt x="79" y="19"/>
                      </a:moveTo>
                      <a:lnTo>
                        <a:pt x="0" y="19"/>
                      </a:lnTo>
                      <a:lnTo>
                        <a:pt x="0" y="0"/>
                      </a:lnTo>
                      <a:lnTo>
                        <a:pt x="47" y="0"/>
                      </a:lnTo>
                      <a:lnTo>
                        <a:pt x="79" y="0"/>
                      </a:lnTo>
                      <a:lnTo>
                        <a:pt x="79" y="19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75" name="Freeform 185"/>
                <p:cNvSpPr/>
                <p:nvPr/>
              </p:nvSpPr>
              <p:spPr bwMode="auto">
                <a:xfrm>
                  <a:off x="2344738" y="-1588"/>
                  <a:ext cx="360363" cy="114300"/>
                </a:xfrm>
                <a:custGeom>
                  <a:gdLst>
                    <a:gd name="T0" fmla="*/ 146 w 199"/>
                    <a:gd name="T1" fmla="*/ 35 h 63"/>
                    <a:gd name="T2" fmla="*/ 149 w 199"/>
                    <a:gd name="T3" fmla="*/ 32 h 63"/>
                    <a:gd name="T4" fmla="*/ 199 w 199"/>
                    <a:gd name="T5" fmla="*/ 56 h 63"/>
                    <a:gd name="T6" fmla="*/ 151 w 199"/>
                    <a:gd name="T7" fmla="*/ 16 h 63"/>
                    <a:gd name="T8" fmla="*/ 101 w 199"/>
                    <a:gd name="T9" fmla="*/ 0 h 63"/>
                    <a:gd name="T10" fmla="*/ 0 w 199"/>
                    <a:gd name="T11" fmla="*/ 57 h 63"/>
                    <a:gd name="T12" fmla="*/ 45 w 199"/>
                    <a:gd name="T13" fmla="*/ 63 h 63"/>
                    <a:gd name="T14" fmla="*/ 146 w 199"/>
                    <a:gd name="T15" fmla="*/ 35 h 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99" h="62">
                      <a:moveTo>
                        <a:pt x="146" y="35"/>
                      </a:moveTo>
                      <a:cubicBezTo>
                        <a:pt x="149" y="32"/>
                        <a:pt x="149" y="32"/>
                        <a:pt x="149" y="32"/>
                      </a:cubicBezTo>
                      <a:cubicBezTo>
                        <a:pt x="149" y="32"/>
                        <a:pt x="179" y="56"/>
                        <a:pt x="199" y="56"/>
                      </a:cubicBezTo>
                      <a:cubicBezTo>
                        <a:pt x="197" y="37"/>
                        <a:pt x="182" y="12"/>
                        <a:pt x="151" y="16"/>
                      </a:cubicBezTo>
                      <a:cubicBezTo>
                        <a:pt x="136" y="4"/>
                        <a:pt x="120" y="0"/>
                        <a:pt x="101" y="0"/>
                      </a:cubicBezTo>
                      <a:cubicBezTo>
                        <a:pt x="31" y="0"/>
                        <a:pt x="6" y="47"/>
                        <a:pt x="0" y="57"/>
                      </a:cubicBezTo>
                      <a:cubicBezTo>
                        <a:pt x="12" y="62"/>
                        <a:pt x="29" y="63"/>
                        <a:pt x="45" y="63"/>
                      </a:cubicBezTo>
                      <a:cubicBezTo>
                        <a:pt x="77" y="63"/>
                        <a:pt x="118" y="58"/>
                        <a:pt x="146" y="3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76" name="Freeform 186"/>
                <p:cNvSpPr/>
                <p:nvPr/>
              </p:nvSpPr>
              <p:spPr bwMode="auto">
                <a:xfrm>
                  <a:off x="2557463" y="177800"/>
                  <a:ext cx="120650" cy="73025"/>
                </a:xfrm>
                <a:custGeom>
                  <a:gdLst>
                    <a:gd name="T0" fmla="*/ 0 w 66"/>
                    <a:gd name="T1" fmla="*/ 3 h 40"/>
                    <a:gd name="T2" fmla="*/ 0 w 66"/>
                    <a:gd name="T3" fmla="*/ 4 h 40"/>
                    <a:gd name="T4" fmla="*/ 2 w 66"/>
                    <a:gd name="T5" fmla="*/ 16 h 40"/>
                    <a:gd name="T6" fmla="*/ 12 w 66"/>
                    <a:gd name="T7" fmla="*/ 39 h 40"/>
                    <a:gd name="T8" fmla="*/ 14 w 66"/>
                    <a:gd name="T9" fmla="*/ 40 h 40"/>
                    <a:gd name="T10" fmla="*/ 23 w 66"/>
                    <a:gd name="T11" fmla="*/ 40 h 40"/>
                    <a:gd name="T12" fmla="*/ 55 w 66"/>
                    <a:gd name="T13" fmla="*/ 35 h 40"/>
                    <a:gd name="T14" fmla="*/ 58 w 66"/>
                    <a:gd name="T15" fmla="*/ 32 h 40"/>
                    <a:gd name="T16" fmla="*/ 61 w 66"/>
                    <a:gd name="T17" fmla="*/ 25 h 40"/>
                    <a:gd name="T18" fmla="*/ 66 w 66"/>
                    <a:gd name="T19" fmla="*/ 6 h 40"/>
                    <a:gd name="T20" fmla="*/ 66 w 66"/>
                    <a:gd name="T21" fmla="*/ 5 h 40"/>
                    <a:gd name="T22" fmla="*/ 57 w 66"/>
                    <a:gd name="T23" fmla="*/ 3 h 40"/>
                    <a:gd name="T24" fmla="*/ 26 w 66"/>
                    <a:gd name="T25" fmla="*/ 0 h 40"/>
                    <a:gd name="T26" fmla="*/ 0 w 66"/>
                    <a:gd name="T27" fmla="*/ 3 h 4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66" h="40">
                      <a:moveTo>
                        <a:pt x="0" y="3"/>
                      </a:moveTo>
                      <a:cubicBezTo>
                        <a:pt x="0" y="3"/>
                        <a:pt x="0" y="3"/>
                        <a:pt x="0" y="4"/>
                      </a:cubicBezTo>
                      <a:cubicBezTo>
                        <a:pt x="0" y="7"/>
                        <a:pt x="1" y="11"/>
                        <a:pt x="2" y="16"/>
                      </a:cubicBezTo>
                      <a:cubicBezTo>
                        <a:pt x="4" y="24"/>
                        <a:pt x="7" y="34"/>
                        <a:pt x="12" y="39"/>
                      </a:cubicBezTo>
                      <a:cubicBezTo>
                        <a:pt x="12" y="39"/>
                        <a:pt x="13" y="39"/>
                        <a:pt x="14" y="40"/>
                      </a:cubicBezTo>
                      <a:cubicBezTo>
                        <a:pt x="16" y="40"/>
                        <a:pt x="20" y="40"/>
                        <a:pt x="23" y="40"/>
                      </a:cubicBezTo>
                      <a:cubicBezTo>
                        <a:pt x="32" y="40"/>
                        <a:pt x="45" y="39"/>
                        <a:pt x="55" y="35"/>
                      </a:cubicBezTo>
                      <a:cubicBezTo>
                        <a:pt x="55" y="35"/>
                        <a:pt x="57" y="34"/>
                        <a:pt x="58" y="32"/>
                      </a:cubicBezTo>
                      <a:cubicBezTo>
                        <a:pt x="59" y="31"/>
                        <a:pt x="60" y="28"/>
                        <a:pt x="61" y="25"/>
                      </a:cubicBezTo>
                      <a:cubicBezTo>
                        <a:pt x="63" y="18"/>
                        <a:pt x="65" y="11"/>
                        <a:pt x="66" y="6"/>
                      </a:cubicBezTo>
                      <a:cubicBezTo>
                        <a:pt x="66" y="6"/>
                        <a:pt x="66" y="5"/>
                        <a:pt x="66" y="5"/>
                      </a:cubicBezTo>
                      <a:cubicBezTo>
                        <a:pt x="64" y="4"/>
                        <a:pt x="61" y="4"/>
                        <a:pt x="57" y="3"/>
                      </a:cubicBezTo>
                      <a:cubicBezTo>
                        <a:pt x="49" y="2"/>
                        <a:pt x="38" y="0"/>
                        <a:pt x="26" y="0"/>
                      </a:cubicBezTo>
                      <a:cubicBezTo>
                        <a:pt x="11" y="0"/>
                        <a:pt x="3" y="2"/>
                        <a:pt x="0" y="3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77" name="Freeform 187"/>
                <p:cNvSpPr/>
                <p:nvPr/>
              </p:nvSpPr>
              <p:spPr bwMode="auto">
                <a:xfrm>
                  <a:off x="2347913" y="90487"/>
                  <a:ext cx="360363" cy="114071"/>
                </a:xfrm>
                <a:custGeom>
                  <a:gdLst>
                    <a:gd name="T0" fmla="*/ 10 w 199"/>
                    <a:gd name="T1" fmla="*/ 45 h 51"/>
                    <a:gd name="T2" fmla="*/ 10 w 199"/>
                    <a:gd name="T3" fmla="*/ 45 h 51"/>
                    <a:gd name="T4" fmla="*/ 11 w 199"/>
                    <a:gd name="T5" fmla="*/ 44 h 51"/>
                    <a:gd name="T6" fmla="*/ 11 w 199"/>
                    <a:gd name="T7" fmla="*/ 44 h 51"/>
                    <a:gd name="T8" fmla="*/ 57 w 199"/>
                    <a:gd name="T9" fmla="*/ 39 h 51"/>
                    <a:gd name="T10" fmla="*/ 91 w 199"/>
                    <a:gd name="T11" fmla="*/ 43 h 51"/>
                    <a:gd name="T12" fmla="*/ 93 w 199"/>
                    <a:gd name="T13" fmla="*/ 48 h 51"/>
                    <a:gd name="T14" fmla="*/ 93 w 199"/>
                    <a:gd name="T15" fmla="*/ 51 h 51"/>
                    <a:gd name="T16" fmla="*/ 106 w 199"/>
                    <a:gd name="T17" fmla="*/ 51 h 51"/>
                    <a:gd name="T18" fmla="*/ 106 w 199"/>
                    <a:gd name="T19" fmla="*/ 48 h 51"/>
                    <a:gd name="T20" fmla="*/ 108 w 199"/>
                    <a:gd name="T21" fmla="*/ 43 h 51"/>
                    <a:gd name="T22" fmla="*/ 142 w 199"/>
                    <a:gd name="T23" fmla="*/ 39 h 51"/>
                    <a:gd name="T24" fmla="*/ 189 w 199"/>
                    <a:gd name="T25" fmla="*/ 45 h 51"/>
                    <a:gd name="T26" fmla="*/ 189 w 199"/>
                    <a:gd name="T27" fmla="*/ 45 h 51"/>
                    <a:gd name="T28" fmla="*/ 199 w 199"/>
                    <a:gd name="T29" fmla="*/ 48 h 51"/>
                    <a:gd name="T30" fmla="*/ 193 w 199"/>
                    <a:gd name="T31" fmla="*/ 22 h 51"/>
                    <a:gd name="T32" fmla="*/ 145 w 199"/>
                    <a:gd name="T33" fmla="*/ 0 h 51"/>
                    <a:gd name="T34" fmla="*/ 45 w 199"/>
                    <a:gd name="T35" fmla="*/ 27 h 51"/>
                    <a:gd name="T36" fmla="*/ 5 w 199"/>
                    <a:gd name="T37" fmla="*/ 24 h 51"/>
                    <a:gd name="T38" fmla="*/ 0 w 199"/>
                    <a:gd name="T39" fmla="*/ 48 h 51"/>
                    <a:gd name="T40" fmla="*/ 10 w 199"/>
                    <a:gd name="T41" fmla="*/ 45 h 51"/>
                    <a:gd name="T42" fmla="*/ 10 w 199"/>
                    <a:gd name="T43" fmla="*/ 45 h 51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199" h="51">
                      <a:moveTo>
                        <a:pt x="10" y="45"/>
                      </a:move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6" y="43"/>
                        <a:pt x="35" y="39"/>
                        <a:pt x="57" y="39"/>
                      </a:cubicBezTo>
                      <a:cubicBezTo>
                        <a:pt x="84" y="39"/>
                        <a:pt x="90" y="42"/>
                        <a:pt x="91" y="43"/>
                      </a:cubicBezTo>
                      <a:cubicBezTo>
                        <a:pt x="93" y="44"/>
                        <a:pt x="93" y="46"/>
                        <a:pt x="93" y="48"/>
                      </a:cubicBezTo>
                      <a:cubicBezTo>
                        <a:pt x="93" y="48"/>
                        <a:pt x="93" y="49"/>
                        <a:pt x="93" y="51"/>
                      </a:cubicBezTo>
                      <a:cubicBezTo>
                        <a:pt x="97" y="50"/>
                        <a:pt x="102" y="50"/>
                        <a:pt x="106" y="51"/>
                      </a:cubicBezTo>
                      <a:cubicBezTo>
                        <a:pt x="106" y="49"/>
                        <a:pt x="106" y="48"/>
                        <a:pt x="106" y="48"/>
                      </a:cubicBezTo>
                      <a:cubicBezTo>
                        <a:pt x="106" y="46"/>
                        <a:pt x="106" y="44"/>
                        <a:pt x="108" y="43"/>
                      </a:cubicBezTo>
                      <a:cubicBezTo>
                        <a:pt x="109" y="42"/>
                        <a:pt x="115" y="39"/>
                        <a:pt x="142" y="39"/>
                      </a:cubicBezTo>
                      <a:cubicBezTo>
                        <a:pt x="167" y="39"/>
                        <a:pt x="188" y="45"/>
                        <a:pt x="189" y="45"/>
                      </a:cubicBezTo>
                      <a:cubicBezTo>
                        <a:pt x="189" y="45"/>
                        <a:pt x="189" y="45"/>
                        <a:pt x="189" y="45"/>
                      </a:cubicBezTo>
                      <a:cubicBezTo>
                        <a:pt x="199" y="48"/>
                        <a:pt x="199" y="48"/>
                        <a:pt x="199" y="48"/>
                      </a:cubicBezTo>
                      <a:cubicBezTo>
                        <a:pt x="198" y="38"/>
                        <a:pt x="196" y="30"/>
                        <a:pt x="193" y="22"/>
                      </a:cubicBezTo>
                      <a:cubicBezTo>
                        <a:pt x="170" y="17"/>
                        <a:pt x="151" y="5"/>
                        <a:pt x="145" y="0"/>
                      </a:cubicBezTo>
                      <a:cubicBezTo>
                        <a:pt x="116" y="22"/>
                        <a:pt x="76" y="27"/>
                        <a:pt x="45" y="27"/>
                      </a:cubicBezTo>
                      <a:cubicBezTo>
                        <a:pt x="27" y="27"/>
                        <a:pt x="13" y="26"/>
                        <a:pt x="5" y="24"/>
                      </a:cubicBezTo>
                      <a:cubicBezTo>
                        <a:pt x="2" y="32"/>
                        <a:pt x="1" y="39"/>
                        <a:pt x="0" y="48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78" name="Freeform 188"/>
                <p:cNvSpPr/>
                <p:nvPr/>
              </p:nvSpPr>
              <p:spPr bwMode="auto">
                <a:xfrm>
                  <a:off x="2378076" y="177800"/>
                  <a:ext cx="120650" cy="73025"/>
                </a:xfrm>
                <a:custGeom>
                  <a:gdLst>
                    <a:gd name="T0" fmla="*/ 0 w 66"/>
                    <a:gd name="T1" fmla="*/ 5 h 40"/>
                    <a:gd name="T2" fmla="*/ 1 w 66"/>
                    <a:gd name="T3" fmla="*/ 12 h 40"/>
                    <a:gd name="T4" fmla="*/ 7 w 66"/>
                    <a:gd name="T5" fmla="*/ 30 h 40"/>
                    <a:gd name="T6" fmla="*/ 11 w 66"/>
                    <a:gd name="T7" fmla="*/ 35 h 40"/>
                    <a:gd name="T8" fmla="*/ 43 w 66"/>
                    <a:gd name="T9" fmla="*/ 40 h 40"/>
                    <a:gd name="T10" fmla="*/ 54 w 66"/>
                    <a:gd name="T11" fmla="*/ 39 h 40"/>
                    <a:gd name="T12" fmla="*/ 66 w 66"/>
                    <a:gd name="T13" fmla="*/ 4 h 40"/>
                    <a:gd name="T14" fmla="*/ 66 w 66"/>
                    <a:gd name="T15" fmla="*/ 3 h 40"/>
                    <a:gd name="T16" fmla="*/ 65 w 66"/>
                    <a:gd name="T17" fmla="*/ 2 h 40"/>
                    <a:gd name="T18" fmla="*/ 40 w 66"/>
                    <a:gd name="T19" fmla="*/ 0 h 40"/>
                    <a:gd name="T20" fmla="*/ 0 w 66"/>
                    <a:gd name="T21" fmla="*/ 5 h 4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66" h="40">
                      <a:moveTo>
                        <a:pt x="0" y="5"/>
                      </a:moveTo>
                      <a:cubicBezTo>
                        <a:pt x="0" y="7"/>
                        <a:pt x="1" y="9"/>
                        <a:pt x="1" y="12"/>
                      </a:cubicBezTo>
                      <a:cubicBezTo>
                        <a:pt x="2" y="18"/>
                        <a:pt x="4" y="25"/>
                        <a:pt x="7" y="30"/>
                      </a:cubicBezTo>
                      <a:cubicBezTo>
                        <a:pt x="8" y="34"/>
                        <a:pt x="10" y="35"/>
                        <a:pt x="11" y="35"/>
                      </a:cubicBezTo>
                      <a:cubicBezTo>
                        <a:pt x="21" y="39"/>
                        <a:pt x="33" y="40"/>
                        <a:pt x="43" y="40"/>
                      </a:cubicBezTo>
                      <a:cubicBezTo>
                        <a:pt x="48" y="40"/>
                        <a:pt x="52" y="40"/>
                        <a:pt x="54" y="39"/>
                      </a:cubicBezTo>
                      <a:cubicBezTo>
                        <a:pt x="61" y="32"/>
                        <a:pt x="65" y="13"/>
                        <a:pt x="66" y="4"/>
                      </a:cubicBezTo>
                      <a:cubicBezTo>
                        <a:pt x="66" y="3"/>
                        <a:pt x="66" y="3"/>
                        <a:pt x="66" y="3"/>
                      </a:cubicBezTo>
                      <a:cubicBezTo>
                        <a:pt x="66" y="3"/>
                        <a:pt x="65" y="2"/>
                        <a:pt x="65" y="2"/>
                      </a:cubicBezTo>
                      <a:cubicBezTo>
                        <a:pt x="60" y="1"/>
                        <a:pt x="53" y="0"/>
                        <a:pt x="40" y="0"/>
                      </a:cubicBezTo>
                      <a:cubicBezTo>
                        <a:pt x="23" y="0"/>
                        <a:pt x="7" y="3"/>
                        <a:pt x="0" y="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81" name="Freeform 189"/>
                <p:cNvSpPr/>
                <p:nvPr/>
              </p:nvSpPr>
              <p:spPr bwMode="auto">
                <a:xfrm>
                  <a:off x="2346326" y="190499"/>
                  <a:ext cx="361950" cy="229458"/>
                </a:xfrm>
                <a:custGeom>
                  <a:gdLst>
                    <a:gd name="T0" fmla="*/ 200 w 200"/>
                    <a:gd name="T1" fmla="*/ 2 h 129"/>
                    <a:gd name="T2" fmla="*/ 192 w 200"/>
                    <a:gd name="T3" fmla="*/ 0 h 129"/>
                    <a:gd name="T4" fmla="*/ 185 w 200"/>
                    <a:gd name="T5" fmla="*/ 28 h 129"/>
                    <a:gd name="T6" fmla="*/ 175 w 200"/>
                    <a:gd name="T7" fmla="*/ 37 h 129"/>
                    <a:gd name="T8" fmla="*/ 140 w 200"/>
                    <a:gd name="T9" fmla="*/ 43 h 129"/>
                    <a:gd name="T10" fmla="*/ 127 w 200"/>
                    <a:gd name="T11" fmla="*/ 42 h 129"/>
                    <a:gd name="T12" fmla="*/ 123 w 200"/>
                    <a:gd name="T13" fmla="*/ 40 h 129"/>
                    <a:gd name="T14" fmla="*/ 110 w 200"/>
                    <a:gd name="T15" fmla="*/ 11 h 129"/>
                    <a:gd name="T16" fmla="*/ 109 w 200"/>
                    <a:gd name="T17" fmla="*/ 7 h 129"/>
                    <a:gd name="T18" fmla="*/ 92 w 200"/>
                    <a:gd name="T19" fmla="*/ 6 h 129"/>
                    <a:gd name="T20" fmla="*/ 91 w 200"/>
                    <a:gd name="T21" fmla="*/ 11 h 129"/>
                    <a:gd name="T22" fmla="*/ 78 w 200"/>
                    <a:gd name="T23" fmla="*/ 40 h 129"/>
                    <a:gd name="T24" fmla="*/ 74 w 200"/>
                    <a:gd name="T25" fmla="*/ 42 h 129"/>
                    <a:gd name="T26" fmla="*/ 71 w 200"/>
                    <a:gd name="T27" fmla="*/ 42 h 129"/>
                    <a:gd name="T28" fmla="*/ 61 w 200"/>
                    <a:gd name="T29" fmla="*/ 43 h 129"/>
                    <a:gd name="T30" fmla="*/ 26 w 200"/>
                    <a:gd name="T31" fmla="*/ 37 h 129"/>
                    <a:gd name="T32" fmla="*/ 16 w 200"/>
                    <a:gd name="T33" fmla="*/ 28 h 129"/>
                    <a:gd name="T34" fmla="*/ 11 w 200"/>
                    <a:gd name="T35" fmla="*/ 14 h 129"/>
                    <a:gd name="T36" fmla="*/ 8 w 200"/>
                    <a:gd name="T37" fmla="*/ 0 h 129"/>
                    <a:gd name="T38" fmla="*/ 1 w 200"/>
                    <a:gd name="T39" fmla="*/ 2 h 129"/>
                    <a:gd name="T40" fmla="*/ 0 w 200"/>
                    <a:gd name="T41" fmla="*/ 4 h 129"/>
                    <a:gd name="T42" fmla="*/ 68 w 200"/>
                    <a:gd name="T43" fmla="*/ 121 h 129"/>
                    <a:gd name="T44" fmla="*/ 101 w 200"/>
                    <a:gd name="T45" fmla="*/ 129 h 129"/>
                    <a:gd name="T46" fmla="*/ 133 w 200"/>
                    <a:gd name="T47" fmla="*/ 121 h 129"/>
                    <a:gd name="T48" fmla="*/ 200 w 200"/>
                    <a:gd name="T49" fmla="*/ 4 h 129"/>
                    <a:gd name="T50" fmla="*/ 200 w 200"/>
                    <a:gd name="T51" fmla="*/ 2 h 12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00" h="129">
                      <a:moveTo>
                        <a:pt x="200" y="2"/>
                      </a:moveTo>
                      <a:cubicBezTo>
                        <a:pt x="192" y="0"/>
                        <a:pt x="192" y="0"/>
                        <a:pt x="192" y="0"/>
                      </a:cubicBezTo>
                      <a:cubicBezTo>
                        <a:pt x="191" y="7"/>
                        <a:pt x="189" y="19"/>
                        <a:pt x="185" y="28"/>
                      </a:cubicBezTo>
                      <a:cubicBezTo>
                        <a:pt x="183" y="32"/>
                        <a:pt x="180" y="36"/>
                        <a:pt x="175" y="37"/>
                      </a:cubicBezTo>
                      <a:cubicBezTo>
                        <a:pt x="164" y="41"/>
                        <a:pt x="150" y="43"/>
                        <a:pt x="140" y="43"/>
                      </a:cubicBezTo>
                      <a:cubicBezTo>
                        <a:pt x="134" y="43"/>
                        <a:pt x="130" y="42"/>
                        <a:pt x="127" y="42"/>
                      </a:cubicBezTo>
                      <a:cubicBezTo>
                        <a:pt x="125" y="41"/>
                        <a:pt x="125" y="41"/>
                        <a:pt x="123" y="40"/>
                      </a:cubicBezTo>
                      <a:cubicBezTo>
                        <a:pt x="115" y="32"/>
                        <a:pt x="112" y="21"/>
                        <a:pt x="110" y="11"/>
                      </a:cubicBezTo>
                      <a:cubicBezTo>
                        <a:pt x="109" y="10"/>
                        <a:pt x="109" y="8"/>
                        <a:pt x="109" y="7"/>
                      </a:cubicBezTo>
                      <a:cubicBezTo>
                        <a:pt x="104" y="5"/>
                        <a:pt x="98" y="5"/>
                        <a:pt x="92" y="6"/>
                      </a:cubicBezTo>
                      <a:cubicBezTo>
                        <a:pt x="92" y="8"/>
                        <a:pt x="92" y="9"/>
                        <a:pt x="91" y="11"/>
                      </a:cubicBezTo>
                      <a:cubicBezTo>
                        <a:pt x="89" y="21"/>
                        <a:pt x="85" y="32"/>
                        <a:pt x="78" y="40"/>
                      </a:cubicBezTo>
                      <a:cubicBezTo>
                        <a:pt x="76" y="41"/>
                        <a:pt x="76" y="41"/>
                        <a:pt x="74" y="42"/>
                      </a:cubicBezTo>
                      <a:cubicBezTo>
                        <a:pt x="73" y="42"/>
                        <a:pt x="72" y="42"/>
                        <a:pt x="71" y="42"/>
                      </a:cubicBezTo>
                      <a:cubicBezTo>
                        <a:pt x="68" y="42"/>
                        <a:pt x="65" y="43"/>
                        <a:pt x="61" y="43"/>
                      </a:cubicBezTo>
                      <a:cubicBezTo>
                        <a:pt x="51" y="43"/>
                        <a:pt x="37" y="41"/>
                        <a:pt x="26" y="37"/>
                      </a:cubicBezTo>
                      <a:cubicBezTo>
                        <a:pt x="21" y="36"/>
                        <a:pt x="18" y="32"/>
                        <a:pt x="16" y="28"/>
                      </a:cubicBezTo>
                      <a:cubicBezTo>
                        <a:pt x="14" y="23"/>
                        <a:pt x="13" y="18"/>
                        <a:pt x="11" y="14"/>
                      </a:cubicBezTo>
                      <a:cubicBezTo>
                        <a:pt x="10" y="8"/>
                        <a:pt x="9" y="3"/>
                        <a:pt x="8" y="0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0" y="3"/>
                        <a:pt x="0" y="4"/>
                      </a:cubicBezTo>
                      <a:cubicBezTo>
                        <a:pt x="0" y="53"/>
                        <a:pt x="29" y="103"/>
                        <a:pt x="68" y="121"/>
                      </a:cubicBezTo>
                      <a:cubicBezTo>
                        <a:pt x="68" y="121"/>
                        <a:pt x="84" y="129"/>
                        <a:pt x="101" y="129"/>
                      </a:cubicBezTo>
                      <a:cubicBezTo>
                        <a:pt x="117" y="129"/>
                        <a:pt x="133" y="121"/>
                        <a:pt x="133" y="121"/>
                      </a:cubicBezTo>
                      <a:cubicBezTo>
                        <a:pt x="172" y="103"/>
                        <a:pt x="200" y="53"/>
                        <a:pt x="200" y="4"/>
                      </a:cubicBezTo>
                      <a:cubicBezTo>
                        <a:pt x="200" y="3"/>
                        <a:pt x="200" y="2"/>
                        <a:pt x="200" y="2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</p:grpSp>
          <p:sp>
            <p:nvSpPr>
              <p:cNvPr id="82" name="TextBox 152"/>
              <p:cNvSpPr txBox="1"/>
              <p:nvPr/>
            </p:nvSpPr>
            <p:spPr>
              <a:xfrm>
                <a:off x="3745883" y="3885737"/>
                <a:ext cx="615770" cy="2247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100" b="1" smtClean="0">
                    <a:latin typeface="华文细黑" pitchFamily="2" charset="-122"/>
                    <a:ea typeface="华文细黑" pitchFamily="2" charset="-122"/>
                  </a:rPr>
                  <a:t>客户</a:t>
                </a:r>
                <a:endParaRPr lang="zh-CN" altLang="en-US" sz="1100" b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 rot="2197331">
              <a:off x="2401384" y="2560426"/>
              <a:ext cx="1591066" cy="5580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销售</a:t>
              </a:r>
              <a:r>
                <a:rPr lang="zh-CN" altLang="en-US" sz="1000" b="1" smtClean="0">
                  <a:latin typeface="华文细黑" pitchFamily="2" charset="-122"/>
                  <a:ea typeface="华文细黑" pitchFamily="2" charset="-122"/>
                </a:rPr>
                <a:t>快递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产品</a:t>
              </a:r>
            </a:p>
          </p:txBody>
        </p:sp>
        <p:sp>
          <p:nvSpPr>
            <p:cNvPr id="84" name="TextBox 83"/>
            <p:cNvSpPr txBox="1"/>
            <p:nvPr/>
          </p:nvSpPr>
          <p:spPr>
            <a:xfrm rot="19899415">
              <a:off x="2352426" y="4889013"/>
              <a:ext cx="1591066" cy="5580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000" b="1" smtClean="0">
                  <a:latin typeface="华文细黑" pitchFamily="2" charset="-122"/>
                  <a:ea typeface="华文细黑" pitchFamily="2" charset="-122"/>
                </a:rPr>
                <a:t>销售快运产品</a:t>
              </a:r>
            </a:p>
          </p:txBody>
        </p:sp>
        <p:cxnSp>
          <p:nvCxnSpPr>
            <p:cNvPr id="19" name="曲线连接符 18"/>
            <p:cNvCxnSpPr>
              <a:stCxn id="48" idx="0"/>
            </p:cNvCxnSpPr>
            <p:nvPr/>
          </p:nvCxnSpPr>
          <p:spPr bwMode="auto">
            <a:xfrm>
              <a:off x="1858649" y="2401088"/>
              <a:ext cx="2483447" cy="1529816"/>
            </a:xfrm>
            <a:prstGeom prst="curved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21" name="曲线连接符 20"/>
            <p:cNvCxnSpPr/>
            <p:nvPr/>
          </p:nvCxnSpPr>
          <p:spPr bwMode="auto">
            <a:xfrm flipV="1">
              <a:off x="1875745" y="3985134"/>
              <a:ext cx="2466352" cy="19685"/>
            </a:xfrm>
            <a:prstGeom prst="curved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23" name="曲线连接符 22"/>
            <p:cNvCxnSpPr>
              <a:stCxn id="42" idx="1"/>
            </p:cNvCxnSpPr>
            <p:nvPr/>
          </p:nvCxnSpPr>
          <p:spPr bwMode="auto">
            <a:xfrm flipV="1">
              <a:off x="1838128" y="4049410"/>
              <a:ext cx="2503968" cy="1596386"/>
            </a:xfrm>
            <a:prstGeom prst="curved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93" name="TextBox 92"/>
            <p:cNvSpPr txBox="1"/>
            <p:nvPr/>
          </p:nvSpPr>
          <p:spPr>
            <a:xfrm>
              <a:off x="2218039" y="3427127"/>
              <a:ext cx="1591066" cy="5580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defRPr sz="1000" kern="120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/>
                <a:t>销售零担产品</a:t>
              </a:r>
            </a:p>
          </p:txBody>
        </p:sp>
      </p:grpSp>
      <p:sp>
        <p:nvSpPr>
          <p:cNvPr id="83" name="TextBox 82"/>
          <p:cNvSpPr txBox="1"/>
          <p:nvPr/>
        </p:nvSpPr>
        <p:spPr>
          <a:xfrm>
            <a:off x="703263" y="3814140"/>
            <a:ext cx="5129526" cy="261610"/>
          </a:xfrm>
          <a:prstGeom prst="rect">
            <a:avLst/>
          </a:prstGeom>
          <a:solidFill>
            <a:srgbClr val="373C64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1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快递零担按业务线重复开发客户</a:t>
            </a:r>
            <a:endParaRPr lang="zh-CN" altLang="en-US" sz="11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80795140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88"/>
          <p:cNvSpPr/>
          <p:nvPr/>
        </p:nvSpPr>
        <p:spPr>
          <a:xfrm>
            <a:off x="703262" y="1214221"/>
            <a:ext cx="3454051" cy="4869080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矩形 89"/>
          <p:cNvSpPr/>
          <p:nvPr/>
        </p:nvSpPr>
        <p:spPr>
          <a:xfrm>
            <a:off x="4364388" y="1211264"/>
            <a:ext cx="3454051" cy="4872037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/>
        </p:nvSpPr>
        <p:spPr>
          <a:xfrm>
            <a:off x="8011374" y="1231899"/>
            <a:ext cx="3454051" cy="4851401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92" name="表格 9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1006379"/>
              </p:ext>
            </p:extLst>
          </p:nvPr>
        </p:nvGraphicFramePr>
        <p:xfrm>
          <a:off x="805762" y="1637020"/>
          <a:ext cx="3255872" cy="4306573"/>
        </p:xfrm>
        <a:graphic>
          <a:graphicData uri="http://schemas.openxmlformats.org/drawingml/2006/table">
            <a:tbl>
              <a:tblPr/>
              <a:tblGrid>
                <a:gridCol w="565838"/>
                <a:gridCol w="542260"/>
                <a:gridCol w="616689"/>
                <a:gridCol w="890788"/>
                <a:gridCol w="640297"/>
              </a:tblGrid>
              <a:tr h="462918">
                <a:tc gridSpan="5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近乎拿</a:t>
                      </a:r>
                      <a:r>
                        <a:rPr lang="zh-CN" altLang="en-US" sz="11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保底工资销售员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42242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销售部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工号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姓名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12</a:t>
                      </a:r>
                      <a:r>
                        <a:rPr lang="zh-CN" altLang="en-US" sz="10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月</a:t>
                      </a:r>
                      <a:endParaRPr lang="en-US" altLang="zh-CN" sz="1000" b="1" i="0" u="none" strike="noStrike" smtClean="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 fontAlgn="ctr"/>
                      <a:r>
                        <a:rPr lang="zh-CN" altLang="en-US" sz="10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</a:t>
                      </a:r>
                      <a:r>
                        <a:rPr lang="zh-CN" altLang="en-US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售收入</a:t>
                      </a:r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(</a:t>
                      </a:r>
                      <a:r>
                        <a:rPr lang="zh-CN" altLang="en-US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万</a:t>
                      </a:r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)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底薪</a:t>
                      </a:r>
                      <a:endParaRPr lang="en-US" altLang="zh-CN" sz="1000" b="1" i="0" u="none" strike="noStrike" smtClean="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 fontAlgn="ctr"/>
                      <a:r>
                        <a:rPr lang="zh-CN" altLang="en-US" sz="10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（</a:t>
                      </a:r>
                      <a:r>
                        <a:rPr lang="zh-CN" altLang="en-US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元）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湖北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072168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钟永春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3.0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5000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浙北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187883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臧海龙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3.0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3800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东莞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115507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黄晓萍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2.9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2400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河北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281750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孙正义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2.6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1850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湖北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187429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李树进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2.2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3800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湖北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205045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胡洋洋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1.9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3800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湖北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130908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吴智森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1.4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3800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广州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204242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潘德忠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 smtClean="0">
                          <a:solidFill>
                            <a:srgbClr val="FF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0.0</a:t>
                      </a:r>
                      <a:endParaRPr lang="en-US" altLang="zh-CN" sz="1000" b="1" i="0" u="none" strike="noStrike">
                        <a:solidFill>
                          <a:srgbClr val="FF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2400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广州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417835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黄宾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 smtClean="0">
                          <a:solidFill>
                            <a:srgbClr val="FF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0.0</a:t>
                      </a:r>
                      <a:endParaRPr lang="en-US" altLang="zh-CN" sz="1000" b="1" i="0" u="none" strike="noStrike">
                        <a:solidFill>
                          <a:srgbClr val="FF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3800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湖北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129059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廖方圆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 smtClean="0">
                          <a:solidFill>
                            <a:srgbClr val="FF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0.0</a:t>
                      </a:r>
                      <a:endParaRPr lang="en-US" altLang="zh-CN" sz="1000" b="1" i="0" u="none" strike="noStrike">
                        <a:solidFill>
                          <a:srgbClr val="FF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3800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浙南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155728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洪巍荣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 smtClean="0">
                          <a:solidFill>
                            <a:srgbClr val="FF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0.0</a:t>
                      </a:r>
                      <a:endParaRPr lang="en-US" altLang="zh-CN" sz="1000" b="1" i="0" u="none" strike="noStrike">
                        <a:solidFill>
                          <a:srgbClr val="FF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1850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河北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179856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刘秀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 smtClean="0">
                          <a:solidFill>
                            <a:srgbClr val="FF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0.0</a:t>
                      </a:r>
                      <a:endParaRPr lang="en-US" altLang="zh-CN" sz="1000" b="1" i="0" u="none" strike="noStrike">
                        <a:solidFill>
                          <a:srgbClr val="FF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3800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河南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086894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王坤明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 smtClean="0">
                          <a:solidFill>
                            <a:srgbClr val="FF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0.0</a:t>
                      </a:r>
                      <a:endParaRPr lang="en-US" altLang="zh-CN" sz="1000" b="1" i="0" u="none" strike="noStrike">
                        <a:solidFill>
                          <a:srgbClr val="FF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3000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重庆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152501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杨爱义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 smtClean="0">
                          <a:solidFill>
                            <a:srgbClr val="FF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0.0</a:t>
                      </a:r>
                      <a:endParaRPr lang="en-US" altLang="zh-CN" sz="1000" b="1" i="0" u="none" strike="noStrike">
                        <a:solidFill>
                          <a:srgbClr val="FF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3800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22808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浙北</a:t>
                      </a:r>
                    </a:p>
                  </a:txBody>
                  <a:tcPr marL="3047" marR="3047" marT="3047" marB="0" anchor="ctr"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076136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胡晓文</a:t>
                      </a:r>
                    </a:p>
                  </a:txBody>
                  <a:tcPr marL="3047" marR="3047" marT="3047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 smtClean="0">
                          <a:solidFill>
                            <a:srgbClr val="FF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0.0 </a:t>
                      </a:r>
                      <a:endParaRPr lang="en-US" altLang="zh-CN" sz="1000" b="1" i="0" u="none" strike="noStrike">
                        <a:solidFill>
                          <a:srgbClr val="FF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3800 </a:t>
                      </a:r>
                    </a:p>
                  </a:txBody>
                  <a:tcPr marL="9525" marR="9525" marT="9525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96" name="Text Box 21">
            <a:hlinkClick action="ppaction://noaction"/>
          </p:cNvPr>
          <p:cNvSpPr txBox="1">
            <a:spLocks noChangeArrowheads="1"/>
          </p:cNvSpPr>
          <p:nvPr/>
        </p:nvSpPr>
        <p:spPr bwMode="auto">
          <a:xfrm>
            <a:off x="688055" y="1311556"/>
            <a:ext cx="3469259" cy="30777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285750" indent="-285750">
              <a:buFont typeface="Wingdings" pitchFamily="2" charset="2"/>
              <a:buChar char="p"/>
            </a:pPr>
            <a:r>
              <a:rPr lang="zh-CN" altLang="en-US" sz="1400" b="1" smtClean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部分</a:t>
            </a:r>
            <a:r>
              <a:rPr lang="en-US" altLang="zh-CN" sz="1400" b="1" smtClean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KA</a:t>
            </a:r>
            <a:r>
              <a:rPr lang="zh-CN" altLang="en-US" sz="1400" b="1" smtClean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存在长期拿保</a:t>
            </a:r>
            <a:r>
              <a:rPr lang="zh-CN" altLang="en-US" sz="14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底</a:t>
            </a:r>
            <a:r>
              <a:rPr lang="zh-CN" altLang="en-US" sz="1400" b="1" smtClean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工资</a:t>
            </a:r>
            <a:endParaRPr lang="zh-CN" altLang="en-US" sz="14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97" name="Text Box 21">
            <a:hlinkClick action="ppaction://noaction"/>
          </p:cNvPr>
          <p:cNvSpPr txBox="1">
            <a:spLocks noChangeArrowheads="1"/>
          </p:cNvSpPr>
          <p:nvPr/>
        </p:nvSpPr>
        <p:spPr bwMode="auto">
          <a:xfrm>
            <a:off x="4309714" y="1311556"/>
            <a:ext cx="3469259" cy="30777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285750" indent="-285750">
              <a:buFont typeface="Wingdings" pitchFamily="2" charset="2"/>
              <a:buChar char="p"/>
            </a:pPr>
            <a:r>
              <a:rPr lang="zh-CN" altLang="en-US" sz="1400" b="1" smtClean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过期大客户流失率较高</a:t>
            </a:r>
            <a:endParaRPr lang="zh-CN" altLang="en-US" sz="14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98" name="Text Box 21">
            <a:hlinkClick action="ppaction://noaction"/>
          </p:cNvPr>
          <p:cNvSpPr txBox="1">
            <a:spLocks noChangeArrowheads="1"/>
          </p:cNvSpPr>
          <p:nvPr/>
        </p:nvSpPr>
        <p:spPr bwMode="auto">
          <a:xfrm>
            <a:off x="7985534" y="1311556"/>
            <a:ext cx="3469259" cy="30777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marL="285750" indent="-285750" algn="l" rtl="0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p"/>
              <a:defRPr sz="1400" b="1" kern="12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mtClean="0">
                <a:latin typeface="华文细黑" pitchFamily="2" charset="-122"/>
                <a:ea typeface="华文细黑" pitchFamily="2" charset="-122"/>
              </a:rPr>
              <a:t>考核项单一，缺乏回款、利润考核</a:t>
            </a:r>
            <a:endParaRPr lang="zh-CN" altLang="en-US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99" name="组合 98"/>
          <p:cNvGrpSpPr/>
          <p:nvPr/>
        </p:nvGrpSpPr>
        <p:grpSpPr>
          <a:xfrm>
            <a:off x="842862" y="1675688"/>
            <a:ext cx="269131" cy="348239"/>
            <a:chOff x="481155" y="987574"/>
            <a:chExt cx="274421" cy="315708"/>
          </a:xfrm>
        </p:grpSpPr>
        <p:sp>
          <p:nvSpPr>
            <p:cNvPr id="100" name="矩形 99"/>
            <p:cNvSpPr/>
            <p:nvPr/>
          </p:nvSpPr>
          <p:spPr>
            <a:xfrm>
              <a:off x="519221" y="1048919"/>
              <a:ext cx="236355" cy="254363"/>
            </a:xfrm>
            <a:prstGeom prst="rect">
              <a:avLst/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sz="1100" b="1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01" name="矩形 100"/>
            <p:cNvSpPr/>
            <p:nvPr/>
          </p:nvSpPr>
          <p:spPr>
            <a:xfrm>
              <a:off x="481155" y="987574"/>
              <a:ext cx="236355" cy="254363"/>
            </a:xfrm>
            <a:prstGeom prst="rect">
              <a:avLst/>
            </a:prstGeom>
            <a:solidFill>
              <a:srgbClr val="FAAF1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chemeClr val="tx1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例</a:t>
              </a:r>
            </a:p>
          </p:txBody>
        </p:sp>
      </p:grpSp>
      <p:grpSp>
        <p:nvGrpSpPr>
          <p:cNvPr id="102" name="组合 101"/>
          <p:cNvGrpSpPr/>
          <p:nvPr/>
        </p:nvGrpSpPr>
        <p:grpSpPr>
          <a:xfrm>
            <a:off x="7948347" y="2025554"/>
            <a:ext cx="3081212" cy="3852643"/>
            <a:chOff x="8054677" y="1986631"/>
            <a:chExt cx="3081212" cy="4049573"/>
          </a:xfrm>
        </p:grpSpPr>
        <p:grpSp>
          <p:nvGrpSpPr>
            <p:cNvPr id="103" name="组合 102"/>
            <p:cNvGrpSpPr/>
            <p:nvPr/>
          </p:nvGrpSpPr>
          <p:grpSpPr>
            <a:xfrm>
              <a:off x="9983889" y="3435417"/>
              <a:ext cx="1152000" cy="1152000"/>
              <a:chOff x="8120438" y="4010451"/>
              <a:chExt cx="1152000" cy="1152000"/>
            </a:xfrm>
          </p:grpSpPr>
          <p:sp>
            <p:nvSpPr>
              <p:cNvPr id="148" name="Oval 51"/>
              <p:cNvSpPr/>
              <p:nvPr/>
            </p:nvSpPr>
            <p:spPr>
              <a:xfrm>
                <a:off x="8120438" y="4010451"/>
                <a:ext cx="1152000" cy="11520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FAAF19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endParaRPr lang="en-US" b="1">
                  <a:latin typeface="华文细黑" pitchFamily="2" charset="-122"/>
                  <a:ea typeface="华文细黑" pitchFamily="2" charset="-122"/>
                  <a:sym typeface="Arial" pitchFamily="34" charset="0"/>
                </a:endParaRPr>
              </a:p>
            </p:txBody>
          </p:sp>
          <p:sp>
            <p:nvSpPr>
              <p:cNvPr id="149" name="Line 125"/>
              <p:cNvSpPr>
                <a:spLocks noChangeShapeType="1"/>
              </p:cNvSpPr>
              <p:nvPr/>
            </p:nvSpPr>
            <p:spPr bwMode="auto">
              <a:xfrm flipH="1">
                <a:off x="8760594" y="4846107"/>
                <a:ext cx="0" cy="0"/>
              </a:xfrm>
              <a:prstGeom prst="line">
                <a:avLst/>
              </a:pr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50" name="Line 126"/>
              <p:cNvSpPr>
                <a:spLocks noChangeShapeType="1"/>
              </p:cNvSpPr>
              <p:nvPr/>
            </p:nvSpPr>
            <p:spPr bwMode="auto">
              <a:xfrm flipH="1">
                <a:off x="8760594" y="4846107"/>
                <a:ext cx="0" cy="0"/>
              </a:xfrm>
              <a:prstGeom prst="line">
                <a:avLst/>
              </a:pr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51" name="Freeform 127"/>
              <p:cNvSpPr/>
              <p:nvPr/>
            </p:nvSpPr>
            <p:spPr bwMode="auto">
              <a:xfrm>
                <a:off x="8343388" y="4514176"/>
                <a:ext cx="395880" cy="123373"/>
              </a:xfrm>
              <a:custGeom>
                <a:gdLst>
                  <a:gd name="T0" fmla="*/ 1511 w 1511"/>
                  <a:gd name="T1" fmla="*/ 586 h 641"/>
                  <a:gd name="T2" fmla="*/ 1496 w 1511"/>
                  <a:gd name="T3" fmla="*/ 556 h 641"/>
                  <a:gd name="T4" fmla="*/ 1410 w 1511"/>
                  <a:gd name="T5" fmla="*/ 494 h 641"/>
                  <a:gd name="T6" fmla="*/ 1402 w 1511"/>
                  <a:gd name="T7" fmla="*/ 491 h 641"/>
                  <a:gd name="T8" fmla="*/ 1161 w 1511"/>
                  <a:gd name="T9" fmla="*/ 428 h 641"/>
                  <a:gd name="T10" fmla="*/ 684 w 1511"/>
                  <a:gd name="T11" fmla="*/ 420 h 641"/>
                  <a:gd name="T12" fmla="*/ 523 w 1511"/>
                  <a:gd name="T13" fmla="*/ 446 h 641"/>
                  <a:gd name="T14" fmla="*/ 523 w 1511"/>
                  <a:gd name="T15" fmla="*/ 446 h 641"/>
                  <a:gd name="T16" fmla="*/ 455 w 1511"/>
                  <a:gd name="T17" fmla="*/ 461 h 641"/>
                  <a:gd name="T18" fmla="*/ 356 w 1511"/>
                  <a:gd name="T19" fmla="*/ 487 h 641"/>
                  <a:gd name="T20" fmla="*/ 389 w 1511"/>
                  <a:gd name="T21" fmla="*/ 641 h 641"/>
                  <a:gd name="T22" fmla="*/ 387 w 1511"/>
                  <a:gd name="T23" fmla="*/ 639 h 641"/>
                  <a:gd name="T24" fmla="*/ 0 w 1511"/>
                  <a:gd name="T25" fmla="*/ 388 h 641"/>
                  <a:gd name="T26" fmla="*/ 214 w 1511"/>
                  <a:gd name="T27" fmla="*/ 59 h 641"/>
                  <a:gd name="T28" fmla="*/ 253 w 1511"/>
                  <a:gd name="T29" fmla="*/ 0 h 641"/>
                  <a:gd name="T30" fmla="*/ 253 w 1511"/>
                  <a:gd name="T31" fmla="*/ 0 h 641"/>
                  <a:gd name="T32" fmla="*/ 253 w 1511"/>
                  <a:gd name="T33" fmla="*/ 0 h 641"/>
                  <a:gd name="T34" fmla="*/ 253 w 1511"/>
                  <a:gd name="T35" fmla="*/ 0 h 641"/>
                  <a:gd name="T36" fmla="*/ 253 w 1511"/>
                  <a:gd name="T37" fmla="*/ 0 h 641"/>
                  <a:gd name="T38" fmla="*/ 253 w 1511"/>
                  <a:gd name="T39" fmla="*/ 0 h 641"/>
                  <a:gd name="T40" fmla="*/ 281 w 1511"/>
                  <a:gd name="T41" fmla="*/ 133 h 641"/>
                  <a:gd name="T42" fmla="*/ 285 w 1511"/>
                  <a:gd name="T43" fmla="*/ 150 h 641"/>
                  <a:gd name="T44" fmla="*/ 294 w 1511"/>
                  <a:gd name="T45" fmla="*/ 148 h 641"/>
                  <a:gd name="T46" fmla="*/ 369 w 1511"/>
                  <a:gd name="T47" fmla="*/ 133 h 641"/>
                  <a:gd name="T48" fmla="*/ 369 w 1511"/>
                  <a:gd name="T49" fmla="*/ 133 h 641"/>
                  <a:gd name="T50" fmla="*/ 538 w 1511"/>
                  <a:gd name="T51" fmla="*/ 107 h 641"/>
                  <a:gd name="T52" fmla="*/ 1511 w 1511"/>
                  <a:gd name="T53" fmla="*/ 586 h 6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511" h="641">
                    <a:moveTo>
                      <a:pt x="1511" y="586"/>
                    </a:moveTo>
                    <a:cubicBezTo>
                      <a:pt x="1508" y="574"/>
                      <a:pt x="1503" y="566"/>
                      <a:pt x="1496" y="556"/>
                    </a:cubicBezTo>
                    <a:cubicBezTo>
                      <a:pt x="1479" y="532"/>
                      <a:pt x="1451" y="510"/>
                      <a:pt x="1410" y="494"/>
                    </a:cubicBezTo>
                    <a:cubicBezTo>
                      <a:pt x="1407" y="493"/>
                      <a:pt x="1405" y="492"/>
                      <a:pt x="1402" y="491"/>
                    </a:cubicBezTo>
                    <a:cubicBezTo>
                      <a:pt x="1337" y="466"/>
                      <a:pt x="1256" y="443"/>
                      <a:pt x="1161" y="428"/>
                    </a:cubicBezTo>
                    <a:cubicBezTo>
                      <a:pt x="1026" y="406"/>
                      <a:pt x="864" y="399"/>
                      <a:pt x="684" y="420"/>
                    </a:cubicBezTo>
                    <a:cubicBezTo>
                      <a:pt x="632" y="426"/>
                      <a:pt x="578" y="435"/>
                      <a:pt x="523" y="446"/>
                    </a:cubicBezTo>
                    <a:cubicBezTo>
                      <a:pt x="523" y="446"/>
                      <a:pt x="523" y="446"/>
                      <a:pt x="523" y="446"/>
                    </a:cubicBezTo>
                    <a:cubicBezTo>
                      <a:pt x="500" y="450"/>
                      <a:pt x="478" y="455"/>
                      <a:pt x="455" y="461"/>
                    </a:cubicBezTo>
                    <a:cubicBezTo>
                      <a:pt x="422" y="468"/>
                      <a:pt x="390" y="477"/>
                      <a:pt x="356" y="487"/>
                    </a:cubicBezTo>
                    <a:cubicBezTo>
                      <a:pt x="356" y="487"/>
                      <a:pt x="389" y="641"/>
                      <a:pt x="389" y="641"/>
                    </a:cubicBezTo>
                    <a:cubicBezTo>
                      <a:pt x="387" y="639"/>
                      <a:pt x="387" y="639"/>
                      <a:pt x="387" y="639"/>
                    </a:cubicBezTo>
                    <a:cubicBezTo>
                      <a:pt x="0" y="388"/>
                      <a:pt x="0" y="388"/>
                      <a:pt x="0" y="388"/>
                    </a:cubicBezTo>
                    <a:cubicBezTo>
                      <a:pt x="214" y="59"/>
                      <a:pt x="214" y="59"/>
                      <a:pt x="214" y="59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281" y="133"/>
                      <a:pt x="281" y="133"/>
                      <a:pt x="281" y="133"/>
                    </a:cubicBezTo>
                    <a:cubicBezTo>
                      <a:pt x="285" y="150"/>
                      <a:pt x="285" y="150"/>
                      <a:pt x="285" y="150"/>
                    </a:cubicBezTo>
                    <a:cubicBezTo>
                      <a:pt x="288" y="150"/>
                      <a:pt x="291" y="149"/>
                      <a:pt x="294" y="148"/>
                    </a:cubicBezTo>
                    <a:cubicBezTo>
                      <a:pt x="319" y="143"/>
                      <a:pt x="344" y="138"/>
                      <a:pt x="369" y="133"/>
                    </a:cubicBezTo>
                    <a:cubicBezTo>
                      <a:pt x="369" y="133"/>
                      <a:pt x="369" y="133"/>
                      <a:pt x="369" y="133"/>
                    </a:cubicBezTo>
                    <a:cubicBezTo>
                      <a:pt x="427" y="122"/>
                      <a:pt x="483" y="111"/>
                      <a:pt x="538" y="107"/>
                    </a:cubicBezTo>
                    <a:cubicBezTo>
                      <a:pt x="1355" y="38"/>
                      <a:pt x="1511" y="586"/>
                      <a:pt x="1511" y="586"/>
                    </a:cubicBezTo>
                    <a:close/>
                  </a:path>
                </a:pathLst>
              </a:cu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52" name="Freeform 128"/>
              <p:cNvSpPr/>
              <p:nvPr/>
            </p:nvSpPr>
            <p:spPr bwMode="auto">
              <a:xfrm>
                <a:off x="8587314" y="4868628"/>
                <a:ext cx="398546" cy="146872"/>
              </a:xfrm>
              <a:custGeom>
                <a:gdLst>
                  <a:gd name="T0" fmla="*/ 0 w 1521"/>
                  <a:gd name="T1" fmla="*/ 250 h 762"/>
                  <a:gd name="T2" fmla="*/ 19 w 1521"/>
                  <a:gd name="T3" fmla="*/ 277 h 762"/>
                  <a:gd name="T4" fmla="*/ 115 w 1521"/>
                  <a:gd name="T5" fmla="*/ 323 h 762"/>
                  <a:gd name="T6" fmla="*/ 123 w 1521"/>
                  <a:gd name="T7" fmla="*/ 324 h 762"/>
                  <a:gd name="T8" fmla="*/ 372 w 1521"/>
                  <a:gd name="T9" fmla="*/ 344 h 762"/>
                  <a:gd name="T10" fmla="*/ 842 w 1521"/>
                  <a:gd name="T11" fmla="*/ 269 h 762"/>
                  <a:gd name="T12" fmla="*/ 997 w 1521"/>
                  <a:gd name="T13" fmla="*/ 216 h 762"/>
                  <a:gd name="T14" fmla="*/ 997 w 1521"/>
                  <a:gd name="T15" fmla="*/ 216 h 762"/>
                  <a:gd name="T16" fmla="*/ 1061 w 1521"/>
                  <a:gd name="T17" fmla="*/ 189 h 762"/>
                  <a:gd name="T18" fmla="*/ 1153 w 1521"/>
                  <a:gd name="T19" fmla="*/ 147 h 762"/>
                  <a:gd name="T20" fmla="*/ 1095 w 1521"/>
                  <a:gd name="T21" fmla="*/ 0 h 762"/>
                  <a:gd name="T22" fmla="*/ 1097 w 1521"/>
                  <a:gd name="T23" fmla="*/ 1 h 762"/>
                  <a:gd name="T24" fmla="*/ 1521 w 1521"/>
                  <a:gd name="T25" fmla="*/ 181 h 762"/>
                  <a:gd name="T26" fmla="*/ 1368 w 1521"/>
                  <a:gd name="T27" fmla="*/ 543 h 762"/>
                  <a:gd name="T28" fmla="*/ 1340 w 1521"/>
                  <a:gd name="T29" fmla="*/ 607 h 762"/>
                  <a:gd name="T30" fmla="*/ 1340 w 1521"/>
                  <a:gd name="T31" fmla="*/ 608 h 762"/>
                  <a:gd name="T32" fmla="*/ 1340 w 1521"/>
                  <a:gd name="T33" fmla="*/ 608 h 762"/>
                  <a:gd name="T34" fmla="*/ 1340 w 1521"/>
                  <a:gd name="T35" fmla="*/ 608 h 762"/>
                  <a:gd name="T36" fmla="*/ 1340 w 1521"/>
                  <a:gd name="T37" fmla="*/ 608 h 762"/>
                  <a:gd name="T38" fmla="*/ 1340 w 1521"/>
                  <a:gd name="T39" fmla="*/ 607 h 762"/>
                  <a:gd name="T40" fmla="*/ 1289 w 1521"/>
                  <a:gd name="T41" fmla="*/ 482 h 762"/>
                  <a:gd name="T42" fmla="*/ 1283 w 1521"/>
                  <a:gd name="T43" fmla="*/ 465 h 762"/>
                  <a:gd name="T44" fmla="*/ 1274 w 1521"/>
                  <a:gd name="T45" fmla="*/ 469 h 762"/>
                  <a:gd name="T46" fmla="*/ 1203 w 1521"/>
                  <a:gd name="T47" fmla="*/ 497 h 762"/>
                  <a:gd name="T48" fmla="*/ 1203 w 1521"/>
                  <a:gd name="T49" fmla="*/ 497 h 762"/>
                  <a:gd name="T50" fmla="*/ 1041 w 1521"/>
                  <a:gd name="T51" fmla="*/ 552 h 762"/>
                  <a:gd name="T52" fmla="*/ 0 w 1521"/>
                  <a:gd name="T53" fmla="*/ 250 h 7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521" h="762">
                    <a:moveTo>
                      <a:pt x="0" y="250"/>
                    </a:moveTo>
                    <a:cubicBezTo>
                      <a:pt x="4" y="261"/>
                      <a:pt x="10" y="268"/>
                      <a:pt x="19" y="277"/>
                    </a:cubicBezTo>
                    <a:cubicBezTo>
                      <a:pt x="40" y="297"/>
                      <a:pt x="72" y="314"/>
                      <a:pt x="115" y="323"/>
                    </a:cubicBezTo>
                    <a:cubicBezTo>
                      <a:pt x="117" y="323"/>
                      <a:pt x="120" y="324"/>
                      <a:pt x="123" y="324"/>
                    </a:cubicBezTo>
                    <a:cubicBezTo>
                      <a:pt x="191" y="338"/>
                      <a:pt x="276" y="346"/>
                      <a:pt x="372" y="344"/>
                    </a:cubicBezTo>
                    <a:cubicBezTo>
                      <a:pt x="508" y="342"/>
                      <a:pt x="669" y="321"/>
                      <a:pt x="842" y="269"/>
                    </a:cubicBezTo>
                    <a:cubicBezTo>
                      <a:pt x="893" y="254"/>
                      <a:pt x="944" y="236"/>
                      <a:pt x="997" y="216"/>
                    </a:cubicBezTo>
                    <a:cubicBezTo>
                      <a:pt x="997" y="216"/>
                      <a:pt x="997" y="216"/>
                      <a:pt x="997" y="216"/>
                    </a:cubicBezTo>
                    <a:cubicBezTo>
                      <a:pt x="1018" y="207"/>
                      <a:pt x="1040" y="198"/>
                      <a:pt x="1061" y="189"/>
                    </a:cubicBezTo>
                    <a:cubicBezTo>
                      <a:pt x="1092" y="176"/>
                      <a:pt x="1122" y="162"/>
                      <a:pt x="1153" y="147"/>
                    </a:cubicBezTo>
                    <a:cubicBezTo>
                      <a:pt x="1154" y="147"/>
                      <a:pt x="1095" y="0"/>
                      <a:pt x="1095" y="0"/>
                    </a:cubicBezTo>
                    <a:cubicBezTo>
                      <a:pt x="1097" y="1"/>
                      <a:pt x="1097" y="1"/>
                      <a:pt x="1097" y="1"/>
                    </a:cubicBezTo>
                    <a:cubicBezTo>
                      <a:pt x="1521" y="181"/>
                      <a:pt x="1521" y="181"/>
                      <a:pt x="1521" y="181"/>
                    </a:cubicBezTo>
                    <a:cubicBezTo>
                      <a:pt x="1368" y="543"/>
                      <a:pt x="1368" y="543"/>
                      <a:pt x="1368" y="543"/>
                    </a:cubicBezTo>
                    <a:cubicBezTo>
                      <a:pt x="1340" y="607"/>
                      <a:pt x="1340" y="607"/>
                      <a:pt x="1340" y="607"/>
                    </a:cubicBezTo>
                    <a:cubicBezTo>
                      <a:pt x="1340" y="608"/>
                      <a:pt x="1340" y="608"/>
                      <a:pt x="1340" y="608"/>
                    </a:cubicBezTo>
                    <a:cubicBezTo>
                      <a:pt x="1340" y="608"/>
                      <a:pt x="1340" y="608"/>
                      <a:pt x="1340" y="608"/>
                    </a:cubicBezTo>
                    <a:cubicBezTo>
                      <a:pt x="1340" y="608"/>
                      <a:pt x="1340" y="608"/>
                      <a:pt x="1340" y="608"/>
                    </a:cubicBezTo>
                    <a:cubicBezTo>
                      <a:pt x="1340" y="608"/>
                      <a:pt x="1340" y="608"/>
                      <a:pt x="1340" y="608"/>
                    </a:cubicBezTo>
                    <a:cubicBezTo>
                      <a:pt x="1340" y="607"/>
                      <a:pt x="1340" y="607"/>
                      <a:pt x="1340" y="607"/>
                    </a:cubicBezTo>
                    <a:cubicBezTo>
                      <a:pt x="1289" y="482"/>
                      <a:pt x="1289" y="482"/>
                      <a:pt x="1289" y="482"/>
                    </a:cubicBezTo>
                    <a:cubicBezTo>
                      <a:pt x="1283" y="465"/>
                      <a:pt x="1283" y="465"/>
                      <a:pt x="1283" y="465"/>
                    </a:cubicBezTo>
                    <a:cubicBezTo>
                      <a:pt x="1280" y="466"/>
                      <a:pt x="1277" y="467"/>
                      <a:pt x="1274" y="469"/>
                    </a:cubicBezTo>
                    <a:cubicBezTo>
                      <a:pt x="1250" y="478"/>
                      <a:pt x="1226" y="488"/>
                      <a:pt x="1203" y="497"/>
                    </a:cubicBezTo>
                    <a:cubicBezTo>
                      <a:pt x="1203" y="497"/>
                      <a:pt x="1203" y="497"/>
                      <a:pt x="1203" y="497"/>
                    </a:cubicBezTo>
                    <a:cubicBezTo>
                      <a:pt x="1147" y="518"/>
                      <a:pt x="1094" y="538"/>
                      <a:pt x="1041" y="552"/>
                    </a:cubicBezTo>
                    <a:cubicBezTo>
                      <a:pt x="248" y="762"/>
                      <a:pt x="0" y="250"/>
                      <a:pt x="0" y="250"/>
                    </a:cubicBezTo>
                    <a:close/>
                  </a:path>
                </a:pathLst>
              </a:cu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53" name="Freeform 130"/>
              <p:cNvSpPr>
                <a:spLocks noEditPoints="1"/>
              </p:cNvSpPr>
              <p:nvPr/>
            </p:nvSpPr>
            <p:spPr bwMode="auto">
              <a:xfrm>
                <a:off x="8428695" y="4631673"/>
                <a:ext cx="473190" cy="275142"/>
              </a:xfrm>
              <a:custGeom>
                <a:gdLst>
                  <a:gd name="T0" fmla="*/ 375 w 1806"/>
                  <a:gd name="T1" fmla="*/ 1325 h 1429"/>
                  <a:gd name="T2" fmla="*/ 114 w 1806"/>
                  <a:gd name="T3" fmla="*/ 931 h 1429"/>
                  <a:gd name="T4" fmla="*/ 55 w 1806"/>
                  <a:gd name="T5" fmla="*/ 841 h 1429"/>
                  <a:gd name="T6" fmla="*/ 0 w 1806"/>
                  <a:gd name="T7" fmla="*/ 862 h 1429"/>
                  <a:gd name="T8" fmla="*/ 42 w 1806"/>
                  <a:gd name="T9" fmla="*/ 925 h 1429"/>
                  <a:gd name="T10" fmla="*/ 375 w 1806"/>
                  <a:gd name="T11" fmla="*/ 1429 h 1429"/>
                  <a:gd name="T12" fmla="*/ 1806 w 1806"/>
                  <a:gd name="T13" fmla="*/ 884 h 1429"/>
                  <a:gd name="T14" fmla="*/ 1751 w 1806"/>
                  <a:gd name="T15" fmla="*/ 801 h 1429"/>
                  <a:gd name="T16" fmla="*/ 375 w 1806"/>
                  <a:gd name="T17" fmla="*/ 1325 h 1429"/>
                  <a:gd name="T18" fmla="*/ 375 w 1806"/>
                  <a:gd name="T19" fmla="*/ 1170 h 1429"/>
                  <a:gd name="T20" fmla="*/ 220 w 1806"/>
                  <a:gd name="T21" fmla="*/ 935 h 1429"/>
                  <a:gd name="T22" fmla="*/ 55 w 1806"/>
                  <a:gd name="T23" fmla="*/ 685 h 1429"/>
                  <a:gd name="T24" fmla="*/ 0 w 1806"/>
                  <a:gd name="T25" fmla="*/ 706 h 1429"/>
                  <a:gd name="T26" fmla="*/ 150 w 1806"/>
                  <a:gd name="T27" fmla="*/ 933 h 1429"/>
                  <a:gd name="T28" fmla="*/ 375 w 1806"/>
                  <a:gd name="T29" fmla="*/ 1274 h 1429"/>
                  <a:gd name="T30" fmla="*/ 1806 w 1806"/>
                  <a:gd name="T31" fmla="*/ 728 h 1429"/>
                  <a:gd name="T32" fmla="*/ 1751 w 1806"/>
                  <a:gd name="T33" fmla="*/ 645 h 1429"/>
                  <a:gd name="T34" fmla="*/ 375 w 1806"/>
                  <a:gd name="T35" fmla="*/ 1170 h 1429"/>
                  <a:gd name="T36" fmla="*/ 375 w 1806"/>
                  <a:gd name="T37" fmla="*/ 1113 h 1429"/>
                  <a:gd name="T38" fmla="*/ 1635 w 1806"/>
                  <a:gd name="T39" fmla="*/ 632 h 1429"/>
                  <a:gd name="T40" fmla="*/ 1806 w 1806"/>
                  <a:gd name="T41" fmla="*/ 567 h 1429"/>
                  <a:gd name="T42" fmla="*/ 1431 w 1806"/>
                  <a:gd name="T43" fmla="*/ 0 h 1429"/>
                  <a:gd name="T44" fmla="*/ 0 w 1806"/>
                  <a:gd name="T45" fmla="*/ 545 h 1429"/>
                  <a:gd name="T46" fmla="*/ 257 w 1806"/>
                  <a:gd name="T47" fmla="*/ 935 h 1429"/>
                  <a:gd name="T48" fmla="*/ 375 w 1806"/>
                  <a:gd name="T49" fmla="*/ 1113 h 1429"/>
                  <a:gd name="T50" fmla="*/ 784 w 1806"/>
                  <a:gd name="T51" fmla="*/ 375 h 1429"/>
                  <a:gd name="T52" fmla="*/ 1141 w 1806"/>
                  <a:gd name="T53" fmla="*/ 465 h 1429"/>
                  <a:gd name="T54" fmla="*/ 1106 w 1806"/>
                  <a:gd name="T55" fmla="*/ 687 h 1429"/>
                  <a:gd name="T56" fmla="*/ 1023 w 1806"/>
                  <a:gd name="T57" fmla="*/ 737 h 1429"/>
                  <a:gd name="T58" fmla="*/ 931 w 1806"/>
                  <a:gd name="T59" fmla="*/ 757 h 1429"/>
                  <a:gd name="T60" fmla="*/ 665 w 1806"/>
                  <a:gd name="T61" fmla="*/ 647 h 1429"/>
                  <a:gd name="T62" fmla="*/ 784 w 1806"/>
                  <a:gd name="T63" fmla="*/ 375 h 1429"/>
                  <a:gd name="T64" fmla="*/ 897 w 1806"/>
                  <a:gd name="T65" fmla="*/ 580 h 1429"/>
                  <a:gd name="T66" fmla="*/ 966 w 1806"/>
                  <a:gd name="T67" fmla="*/ 591 h 1429"/>
                  <a:gd name="T68" fmla="*/ 936 w 1806"/>
                  <a:gd name="T69" fmla="*/ 630 h 1429"/>
                  <a:gd name="T70" fmla="*/ 849 w 1806"/>
                  <a:gd name="T71" fmla="*/ 645 h 1429"/>
                  <a:gd name="T72" fmla="*/ 863 w 1806"/>
                  <a:gd name="T73" fmla="*/ 691 h 1429"/>
                  <a:gd name="T74" fmla="*/ 952 w 1806"/>
                  <a:gd name="T75" fmla="*/ 675 h 1429"/>
                  <a:gd name="T76" fmla="*/ 974 w 1806"/>
                  <a:gd name="T77" fmla="*/ 709 h 1429"/>
                  <a:gd name="T78" fmla="*/ 1019 w 1806"/>
                  <a:gd name="T79" fmla="*/ 691 h 1429"/>
                  <a:gd name="T80" fmla="*/ 995 w 1806"/>
                  <a:gd name="T81" fmla="*/ 655 h 1429"/>
                  <a:gd name="T82" fmla="*/ 1034 w 1806"/>
                  <a:gd name="T83" fmla="*/ 559 h 1429"/>
                  <a:gd name="T84" fmla="*/ 912 w 1806"/>
                  <a:gd name="T85" fmla="*/ 523 h 1429"/>
                  <a:gd name="T86" fmla="*/ 837 w 1806"/>
                  <a:gd name="T87" fmla="*/ 515 h 1429"/>
                  <a:gd name="T88" fmla="*/ 863 w 1806"/>
                  <a:gd name="T89" fmla="*/ 479 h 1429"/>
                  <a:gd name="T90" fmla="*/ 938 w 1806"/>
                  <a:gd name="T91" fmla="*/ 466 h 1429"/>
                  <a:gd name="T92" fmla="*/ 925 w 1806"/>
                  <a:gd name="T93" fmla="*/ 421 h 1429"/>
                  <a:gd name="T94" fmla="*/ 849 w 1806"/>
                  <a:gd name="T95" fmla="*/ 435 h 1429"/>
                  <a:gd name="T96" fmla="*/ 829 w 1806"/>
                  <a:gd name="T97" fmla="*/ 405 h 1429"/>
                  <a:gd name="T98" fmla="*/ 784 w 1806"/>
                  <a:gd name="T99" fmla="*/ 422 h 1429"/>
                  <a:gd name="T100" fmla="*/ 806 w 1806"/>
                  <a:gd name="T101" fmla="*/ 456 h 1429"/>
                  <a:gd name="T102" fmla="*/ 770 w 1806"/>
                  <a:gd name="T103" fmla="*/ 548 h 1429"/>
                  <a:gd name="T104" fmla="*/ 897 w 1806"/>
                  <a:gd name="T105" fmla="*/ 580 h 14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806" h="1429">
                    <a:moveTo>
                      <a:pt x="375" y="1325"/>
                    </a:moveTo>
                    <a:cubicBezTo>
                      <a:pt x="114" y="931"/>
                      <a:pt x="114" y="931"/>
                      <a:pt x="114" y="931"/>
                    </a:cubicBezTo>
                    <a:cubicBezTo>
                      <a:pt x="55" y="841"/>
                      <a:pt x="55" y="841"/>
                      <a:pt x="55" y="841"/>
                    </a:cubicBezTo>
                    <a:cubicBezTo>
                      <a:pt x="0" y="862"/>
                      <a:pt x="0" y="862"/>
                      <a:pt x="0" y="862"/>
                    </a:cubicBezTo>
                    <a:cubicBezTo>
                      <a:pt x="42" y="925"/>
                      <a:pt x="42" y="925"/>
                      <a:pt x="42" y="925"/>
                    </a:cubicBezTo>
                    <a:cubicBezTo>
                      <a:pt x="375" y="1429"/>
                      <a:pt x="375" y="1429"/>
                      <a:pt x="375" y="1429"/>
                    </a:cubicBezTo>
                    <a:cubicBezTo>
                      <a:pt x="1806" y="884"/>
                      <a:pt x="1806" y="884"/>
                      <a:pt x="1806" y="884"/>
                    </a:cubicBezTo>
                    <a:cubicBezTo>
                      <a:pt x="1751" y="801"/>
                      <a:pt x="1751" y="801"/>
                      <a:pt x="1751" y="801"/>
                    </a:cubicBezTo>
                    <a:lnTo>
                      <a:pt x="375" y="1325"/>
                    </a:lnTo>
                    <a:close/>
                    <a:moveTo>
                      <a:pt x="375" y="1170"/>
                    </a:moveTo>
                    <a:cubicBezTo>
                      <a:pt x="220" y="935"/>
                      <a:pt x="220" y="935"/>
                      <a:pt x="220" y="935"/>
                    </a:cubicBezTo>
                    <a:cubicBezTo>
                      <a:pt x="55" y="685"/>
                      <a:pt x="55" y="685"/>
                      <a:pt x="55" y="685"/>
                    </a:cubicBezTo>
                    <a:cubicBezTo>
                      <a:pt x="0" y="706"/>
                      <a:pt x="0" y="706"/>
                      <a:pt x="0" y="706"/>
                    </a:cubicBezTo>
                    <a:cubicBezTo>
                      <a:pt x="150" y="933"/>
                      <a:pt x="150" y="933"/>
                      <a:pt x="150" y="933"/>
                    </a:cubicBezTo>
                    <a:cubicBezTo>
                      <a:pt x="375" y="1274"/>
                      <a:pt x="375" y="1274"/>
                      <a:pt x="375" y="1274"/>
                    </a:cubicBezTo>
                    <a:cubicBezTo>
                      <a:pt x="1806" y="728"/>
                      <a:pt x="1806" y="728"/>
                      <a:pt x="1806" y="728"/>
                    </a:cubicBezTo>
                    <a:cubicBezTo>
                      <a:pt x="1751" y="645"/>
                      <a:pt x="1751" y="645"/>
                      <a:pt x="1751" y="645"/>
                    </a:cubicBezTo>
                    <a:lnTo>
                      <a:pt x="375" y="1170"/>
                    </a:lnTo>
                    <a:close/>
                    <a:moveTo>
                      <a:pt x="375" y="1113"/>
                    </a:moveTo>
                    <a:cubicBezTo>
                      <a:pt x="1635" y="632"/>
                      <a:pt x="1635" y="632"/>
                      <a:pt x="1635" y="632"/>
                    </a:cubicBezTo>
                    <a:cubicBezTo>
                      <a:pt x="1806" y="567"/>
                      <a:pt x="1806" y="567"/>
                      <a:pt x="1806" y="567"/>
                    </a:cubicBezTo>
                    <a:cubicBezTo>
                      <a:pt x="1431" y="0"/>
                      <a:pt x="1431" y="0"/>
                      <a:pt x="1431" y="0"/>
                    </a:cubicBezTo>
                    <a:cubicBezTo>
                      <a:pt x="0" y="545"/>
                      <a:pt x="0" y="545"/>
                      <a:pt x="0" y="545"/>
                    </a:cubicBezTo>
                    <a:cubicBezTo>
                      <a:pt x="257" y="935"/>
                      <a:pt x="257" y="935"/>
                      <a:pt x="257" y="935"/>
                    </a:cubicBezTo>
                    <a:lnTo>
                      <a:pt x="375" y="1113"/>
                    </a:lnTo>
                    <a:close/>
                    <a:moveTo>
                      <a:pt x="784" y="375"/>
                    </a:moveTo>
                    <a:cubicBezTo>
                      <a:pt x="915" y="325"/>
                      <a:pt x="1075" y="366"/>
                      <a:pt x="1141" y="465"/>
                    </a:cubicBezTo>
                    <a:cubicBezTo>
                      <a:pt x="1190" y="540"/>
                      <a:pt x="1173" y="627"/>
                      <a:pt x="1106" y="687"/>
                    </a:cubicBezTo>
                    <a:cubicBezTo>
                      <a:pt x="1084" y="707"/>
                      <a:pt x="1056" y="724"/>
                      <a:pt x="1023" y="737"/>
                    </a:cubicBezTo>
                    <a:cubicBezTo>
                      <a:pt x="993" y="748"/>
                      <a:pt x="962" y="755"/>
                      <a:pt x="931" y="757"/>
                    </a:cubicBezTo>
                    <a:cubicBezTo>
                      <a:pt x="824" y="766"/>
                      <a:pt x="716" y="724"/>
                      <a:pt x="665" y="647"/>
                    </a:cubicBezTo>
                    <a:cubicBezTo>
                      <a:pt x="599" y="547"/>
                      <a:pt x="652" y="426"/>
                      <a:pt x="784" y="375"/>
                    </a:cubicBezTo>
                    <a:close/>
                    <a:moveTo>
                      <a:pt x="897" y="580"/>
                    </a:moveTo>
                    <a:cubicBezTo>
                      <a:pt x="937" y="575"/>
                      <a:pt x="957" y="578"/>
                      <a:pt x="966" y="591"/>
                    </a:cubicBezTo>
                    <a:cubicBezTo>
                      <a:pt x="976" y="605"/>
                      <a:pt x="963" y="620"/>
                      <a:pt x="936" y="630"/>
                    </a:cubicBezTo>
                    <a:cubicBezTo>
                      <a:pt x="906" y="642"/>
                      <a:pt x="874" y="645"/>
                      <a:pt x="849" y="645"/>
                    </a:cubicBezTo>
                    <a:cubicBezTo>
                      <a:pt x="863" y="691"/>
                      <a:pt x="863" y="691"/>
                      <a:pt x="863" y="691"/>
                    </a:cubicBezTo>
                    <a:cubicBezTo>
                      <a:pt x="886" y="691"/>
                      <a:pt x="920" y="686"/>
                      <a:pt x="952" y="675"/>
                    </a:cubicBezTo>
                    <a:cubicBezTo>
                      <a:pt x="974" y="709"/>
                      <a:pt x="974" y="709"/>
                      <a:pt x="974" y="709"/>
                    </a:cubicBezTo>
                    <a:cubicBezTo>
                      <a:pt x="1019" y="691"/>
                      <a:pt x="1019" y="691"/>
                      <a:pt x="1019" y="691"/>
                    </a:cubicBezTo>
                    <a:cubicBezTo>
                      <a:pt x="995" y="655"/>
                      <a:pt x="995" y="655"/>
                      <a:pt x="995" y="655"/>
                    </a:cubicBezTo>
                    <a:cubicBezTo>
                      <a:pt x="1044" y="627"/>
                      <a:pt x="1055" y="590"/>
                      <a:pt x="1034" y="559"/>
                    </a:cubicBezTo>
                    <a:cubicBezTo>
                      <a:pt x="1012" y="527"/>
                      <a:pt x="977" y="516"/>
                      <a:pt x="912" y="523"/>
                    </a:cubicBezTo>
                    <a:cubicBezTo>
                      <a:pt x="866" y="527"/>
                      <a:pt x="844" y="526"/>
                      <a:pt x="837" y="515"/>
                    </a:cubicBezTo>
                    <a:cubicBezTo>
                      <a:pt x="830" y="505"/>
                      <a:pt x="833" y="491"/>
                      <a:pt x="863" y="479"/>
                    </a:cubicBezTo>
                    <a:cubicBezTo>
                      <a:pt x="896" y="466"/>
                      <a:pt x="923" y="466"/>
                      <a:pt x="938" y="466"/>
                    </a:cubicBezTo>
                    <a:cubicBezTo>
                      <a:pt x="925" y="421"/>
                      <a:pt x="925" y="421"/>
                      <a:pt x="925" y="421"/>
                    </a:cubicBezTo>
                    <a:cubicBezTo>
                      <a:pt x="905" y="421"/>
                      <a:pt x="881" y="424"/>
                      <a:pt x="849" y="435"/>
                    </a:cubicBezTo>
                    <a:cubicBezTo>
                      <a:pt x="829" y="405"/>
                      <a:pt x="829" y="405"/>
                      <a:pt x="829" y="405"/>
                    </a:cubicBezTo>
                    <a:cubicBezTo>
                      <a:pt x="784" y="422"/>
                      <a:pt x="784" y="422"/>
                      <a:pt x="784" y="422"/>
                    </a:cubicBezTo>
                    <a:cubicBezTo>
                      <a:pt x="806" y="456"/>
                      <a:pt x="806" y="456"/>
                      <a:pt x="806" y="456"/>
                    </a:cubicBezTo>
                    <a:cubicBezTo>
                      <a:pt x="761" y="482"/>
                      <a:pt x="749" y="517"/>
                      <a:pt x="770" y="548"/>
                    </a:cubicBezTo>
                    <a:cubicBezTo>
                      <a:pt x="793" y="582"/>
                      <a:pt x="839" y="586"/>
                      <a:pt x="897" y="580"/>
                    </a:cubicBezTo>
                    <a:close/>
                  </a:path>
                </a:pathLst>
              </a:cu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54" name="TextBox 153"/>
              <p:cNvSpPr txBox="1"/>
              <p:nvPr/>
            </p:nvSpPr>
            <p:spPr>
              <a:xfrm>
                <a:off x="8365795" y="4181639"/>
                <a:ext cx="654214" cy="3685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400">
                    <a:latin typeface="华文细黑" pitchFamily="2" charset="-122"/>
                    <a:ea typeface="华文细黑" pitchFamily="2" charset="-122"/>
                  </a:rPr>
                  <a:t>回款</a:t>
                </a:r>
              </a:p>
            </p:txBody>
          </p:sp>
        </p:grpSp>
        <p:grpSp>
          <p:nvGrpSpPr>
            <p:cNvPr id="104" name="组合 103"/>
            <p:cNvGrpSpPr/>
            <p:nvPr/>
          </p:nvGrpSpPr>
          <p:grpSpPr>
            <a:xfrm>
              <a:off x="9983889" y="4884204"/>
              <a:ext cx="1152000" cy="1152000"/>
              <a:chOff x="2431344" y="2689268"/>
              <a:chExt cx="1042883" cy="998105"/>
            </a:xfrm>
          </p:grpSpPr>
          <p:sp>
            <p:nvSpPr>
              <p:cNvPr id="145" name="Oval 36"/>
              <p:cNvSpPr/>
              <p:nvPr/>
            </p:nvSpPr>
            <p:spPr>
              <a:xfrm>
                <a:off x="2431344" y="2689268"/>
                <a:ext cx="1042883" cy="99810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373C64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endParaRPr lang="en-US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  <a:sym typeface="Arial" pitchFamily="34" charset="0"/>
                </a:endParaRPr>
              </a:p>
            </p:txBody>
          </p:sp>
          <p:pic>
            <p:nvPicPr>
              <p:cNvPr id="146" name="Picture 5"/>
              <p:cNvPicPr>
                <a:picLocks noChangeAspect="1" noChangeArrowheads="1"/>
              </p:cNvPicPr>
              <p:nvPr/>
            </p:nvPicPr>
            <p:blipFill>
              <a:blip r:embed="rId3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722779" y="3093070"/>
                <a:ext cx="481512" cy="52882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47" name="TextBox 146"/>
              <p:cNvSpPr txBox="1"/>
              <p:nvPr/>
            </p:nvSpPr>
            <p:spPr>
              <a:xfrm>
                <a:off x="2650769" y="2799862"/>
                <a:ext cx="586056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400">
                    <a:latin typeface="华文细黑" pitchFamily="2" charset="-122"/>
                    <a:ea typeface="华文细黑" pitchFamily="2" charset="-122"/>
                  </a:rPr>
                  <a:t>利润</a:t>
                </a:r>
              </a:p>
            </p:txBody>
          </p:sp>
        </p:grpSp>
        <p:grpSp>
          <p:nvGrpSpPr>
            <p:cNvPr id="105" name="组合 104"/>
            <p:cNvGrpSpPr/>
            <p:nvPr/>
          </p:nvGrpSpPr>
          <p:grpSpPr>
            <a:xfrm>
              <a:off x="9983889" y="1986631"/>
              <a:ext cx="1152000" cy="1152000"/>
              <a:chOff x="1211720" y="1234245"/>
              <a:chExt cx="1042883" cy="998105"/>
            </a:xfrm>
          </p:grpSpPr>
          <p:sp>
            <p:nvSpPr>
              <p:cNvPr id="128" name="Oval 35"/>
              <p:cNvSpPr/>
              <p:nvPr/>
            </p:nvSpPr>
            <p:spPr>
              <a:xfrm>
                <a:off x="1211720" y="1234245"/>
                <a:ext cx="1042883" cy="99810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endParaRPr lang="en-US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  <a:sym typeface="Arial" pitchFamily="34" charset="0"/>
                </a:endParaRPr>
              </a:p>
            </p:txBody>
          </p:sp>
          <p:pic>
            <p:nvPicPr>
              <p:cNvPr id="141" name="Picture 8" descr="D:\Teliss_Tong\Copy\定期备份\工作备份\！PPT图片及版面资源\06-PPT精选插图\04-图标\stockmarket.png"/>
              <p:cNvPicPr>
                <a:picLocks noChangeAspect="1" noChangeArrowheads="1"/>
              </p:cNvPicPr>
              <p:nvPr/>
            </p:nvPicPr>
            <p:blipFill>
              <a:blip r:embed="rId4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9684" b="9227"/>
              <a:stretch>
                <a:fillRect/>
              </a:stretch>
            </p:blipFill>
            <p:spPr bwMode="auto">
              <a:xfrm>
                <a:off x="1362978" y="1541823"/>
                <a:ext cx="798643" cy="55738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4" name="TextBox 143"/>
              <p:cNvSpPr txBox="1"/>
              <p:nvPr/>
            </p:nvSpPr>
            <p:spPr>
              <a:xfrm>
                <a:off x="1452176" y="1267858"/>
                <a:ext cx="547181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400" smtClean="0">
                    <a:latin typeface="华文细黑" pitchFamily="2" charset="-122"/>
                    <a:ea typeface="华文细黑" pitchFamily="2" charset="-122"/>
                  </a:rPr>
                  <a:t>收入</a:t>
                </a:r>
                <a:endParaRPr lang="zh-CN" altLang="en-US" sz="1400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grpSp>
          <p:nvGrpSpPr>
            <p:cNvPr id="106" name="组合 105"/>
            <p:cNvGrpSpPr/>
            <p:nvPr/>
          </p:nvGrpSpPr>
          <p:grpSpPr>
            <a:xfrm>
              <a:off x="8054677" y="3431055"/>
              <a:ext cx="1116000" cy="1111070"/>
              <a:chOff x="9265368" y="3656171"/>
              <a:chExt cx="901330" cy="1111070"/>
            </a:xfrm>
          </p:grpSpPr>
          <p:sp>
            <p:nvSpPr>
              <p:cNvPr id="112" name="Freeform 256"/>
              <p:cNvSpPr/>
              <p:nvPr/>
            </p:nvSpPr>
            <p:spPr bwMode="auto">
              <a:xfrm>
                <a:off x="9442870" y="3885931"/>
                <a:ext cx="579230" cy="499135"/>
              </a:xfrm>
              <a:custGeom>
                <a:gdLst>
                  <a:gd name="T0" fmla="*/ 198 w 305"/>
                  <a:gd name="T1" fmla="*/ 0 h 276"/>
                  <a:gd name="T2" fmla="*/ 106 w 305"/>
                  <a:gd name="T3" fmla="*/ 0 h 276"/>
                  <a:gd name="T4" fmla="*/ 0 w 305"/>
                  <a:gd name="T5" fmla="*/ 162 h 276"/>
                  <a:gd name="T6" fmla="*/ 152 w 305"/>
                  <a:gd name="T7" fmla="*/ 276 h 276"/>
                  <a:gd name="T8" fmla="*/ 305 w 305"/>
                  <a:gd name="T9" fmla="*/ 162 h 276"/>
                  <a:gd name="T10" fmla="*/ 198 w 305"/>
                  <a:gd name="T11" fmla="*/ 0 h 2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05" h="276">
                    <a:moveTo>
                      <a:pt x="198" y="0"/>
                    </a:moveTo>
                    <a:cubicBezTo>
                      <a:pt x="106" y="0"/>
                      <a:pt x="106" y="0"/>
                      <a:pt x="106" y="0"/>
                    </a:cubicBezTo>
                    <a:cubicBezTo>
                      <a:pt x="44" y="25"/>
                      <a:pt x="0" y="98"/>
                      <a:pt x="0" y="162"/>
                    </a:cubicBezTo>
                    <a:cubicBezTo>
                      <a:pt x="0" y="241"/>
                      <a:pt x="68" y="276"/>
                      <a:pt x="152" y="276"/>
                    </a:cubicBezTo>
                    <a:cubicBezTo>
                      <a:pt x="237" y="276"/>
                      <a:pt x="305" y="241"/>
                      <a:pt x="305" y="162"/>
                    </a:cubicBezTo>
                    <a:cubicBezTo>
                      <a:pt x="305" y="98"/>
                      <a:pt x="260" y="25"/>
                      <a:pt x="198" y="0"/>
                    </a:cubicBezTo>
                    <a:close/>
                  </a:path>
                </a:pathLst>
              </a:cu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IE" sz="3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13" name="Freeform 257"/>
              <p:cNvSpPr/>
              <p:nvPr/>
            </p:nvSpPr>
            <p:spPr bwMode="auto">
              <a:xfrm>
                <a:off x="9650331" y="4001603"/>
                <a:ext cx="162649" cy="283635"/>
              </a:xfrm>
              <a:custGeom>
                <a:gdLst>
                  <a:gd name="T0" fmla="*/ 33 w 86"/>
                  <a:gd name="T1" fmla="*/ 157 h 157"/>
                  <a:gd name="T2" fmla="*/ 33 w 86"/>
                  <a:gd name="T3" fmla="*/ 138 h 157"/>
                  <a:gd name="T4" fmla="*/ 0 w 86"/>
                  <a:gd name="T5" fmla="*/ 130 h 157"/>
                  <a:gd name="T6" fmla="*/ 6 w 86"/>
                  <a:gd name="T7" fmla="*/ 108 h 157"/>
                  <a:gd name="T8" fmla="*/ 38 w 86"/>
                  <a:gd name="T9" fmla="*/ 116 h 157"/>
                  <a:gd name="T10" fmla="*/ 56 w 86"/>
                  <a:gd name="T11" fmla="*/ 104 h 157"/>
                  <a:gd name="T12" fmla="*/ 36 w 86"/>
                  <a:gd name="T13" fmla="*/ 87 h 157"/>
                  <a:gd name="T14" fmla="*/ 2 w 86"/>
                  <a:gd name="T15" fmla="*/ 52 h 157"/>
                  <a:gd name="T16" fmla="*/ 34 w 86"/>
                  <a:gd name="T17" fmla="*/ 18 h 157"/>
                  <a:gd name="T18" fmla="*/ 34 w 86"/>
                  <a:gd name="T19" fmla="*/ 0 h 157"/>
                  <a:gd name="T20" fmla="*/ 53 w 86"/>
                  <a:gd name="T21" fmla="*/ 0 h 157"/>
                  <a:gd name="T22" fmla="*/ 53 w 86"/>
                  <a:gd name="T23" fmla="*/ 17 h 157"/>
                  <a:gd name="T24" fmla="*/ 81 w 86"/>
                  <a:gd name="T25" fmla="*/ 23 h 157"/>
                  <a:gd name="T26" fmla="*/ 75 w 86"/>
                  <a:gd name="T27" fmla="*/ 45 h 157"/>
                  <a:gd name="T28" fmla="*/ 47 w 86"/>
                  <a:gd name="T29" fmla="*/ 38 h 157"/>
                  <a:gd name="T30" fmla="*/ 31 w 86"/>
                  <a:gd name="T31" fmla="*/ 49 h 157"/>
                  <a:gd name="T32" fmla="*/ 54 w 86"/>
                  <a:gd name="T33" fmla="*/ 66 h 157"/>
                  <a:gd name="T34" fmla="*/ 86 w 86"/>
                  <a:gd name="T35" fmla="*/ 102 h 157"/>
                  <a:gd name="T36" fmla="*/ 52 w 86"/>
                  <a:gd name="T37" fmla="*/ 137 h 157"/>
                  <a:gd name="T38" fmla="*/ 52 w 86"/>
                  <a:gd name="T39" fmla="*/ 157 h 157"/>
                  <a:gd name="T40" fmla="*/ 33 w 86"/>
                  <a:gd name="T41" fmla="*/ 157 h 15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6" h="157">
                    <a:moveTo>
                      <a:pt x="33" y="157"/>
                    </a:moveTo>
                    <a:cubicBezTo>
                      <a:pt x="33" y="138"/>
                      <a:pt x="33" y="138"/>
                      <a:pt x="33" y="138"/>
                    </a:cubicBezTo>
                    <a:cubicBezTo>
                      <a:pt x="20" y="138"/>
                      <a:pt x="8" y="134"/>
                      <a:pt x="0" y="130"/>
                    </a:cubicBezTo>
                    <a:cubicBezTo>
                      <a:pt x="6" y="108"/>
                      <a:pt x="6" y="108"/>
                      <a:pt x="6" y="108"/>
                    </a:cubicBezTo>
                    <a:cubicBezTo>
                      <a:pt x="14" y="112"/>
                      <a:pt x="26" y="116"/>
                      <a:pt x="38" y="116"/>
                    </a:cubicBezTo>
                    <a:cubicBezTo>
                      <a:pt x="49" y="116"/>
                      <a:pt x="56" y="112"/>
                      <a:pt x="56" y="104"/>
                    </a:cubicBezTo>
                    <a:cubicBezTo>
                      <a:pt x="56" y="97"/>
                      <a:pt x="50" y="92"/>
                      <a:pt x="36" y="87"/>
                    </a:cubicBezTo>
                    <a:cubicBezTo>
                      <a:pt x="16" y="81"/>
                      <a:pt x="2" y="71"/>
                      <a:pt x="2" y="52"/>
                    </a:cubicBezTo>
                    <a:cubicBezTo>
                      <a:pt x="2" y="35"/>
                      <a:pt x="13" y="22"/>
                      <a:pt x="34" y="18"/>
                    </a:cubicBezTo>
                    <a:cubicBezTo>
                      <a:pt x="34" y="0"/>
                      <a:pt x="34" y="0"/>
                      <a:pt x="34" y="0"/>
                    </a:cubicBezTo>
                    <a:cubicBezTo>
                      <a:pt x="53" y="0"/>
                      <a:pt x="53" y="0"/>
                      <a:pt x="53" y="0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66" y="17"/>
                      <a:pt x="74" y="20"/>
                      <a:pt x="81" y="23"/>
                    </a:cubicBezTo>
                    <a:cubicBezTo>
                      <a:pt x="75" y="45"/>
                      <a:pt x="75" y="45"/>
                      <a:pt x="75" y="45"/>
                    </a:cubicBezTo>
                    <a:cubicBezTo>
                      <a:pt x="70" y="43"/>
                      <a:pt x="61" y="38"/>
                      <a:pt x="47" y="38"/>
                    </a:cubicBezTo>
                    <a:cubicBezTo>
                      <a:pt x="35" y="38"/>
                      <a:pt x="31" y="44"/>
                      <a:pt x="31" y="49"/>
                    </a:cubicBezTo>
                    <a:cubicBezTo>
                      <a:pt x="31" y="55"/>
                      <a:pt x="38" y="59"/>
                      <a:pt x="54" y="66"/>
                    </a:cubicBezTo>
                    <a:cubicBezTo>
                      <a:pt x="77" y="74"/>
                      <a:pt x="86" y="84"/>
                      <a:pt x="86" y="102"/>
                    </a:cubicBezTo>
                    <a:cubicBezTo>
                      <a:pt x="86" y="119"/>
                      <a:pt x="74" y="133"/>
                      <a:pt x="52" y="137"/>
                    </a:cubicBezTo>
                    <a:cubicBezTo>
                      <a:pt x="52" y="157"/>
                      <a:pt x="52" y="157"/>
                      <a:pt x="52" y="157"/>
                    </a:cubicBezTo>
                    <a:lnTo>
                      <a:pt x="33" y="15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IE" sz="3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15" name="Rectangle 258"/>
              <p:cNvSpPr>
                <a:spLocks noChangeArrowheads="1"/>
              </p:cNvSpPr>
              <p:nvPr/>
            </p:nvSpPr>
            <p:spPr bwMode="auto">
              <a:xfrm>
                <a:off x="9617138" y="3830472"/>
                <a:ext cx="220738" cy="28522"/>
              </a:xfrm>
              <a:prstGeom prst="rect">
                <a:avLst/>
              </a:prstGeom>
              <a:solidFill>
                <a:srgbClr val="0824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IE" sz="3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16" name="Freeform 259"/>
              <p:cNvSpPr/>
              <p:nvPr/>
            </p:nvSpPr>
            <p:spPr bwMode="auto">
              <a:xfrm>
                <a:off x="9588923" y="3656171"/>
                <a:ext cx="277168" cy="148948"/>
              </a:xfrm>
              <a:custGeom>
                <a:gdLst>
                  <a:gd name="T0" fmla="*/ 134 w 167"/>
                  <a:gd name="T1" fmla="*/ 0 h 94"/>
                  <a:gd name="T2" fmla="*/ 114 w 167"/>
                  <a:gd name="T3" fmla="*/ 63 h 94"/>
                  <a:gd name="T4" fmla="*/ 111 w 167"/>
                  <a:gd name="T5" fmla="*/ 0 h 94"/>
                  <a:gd name="T6" fmla="*/ 61 w 167"/>
                  <a:gd name="T7" fmla="*/ 0 h 94"/>
                  <a:gd name="T8" fmla="*/ 58 w 167"/>
                  <a:gd name="T9" fmla="*/ 63 h 94"/>
                  <a:gd name="T10" fmla="*/ 38 w 167"/>
                  <a:gd name="T11" fmla="*/ 0 h 94"/>
                  <a:gd name="T12" fmla="*/ 0 w 167"/>
                  <a:gd name="T13" fmla="*/ 0 h 94"/>
                  <a:gd name="T14" fmla="*/ 41 w 167"/>
                  <a:gd name="T15" fmla="*/ 94 h 94"/>
                  <a:gd name="T16" fmla="*/ 126 w 167"/>
                  <a:gd name="T17" fmla="*/ 94 h 94"/>
                  <a:gd name="T18" fmla="*/ 167 w 167"/>
                  <a:gd name="T19" fmla="*/ 0 h 94"/>
                  <a:gd name="T20" fmla="*/ 134 w 167"/>
                  <a:gd name="T21" fmla="*/ 0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67" h="94">
                    <a:moveTo>
                      <a:pt x="134" y="0"/>
                    </a:moveTo>
                    <a:lnTo>
                      <a:pt x="114" y="63"/>
                    </a:lnTo>
                    <a:lnTo>
                      <a:pt x="111" y="0"/>
                    </a:lnTo>
                    <a:lnTo>
                      <a:pt x="61" y="0"/>
                    </a:lnTo>
                    <a:lnTo>
                      <a:pt x="58" y="63"/>
                    </a:lnTo>
                    <a:lnTo>
                      <a:pt x="38" y="0"/>
                    </a:lnTo>
                    <a:lnTo>
                      <a:pt x="0" y="0"/>
                    </a:lnTo>
                    <a:lnTo>
                      <a:pt x="41" y="94"/>
                    </a:lnTo>
                    <a:lnTo>
                      <a:pt x="126" y="94"/>
                    </a:lnTo>
                    <a:lnTo>
                      <a:pt x="167" y="0"/>
                    </a:lnTo>
                    <a:lnTo>
                      <a:pt x="134" y="0"/>
                    </a:lnTo>
                    <a:close/>
                  </a:path>
                </a:pathLst>
              </a:cu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IE" sz="3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17" name="TextBox 116"/>
              <p:cNvSpPr txBox="1"/>
              <p:nvPr/>
            </p:nvSpPr>
            <p:spPr>
              <a:xfrm>
                <a:off x="9265368" y="4435560"/>
                <a:ext cx="901330" cy="3316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200" smtClean="0">
                    <a:latin typeface="华文细黑" pitchFamily="2" charset="-122"/>
                    <a:ea typeface="华文细黑" pitchFamily="2" charset="-122"/>
                  </a:rPr>
                  <a:t>销售考核</a:t>
                </a:r>
                <a:endParaRPr lang="zh-CN" altLang="en-US" sz="1200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cxnSp>
          <p:nvCxnSpPr>
            <p:cNvPr id="107" name="直接连接符 106"/>
            <p:cNvCxnSpPr/>
            <p:nvPr/>
          </p:nvCxnSpPr>
          <p:spPr bwMode="auto">
            <a:xfrm>
              <a:off x="9186521" y="4000828"/>
              <a:ext cx="244548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08" name="直接连接符 107"/>
            <p:cNvCxnSpPr/>
            <p:nvPr/>
          </p:nvCxnSpPr>
          <p:spPr bwMode="auto">
            <a:xfrm flipH="1">
              <a:off x="9431069" y="2555577"/>
              <a:ext cx="0" cy="291600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09" name="直接连接符 108"/>
            <p:cNvCxnSpPr/>
            <p:nvPr/>
          </p:nvCxnSpPr>
          <p:spPr bwMode="auto">
            <a:xfrm>
              <a:off x="9431069" y="2562631"/>
              <a:ext cx="414591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10" name="直接连接符 109"/>
            <p:cNvCxnSpPr/>
            <p:nvPr/>
          </p:nvCxnSpPr>
          <p:spPr bwMode="auto">
            <a:xfrm>
              <a:off x="9431069" y="4000828"/>
              <a:ext cx="414591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11" name="直接连接符 110"/>
            <p:cNvCxnSpPr/>
            <p:nvPr/>
          </p:nvCxnSpPr>
          <p:spPr bwMode="auto">
            <a:xfrm flipV="1">
              <a:off x="9431069" y="5460204"/>
              <a:ext cx="414591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155" name="组合 154"/>
          <p:cNvGrpSpPr/>
          <p:nvPr/>
        </p:nvGrpSpPr>
        <p:grpSpPr>
          <a:xfrm>
            <a:off x="4419640" y="1619333"/>
            <a:ext cx="3278332" cy="3565443"/>
            <a:chOff x="4419640" y="2025427"/>
            <a:chExt cx="3278332" cy="2168783"/>
          </a:xfrm>
        </p:grpSpPr>
        <p:graphicFrame>
          <p:nvGraphicFramePr>
            <p:cNvPr id="156" name="图表 155"/>
            <p:cNvGraphicFramePr/>
            <p:nvPr>
              <p:extLst>
                <p:ext uri="{D42A27DB-BD31-4B8C-83A1-F6EECF244321}">
                  <p14:modId xmlns:p14="http://schemas.microsoft.com/office/powerpoint/2010/main" val="282015280"/>
                </p:ext>
              </p:extLst>
            </p:nvPr>
          </p:nvGraphicFramePr>
          <p:xfrm>
            <a:off x="4419640" y="2025427"/>
            <a:ext cx="3278332" cy="2168783"/>
          </p:xfrm>
          <a:graphic>
            <a:graphicData uri="http://schemas.openxmlformats.org/drawingml/2006/chart">
              <c:chart xmlns:c="http://schemas.openxmlformats.org/drawingml/2006/chart" r:id="rId5"/>
            </a:graphicData>
          </a:graphic>
        </p:graphicFrame>
        <p:sp>
          <p:nvSpPr>
            <p:cNvPr id="157" name="TextBox 156"/>
            <p:cNvSpPr txBox="1"/>
            <p:nvPr/>
          </p:nvSpPr>
          <p:spPr>
            <a:xfrm>
              <a:off x="4657054" y="2034210"/>
              <a:ext cx="2843439" cy="1684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200" b="1" smtClean="0">
                  <a:latin typeface="华文细黑" pitchFamily="2" charset="-122"/>
                  <a:ea typeface="华文细黑" pitchFamily="2" charset="-122"/>
                </a:rPr>
                <a:t>大客户过期前后流失率变化情况</a:t>
              </a:r>
            </a:p>
          </p:txBody>
        </p:sp>
      </p:grpSp>
      <p:cxnSp>
        <p:nvCxnSpPr>
          <p:cNvPr id="158" name="直接连接符 157"/>
          <p:cNvCxnSpPr/>
          <p:nvPr/>
        </p:nvCxnSpPr>
        <p:spPr bwMode="auto">
          <a:xfrm>
            <a:off x="4326440" y="3657616"/>
            <a:ext cx="3508726" cy="0"/>
          </a:xfrm>
          <a:prstGeom prst="line">
            <a:avLst/>
          </a:prstGeom>
          <a:solidFill>
            <a:schemeClr val="accent1"/>
          </a:solidFill>
          <a:ln w="15875" cap="flat" cmpd="sng" algn="ctr">
            <a:solidFill>
              <a:schemeClr val="bg1">
                <a:lumMod val="8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59" name="直接连接符 158"/>
          <p:cNvCxnSpPr/>
          <p:nvPr/>
        </p:nvCxnSpPr>
        <p:spPr bwMode="auto">
          <a:xfrm flipH="1">
            <a:off x="5415483" y="2642916"/>
            <a:ext cx="0" cy="1646322"/>
          </a:xfrm>
          <a:prstGeom prst="line">
            <a:avLst/>
          </a:prstGeom>
          <a:solidFill>
            <a:schemeClr val="accent1"/>
          </a:solidFill>
          <a:ln w="15875" cap="flat" cmpd="sng" algn="ctr">
            <a:solidFill>
              <a:schemeClr val="bg1">
                <a:lumMod val="8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60" name="直接连接符 159"/>
          <p:cNvCxnSpPr/>
          <p:nvPr/>
        </p:nvCxnSpPr>
        <p:spPr bwMode="auto">
          <a:xfrm flipH="1">
            <a:off x="6673715" y="2635821"/>
            <a:ext cx="0" cy="1646322"/>
          </a:xfrm>
          <a:prstGeom prst="line">
            <a:avLst/>
          </a:prstGeom>
          <a:solidFill>
            <a:schemeClr val="accent1"/>
          </a:solidFill>
          <a:ln w="15875" cap="flat" cmpd="sng" algn="ctr">
            <a:solidFill>
              <a:schemeClr val="bg1">
                <a:lumMod val="8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61" name="TextBox 160"/>
          <p:cNvSpPr txBox="1"/>
          <p:nvPr/>
        </p:nvSpPr>
        <p:spPr>
          <a:xfrm>
            <a:off x="4659084" y="4514425"/>
            <a:ext cx="6465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过期前</a:t>
            </a:r>
          </a:p>
        </p:txBody>
      </p:sp>
      <p:sp>
        <p:nvSpPr>
          <p:cNvPr id="162" name="TextBox 161"/>
          <p:cNvSpPr txBox="1"/>
          <p:nvPr/>
        </p:nvSpPr>
        <p:spPr>
          <a:xfrm>
            <a:off x="6656241" y="4514425"/>
            <a:ext cx="98172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过期有维管</a:t>
            </a:r>
          </a:p>
        </p:txBody>
      </p:sp>
      <p:sp>
        <p:nvSpPr>
          <p:cNvPr id="163" name="TextBox 162"/>
          <p:cNvSpPr txBox="1"/>
          <p:nvPr/>
        </p:nvSpPr>
        <p:spPr>
          <a:xfrm>
            <a:off x="5483115" y="4514425"/>
            <a:ext cx="117312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过期未设维管</a:t>
            </a:r>
          </a:p>
        </p:txBody>
      </p:sp>
      <p:sp>
        <p:nvSpPr>
          <p:cNvPr id="164" name="TextBox 163"/>
          <p:cNvSpPr txBox="1"/>
          <p:nvPr/>
        </p:nvSpPr>
        <p:spPr>
          <a:xfrm>
            <a:off x="4392190" y="5184776"/>
            <a:ext cx="3442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备注：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①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针对过期客户在</a:t>
            </a:r>
            <a:r>
              <a:rPr lang="en-US" altLang="zh-CN" sz="1000" smtClean="0">
                <a:latin typeface="华文细黑" pitchFamily="2" charset="-122"/>
                <a:ea typeface="华文细黑" pitchFamily="2" charset="-122"/>
              </a:rPr>
              <a:t>8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月份设置维管人员进行维护</a:t>
            </a:r>
            <a:endParaRPr lang="en-US" altLang="zh-CN" sz="10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②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过期群体取</a:t>
            </a:r>
            <a:r>
              <a:rPr lang="en-US" altLang="zh-CN" sz="1000" smtClean="0">
                <a:latin typeface="华文细黑" pitchFamily="2" charset="-122"/>
                <a:ea typeface="华文细黑" pitchFamily="2" charset="-122"/>
              </a:rPr>
              <a:t>4-6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月快递销售部过期大客户</a:t>
            </a:r>
          </a:p>
        </p:txBody>
      </p:sp>
      <p:sp>
        <p:nvSpPr>
          <p:cNvPr id="165" name="矩形 164"/>
          <p:cNvSpPr/>
          <p:nvPr/>
        </p:nvSpPr>
        <p:spPr>
          <a:xfrm>
            <a:off x="10133504" y="3816884"/>
            <a:ext cx="704481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eaLnBrk="0" hangingPunct="0"/>
            <a:r>
              <a:rPr lang="en-US" altLang="zh-CN" sz="4000">
                <a:solidFill>
                  <a:srgbClr val="FF0000"/>
                </a:solidFill>
                <a:ea typeface="ＭＳ Ｐゴシック"/>
                <a:cs typeface="ＭＳ Ｐゴシック"/>
              </a:rPr>
              <a:t>×</a:t>
            </a:r>
            <a:endParaRPr lang="zh-CN" altLang="en-US" sz="4000">
              <a:solidFill>
                <a:srgbClr val="FF0000"/>
              </a:solidFill>
              <a:ea typeface="ＭＳ Ｐゴシック"/>
              <a:cs typeface="ＭＳ Ｐゴシック"/>
            </a:endParaRPr>
          </a:p>
        </p:txBody>
      </p:sp>
      <p:sp>
        <p:nvSpPr>
          <p:cNvPr id="166" name="矩形 165"/>
          <p:cNvSpPr/>
          <p:nvPr/>
        </p:nvSpPr>
        <p:spPr>
          <a:xfrm>
            <a:off x="10139710" y="5027455"/>
            <a:ext cx="704481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eaLnBrk="0" hangingPunct="0"/>
            <a:r>
              <a:rPr lang="en-US" altLang="zh-CN" sz="4000">
                <a:solidFill>
                  <a:srgbClr val="FF0000"/>
                </a:solidFill>
                <a:ea typeface="ＭＳ Ｐゴシック"/>
                <a:cs typeface="ＭＳ Ｐゴシック"/>
              </a:rPr>
              <a:t>×</a:t>
            </a:r>
            <a:endParaRPr lang="zh-CN" altLang="en-US" sz="4000">
              <a:solidFill>
                <a:srgbClr val="FF0000"/>
              </a:solidFill>
              <a:ea typeface="ＭＳ Ｐゴシック"/>
              <a:cs typeface="ＭＳ Ｐゴシック"/>
            </a:endParaRPr>
          </a:p>
        </p:txBody>
      </p:sp>
      <p:sp>
        <p:nvSpPr>
          <p:cNvPr id="53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项目背景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2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销售激励性不足，过期客户流失严重，且考核单一</a:t>
            </a:r>
          </a:p>
        </p:txBody>
      </p:sp>
      <p:sp>
        <p:nvSpPr>
          <p:cNvPr id="2" name="矩形 1"/>
          <p:cNvSpPr/>
          <p:nvPr/>
        </p:nvSpPr>
        <p:spPr bwMode="auto">
          <a:xfrm>
            <a:off x="2647507" y="2524300"/>
            <a:ext cx="1339702" cy="3448941"/>
          </a:xfrm>
          <a:prstGeom prst="rect">
            <a:avLst/>
          </a:prstGeom>
          <a:noFill/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452431405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3" name="图表 52"/>
          <p:cNvGraphicFramePr/>
          <p:nvPr>
            <p:extLst>
              <p:ext uri="{D42A27DB-BD31-4B8C-83A1-F6EECF244321}">
                <p14:modId xmlns:p14="http://schemas.microsoft.com/office/powerpoint/2010/main" val="2098684120"/>
              </p:ext>
            </p:extLst>
          </p:nvPr>
        </p:nvGraphicFramePr>
        <p:xfrm>
          <a:off x="5749132" y="1319831"/>
          <a:ext cx="4359487" cy="2478587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54" name="Text Box 21">
            <a:hlinkClick action="ppaction://noaction"/>
          </p:cNvPr>
          <p:cNvSpPr txBox="1">
            <a:spLocks noChangeArrowheads="1"/>
          </p:cNvSpPr>
          <p:nvPr/>
        </p:nvSpPr>
        <p:spPr bwMode="auto">
          <a:xfrm>
            <a:off x="1604772" y="1492219"/>
            <a:ext cx="4189972" cy="2769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广州</a:t>
            </a:r>
            <a:r>
              <a:rPr lang="en-US" altLang="zh-CN" sz="1200" b="1" smtClean="0">
                <a:latin typeface="华文细黑" pitchFamily="2" charset="-122"/>
                <a:ea typeface="华文细黑" pitchFamily="2" charset="-122"/>
              </a:rPr>
              <a:t>KA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庞**开发客户跨</a:t>
            </a:r>
            <a:r>
              <a:rPr lang="en-US" altLang="zh-CN" sz="1200" b="1" smtClean="0">
                <a:latin typeface="华文细黑" pitchFamily="2" charset="-122"/>
                <a:ea typeface="华文细黑" pitchFamily="2" charset="-122"/>
              </a:rPr>
              <a:t>6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个大区</a:t>
            </a:r>
            <a:endParaRPr lang="zh-CN" altLang="en-US" sz="1200" b="1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55" name="组合 54"/>
          <p:cNvGrpSpPr/>
          <p:nvPr/>
        </p:nvGrpSpPr>
        <p:grpSpPr>
          <a:xfrm>
            <a:off x="1318707" y="2133879"/>
            <a:ext cx="3965665" cy="3714028"/>
            <a:chOff x="1465007" y="1927478"/>
            <a:chExt cx="3342326" cy="3096344"/>
          </a:xfrm>
        </p:grpSpPr>
        <p:grpSp>
          <p:nvGrpSpPr>
            <p:cNvPr id="56" name="组合 55"/>
            <p:cNvGrpSpPr/>
            <p:nvPr/>
          </p:nvGrpSpPr>
          <p:grpSpPr>
            <a:xfrm>
              <a:off x="1465007" y="1927478"/>
              <a:ext cx="3342326" cy="3096344"/>
              <a:chOff x="1598319" y="1576838"/>
              <a:chExt cx="2866421" cy="2951835"/>
            </a:xfrm>
          </p:grpSpPr>
          <p:sp>
            <p:nvSpPr>
              <p:cNvPr id="83" name="任意多边形 82"/>
              <p:cNvSpPr/>
              <p:nvPr/>
            </p:nvSpPr>
            <p:spPr>
              <a:xfrm>
                <a:off x="1598319" y="1923678"/>
                <a:ext cx="1971890" cy="1626577"/>
              </a:xfrm>
              <a:custGeom>
                <a:gdLst>
                  <a:gd name="connsiteX0" fmla="*/ 1268505 w 1971890"/>
                  <a:gd name="connsiteY0" fmla="*/ 43961 h 1626577"/>
                  <a:gd name="connsiteX1" fmla="*/ 1286090 w 1971890"/>
                  <a:gd name="connsiteY1" fmla="*/ 87923 h 1626577"/>
                  <a:gd name="connsiteX2" fmla="*/ 1312467 w 1971890"/>
                  <a:gd name="connsiteY2" fmla="*/ 105507 h 1626577"/>
                  <a:gd name="connsiteX3" fmla="*/ 1330051 w 1971890"/>
                  <a:gd name="connsiteY3" fmla="*/ 131884 h 1626577"/>
                  <a:gd name="connsiteX4" fmla="*/ 1321259 w 1971890"/>
                  <a:gd name="connsiteY4" fmla="*/ 219807 h 1626577"/>
                  <a:gd name="connsiteX5" fmla="*/ 1347636 w 1971890"/>
                  <a:gd name="connsiteY5" fmla="*/ 237392 h 1626577"/>
                  <a:gd name="connsiteX6" fmla="*/ 1374013 w 1971890"/>
                  <a:gd name="connsiteY6" fmla="*/ 246184 h 1626577"/>
                  <a:gd name="connsiteX7" fmla="*/ 1426767 w 1971890"/>
                  <a:gd name="connsiteY7" fmla="*/ 290146 h 1626577"/>
                  <a:gd name="connsiteX8" fmla="*/ 1444351 w 1971890"/>
                  <a:gd name="connsiteY8" fmla="*/ 342900 h 1626577"/>
                  <a:gd name="connsiteX9" fmla="*/ 1479521 w 1971890"/>
                  <a:gd name="connsiteY9" fmla="*/ 457200 h 1626577"/>
                  <a:gd name="connsiteX10" fmla="*/ 1505898 w 1971890"/>
                  <a:gd name="connsiteY10" fmla="*/ 474784 h 1626577"/>
                  <a:gd name="connsiteX11" fmla="*/ 1558651 w 1971890"/>
                  <a:gd name="connsiteY11" fmla="*/ 465992 h 1626577"/>
                  <a:gd name="connsiteX12" fmla="*/ 1567444 w 1971890"/>
                  <a:gd name="connsiteY12" fmla="*/ 439615 h 1626577"/>
                  <a:gd name="connsiteX13" fmla="*/ 1585028 w 1971890"/>
                  <a:gd name="connsiteY13" fmla="*/ 413238 h 1626577"/>
                  <a:gd name="connsiteX14" fmla="*/ 1637782 w 1971890"/>
                  <a:gd name="connsiteY14" fmla="*/ 378069 h 1626577"/>
                  <a:gd name="connsiteX15" fmla="*/ 1699328 w 1971890"/>
                  <a:gd name="connsiteY15" fmla="*/ 386861 h 1626577"/>
                  <a:gd name="connsiteX16" fmla="*/ 1725705 w 1971890"/>
                  <a:gd name="connsiteY16" fmla="*/ 439615 h 1626577"/>
                  <a:gd name="connsiteX17" fmla="*/ 1787251 w 1971890"/>
                  <a:gd name="connsiteY17" fmla="*/ 518746 h 1626577"/>
                  <a:gd name="connsiteX18" fmla="*/ 1778459 w 1971890"/>
                  <a:gd name="connsiteY18" fmla="*/ 571500 h 1626577"/>
                  <a:gd name="connsiteX19" fmla="*/ 1796044 w 1971890"/>
                  <a:gd name="connsiteY19" fmla="*/ 668215 h 1626577"/>
                  <a:gd name="connsiteX20" fmla="*/ 1813628 w 1971890"/>
                  <a:gd name="connsiteY20" fmla="*/ 694592 h 1626577"/>
                  <a:gd name="connsiteX21" fmla="*/ 1866382 w 1971890"/>
                  <a:gd name="connsiteY21" fmla="*/ 712177 h 1626577"/>
                  <a:gd name="connsiteX22" fmla="*/ 1875175 w 1971890"/>
                  <a:gd name="connsiteY22" fmla="*/ 756138 h 1626577"/>
                  <a:gd name="connsiteX23" fmla="*/ 1875175 w 1971890"/>
                  <a:gd name="connsiteY23" fmla="*/ 844061 h 1626577"/>
                  <a:gd name="connsiteX24" fmla="*/ 1927928 w 1971890"/>
                  <a:gd name="connsiteY24" fmla="*/ 888023 h 1626577"/>
                  <a:gd name="connsiteX25" fmla="*/ 1936721 w 1971890"/>
                  <a:gd name="connsiteY25" fmla="*/ 993531 h 1626577"/>
                  <a:gd name="connsiteX26" fmla="*/ 1945513 w 1971890"/>
                  <a:gd name="connsiteY26" fmla="*/ 1019907 h 1626577"/>
                  <a:gd name="connsiteX27" fmla="*/ 1971890 w 1971890"/>
                  <a:gd name="connsiteY27" fmla="*/ 1046284 h 1626577"/>
                  <a:gd name="connsiteX28" fmla="*/ 1963098 w 1971890"/>
                  <a:gd name="connsiteY28" fmla="*/ 1090246 h 1626577"/>
                  <a:gd name="connsiteX29" fmla="*/ 1936721 w 1971890"/>
                  <a:gd name="connsiteY29" fmla="*/ 1099038 h 1626577"/>
                  <a:gd name="connsiteX30" fmla="*/ 1848798 w 1971890"/>
                  <a:gd name="connsiteY30" fmla="*/ 1116623 h 1626577"/>
                  <a:gd name="connsiteX31" fmla="*/ 1760875 w 1971890"/>
                  <a:gd name="connsiteY31" fmla="*/ 1143000 h 1626577"/>
                  <a:gd name="connsiteX32" fmla="*/ 1708121 w 1971890"/>
                  <a:gd name="connsiteY32" fmla="*/ 1186961 h 1626577"/>
                  <a:gd name="connsiteX33" fmla="*/ 1690536 w 1971890"/>
                  <a:gd name="connsiteY33" fmla="*/ 1213338 h 1626577"/>
                  <a:gd name="connsiteX34" fmla="*/ 1664159 w 1971890"/>
                  <a:gd name="connsiteY34" fmla="*/ 1222131 h 1626577"/>
                  <a:gd name="connsiteX35" fmla="*/ 1655367 w 1971890"/>
                  <a:gd name="connsiteY35" fmla="*/ 1266092 h 1626577"/>
                  <a:gd name="connsiteX36" fmla="*/ 1646575 w 1971890"/>
                  <a:gd name="connsiteY36" fmla="*/ 1292469 h 1626577"/>
                  <a:gd name="connsiteX37" fmla="*/ 1664159 w 1971890"/>
                  <a:gd name="connsiteY37" fmla="*/ 1345223 h 1626577"/>
                  <a:gd name="connsiteX38" fmla="*/ 1681744 w 1971890"/>
                  <a:gd name="connsiteY38" fmla="*/ 1397977 h 1626577"/>
                  <a:gd name="connsiteX39" fmla="*/ 1708121 w 1971890"/>
                  <a:gd name="connsiteY39" fmla="*/ 1406769 h 1626577"/>
                  <a:gd name="connsiteX40" fmla="*/ 1760875 w 1971890"/>
                  <a:gd name="connsiteY40" fmla="*/ 1441938 h 1626577"/>
                  <a:gd name="connsiteX41" fmla="*/ 1787251 w 1971890"/>
                  <a:gd name="connsiteY41" fmla="*/ 1459523 h 1626577"/>
                  <a:gd name="connsiteX42" fmla="*/ 1760875 w 1971890"/>
                  <a:gd name="connsiteY42" fmla="*/ 1512277 h 1626577"/>
                  <a:gd name="connsiteX43" fmla="*/ 1708121 w 1971890"/>
                  <a:gd name="connsiteY43" fmla="*/ 1529861 h 1626577"/>
                  <a:gd name="connsiteX44" fmla="*/ 1646575 w 1971890"/>
                  <a:gd name="connsiteY44" fmla="*/ 1565031 h 1626577"/>
                  <a:gd name="connsiteX45" fmla="*/ 1620198 w 1971890"/>
                  <a:gd name="connsiteY45" fmla="*/ 1573823 h 1626577"/>
                  <a:gd name="connsiteX46" fmla="*/ 1514690 w 1971890"/>
                  <a:gd name="connsiteY46" fmla="*/ 1547446 h 1626577"/>
                  <a:gd name="connsiteX47" fmla="*/ 1497105 w 1971890"/>
                  <a:gd name="connsiteY47" fmla="*/ 1521069 h 1626577"/>
                  <a:gd name="connsiteX48" fmla="*/ 1488313 w 1971890"/>
                  <a:gd name="connsiteY48" fmla="*/ 1494692 h 1626577"/>
                  <a:gd name="connsiteX49" fmla="*/ 1470728 w 1971890"/>
                  <a:gd name="connsiteY49" fmla="*/ 1424354 h 1626577"/>
                  <a:gd name="connsiteX50" fmla="*/ 1417975 w 1971890"/>
                  <a:gd name="connsiteY50" fmla="*/ 1389184 h 1626577"/>
                  <a:gd name="connsiteX51" fmla="*/ 1391598 w 1971890"/>
                  <a:gd name="connsiteY51" fmla="*/ 1371600 h 1626577"/>
                  <a:gd name="connsiteX52" fmla="*/ 1330051 w 1971890"/>
                  <a:gd name="connsiteY52" fmla="*/ 1354015 h 1626577"/>
                  <a:gd name="connsiteX53" fmla="*/ 1268505 w 1971890"/>
                  <a:gd name="connsiteY53" fmla="*/ 1345223 h 1626577"/>
                  <a:gd name="connsiteX54" fmla="*/ 1206959 w 1971890"/>
                  <a:gd name="connsiteY54" fmla="*/ 1327638 h 1626577"/>
                  <a:gd name="connsiteX55" fmla="*/ 1110244 w 1971890"/>
                  <a:gd name="connsiteY55" fmla="*/ 1310054 h 1626577"/>
                  <a:gd name="connsiteX56" fmla="*/ 820098 w 1971890"/>
                  <a:gd name="connsiteY56" fmla="*/ 1318846 h 1626577"/>
                  <a:gd name="connsiteX57" fmla="*/ 767344 w 1971890"/>
                  <a:gd name="connsiteY57" fmla="*/ 1354015 h 1626577"/>
                  <a:gd name="connsiteX58" fmla="*/ 732175 w 1971890"/>
                  <a:gd name="connsiteY58" fmla="*/ 1406769 h 1626577"/>
                  <a:gd name="connsiteX59" fmla="*/ 714590 w 1971890"/>
                  <a:gd name="connsiteY59" fmla="*/ 1433146 h 1626577"/>
                  <a:gd name="connsiteX60" fmla="*/ 661836 w 1971890"/>
                  <a:gd name="connsiteY60" fmla="*/ 1468315 h 1626577"/>
                  <a:gd name="connsiteX61" fmla="*/ 635459 w 1971890"/>
                  <a:gd name="connsiteY61" fmla="*/ 1485900 h 1626577"/>
                  <a:gd name="connsiteX62" fmla="*/ 609082 w 1971890"/>
                  <a:gd name="connsiteY62" fmla="*/ 1494692 h 1626577"/>
                  <a:gd name="connsiteX63" fmla="*/ 556328 w 1971890"/>
                  <a:gd name="connsiteY63" fmla="*/ 1529861 h 1626577"/>
                  <a:gd name="connsiteX64" fmla="*/ 547536 w 1971890"/>
                  <a:gd name="connsiteY64" fmla="*/ 1556238 h 1626577"/>
                  <a:gd name="connsiteX65" fmla="*/ 521159 w 1971890"/>
                  <a:gd name="connsiteY65" fmla="*/ 1573823 h 1626577"/>
                  <a:gd name="connsiteX66" fmla="*/ 503575 w 1971890"/>
                  <a:gd name="connsiteY66" fmla="*/ 1600200 h 1626577"/>
                  <a:gd name="connsiteX67" fmla="*/ 450821 w 1971890"/>
                  <a:gd name="connsiteY67" fmla="*/ 1626577 h 1626577"/>
                  <a:gd name="connsiteX68" fmla="*/ 389275 w 1971890"/>
                  <a:gd name="connsiteY68" fmla="*/ 1617784 h 1626577"/>
                  <a:gd name="connsiteX69" fmla="*/ 371690 w 1971890"/>
                  <a:gd name="connsiteY69" fmla="*/ 1591407 h 1626577"/>
                  <a:gd name="connsiteX70" fmla="*/ 362898 w 1971890"/>
                  <a:gd name="connsiteY70" fmla="*/ 1494692 h 1626577"/>
                  <a:gd name="connsiteX71" fmla="*/ 354105 w 1971890"/>
                  <a:gd name="connsiteY71" fmla="*/ 1468315 h 1626577"/>
                  <a:gd name="connsiteX72" fmla="*/ 239805 w 1971890"/>
                  <a:gd name="connsiteY72" fmla="*/ 1477107 h 1626577"/>
                  <a:gd name="connsiteX73" fmla="*/ 151882 w 1971890"/>
                  <a:gd name="connsiteY73" fmla="*/ 1494692 h 1626577"/>
                  <a:gd name="connsiteX74" fmla="*/ 125505 w 1971890"/>
                  <a:gd name="connsiteY74" fmla="*/ 1503484 h 1626577"/>
                  <a:gd name="connsiteX75" fmla="*/ 55167 w 1971890"/>
                  <a:gd name="connsiteY75" fmla="*/ 1521069 h 1626577"/>
                  <a:gd name="connsiteX76" fmla="*/ 28790 w 1971890"/>
                  <a:gd name="connsiteY76" fmla="*/ 1512277 h 1626577"/>
                  <a:gd name="connsiteX77" fmla="*/ 11205 w 1971890"/>
                  <a:gd name="connsiteY77" fmla="*/ 1459523 h 1626577"/>
                  <a:gd name="connsiteX78" fmla="*/ 11205 w 1971890"/>
                  <a:gd name="connsiteY78" fmla="*/ 1283677 h 1626577"/>
                  <a:gd name="connsiteX79" fmla="*/ 28790 w 1971890"/>
                  <a:gd name="connsiteY79" fmla="*/ 1257300 h 1626577"/>
                  <a:gd name="connsiteX80" fmla="*/ 55167 w 1971890"/>
                  <a:gd name="connsiteY80" fmla="*/ 1248507 h 1626577"/>
                  <a:gd name="connsiteX81" fmla="*/ 81544 w 1971890"/>
                  <a:gd name="connsiteY81" fmla="*/ 1222131 h 1626577"/>
                  <a:gd name="connsiteX82" fmla="*/ 266182 w 1971890"/>
                  <a:gd name="connsiteY82" fmla="*/ 1222131 h 1626577"/>
                  <a:gd name="connsiteX83" fmla="*/ 538744 w 1971890"/>
                  <a:gd name="connsiteY83" fmla="*/ 1222131 h 1626577"/>
                  <a:gd name="connsiteX84" fmla="*/ 565121 w 1971890"/>
                  <a:gd name="connsiteY84" fmla="*/ 1213338 h 1626577"/>
                  <a:gd name="connsiteX85" fmla="*/ 653044 w 1971890"/>
                  <a:gd name="connsiteY85" fmla="*/ 1186961 h 1626577"/>
                  <a:gd name="connsiteX86" fmla="*/ 705798 w 1971890"/>
                  <a:gd name="connsiteY86" fmla="*/ 1160584 h 1626577"/>
                  <a:gd name="connsiteX87" fmla="*/ 758551 w 1971890"/>
                  <a:gd name="connsiteY87" fmla="*/ 1151792 h 1626577"/>
                  <a:gd name="connsiteX88" fmla="*/ 784928 w 1971890"/>
                  <a:gd name="connsiteY88" fmla="*/ 1143000 h 1626577"/>
                  <a:gd name="connsiteX89" fmla="*/ 846475 w 1971890"/>
                  <a:gd name="connsiteY89" fmla="*/ 1125415 h 1626577"/>
                  <a:gd name="connsiteX90" fmla="*/ 872851 w 1971890"/>
                  <a:gd name="connsiteY90" fmla="*/ 1107831 h 1626577"/>
                  <a:gd name="connsiteX91" fmla="*/ 916813 w 1971890"/>
                  <a:gd name="connsiteY91" fmla="*/ 1090246 h 1626577"/>
                  <a:gd name="connsiteX92" fmla="*/ 951982 w 1971890"/>
                  <a:gd name="connsiteY92" fmla="*/ 1072661 h 1626577"/>
                  <a:gd name="connsiteX93" fmla="*/ 969567 w 1971890"/>
                  <a:gd name="connsiteY93" fmla="*/ 940777 h 1626577"/>
                  <a:gd name="connsiteX94" fmla="*/ 995944 w 1971890"/>
                  <a:gd name="connsiteY94" fmla="*/ 861646 h 1626577"/>
                  <a:gd name="connsiteX95" fmla="*/ 1004736 w 1971890"/>
                  <a:gd name="connsiteY95" fmla="*/ 835269 h 1626577"/>
                  <a:gd name="connsiteX96" fmla="*/ 1022321 w 1971890"/>
                  <a:gd name="connsiteY96" fmla="*/ 756138 h 1626577"/>
                  <a:gd name="connsiteX97" fmla="*/ 1039905 w 1971890"/>
                  <a:gd name="connsiteY97" fmla="*/ 729761 h 1626577"/>
                  <a:gd name="connsiteX98" fmla="*/ 1048698 w 1971890"/>
                  <a:gd name="connsiteY98" fmla="*/ 685800 h 1626577"/>
                  <a:gd name="connsiteX99" fmla="*/ 1066282 w 1971890"/>
                  <a:gd name="connsiteY99" fmla="*/ 615461 h 1626577"/>
                  <a:gd name="connsiteX100" fmla="*/ 1075075 w 1971890"/>
                  <a:gd name="connsiteY100" fmla="*/ 501161 h 1626577"/>
                  <a:gd name="connsiteX101" fmla="*/ 1066282 w 1971890"/>
                  <a:gd name="connsiteY101" fmla="*/ 395654 h 1626577"/>
                  <a:gd name="connsiteX102" fmla="*/ 1048698 w 1971890"/>
                  <a:gd name="connsiteY102" fmla="*/ 342900 h 1626577"/>
                  <a:gd name="connsiteX103" fmla="*/ 1048698 w 1971890"/>
                  <a:gd name="connsiteY103" fmla="*/ 105507 h 1626577"/>
                  <a:gd name="connsiteX104" fmla="*/ 1057490 w 1971890"/>
                  <a:gd name="connsiteY104" fmla="*/ 79131 h 1626577"/>
                  <a:gd name="connsiteX105" fmla="*/ 1101451 w 1971890"/>
                  <a:gd name="connsiteY105" fmla="*/ 26377 h 1626577"/>
                  <a:gd name="connsiteX106" fmla="*/ 1154205 w 1971890"/>
                  <a:gd name="connsiteY106" fmla="*/ 0 h 1626577"/>
                  <a:gd name="connsiteX107" fmla="*/ 1259713 w 1971890"/>
                  <a:gd name="connsiteY107" fmla="*/ 17584 h 1626577"/>
                  <a:gd name="connsiteX108" fmla="*/ 1277298 w 1971890"/>
                  <a:gd name="connsiteY108" fmla="*/ 43961 h 1626577"/>
                  <a:gd name="connsiteX109" fmla="*/ 1268505 w 1971890"/>
                  <a:gd name="connsiteY109" fmla="*/ 43961 h 162657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</a:cxnLst>
                <a:rect l="l" t="t" r="r" b="b"/>
                <a:pathLst>
                  <a:path w="1971890" h="1626577">
                    <a:moveTo>
                      <a:pt x="1268505" y="43961"/>
                    </a:moveTo>
                    <a:cubicBezTo>
                      <a:pt x="1269970" y="51288"/>
                      <a:pt x="1276916" y="75080"/>
                      <a:pt x="1286090" y="87923"/>
                    </a:cubicBezTo>
                    <a:cubicBezTo>
                      <a:pt x="1292232" y="96522"/>
                      <a:pt x="1304995" y="98035"/>
                      <a:pt x="1312467" y="105507"/>
                    </a:cubicBezTo>
                    <a:cubicBezTo>
                      <a:pt x="1319939" y="112979"/>
                      <a:pt x="1324190" y="123092"/>
                      <a:pt x="1330051" y="131884"/>
                    </a:cubicBezTo>
                    <a:cubicBezTo>
                      <a:pt x="1319969" y="162130"/>
                      <a:pt x="1300590" y="188802"/>
                      <a:pt x="1321259" y="219807"/>
                    </a:cubicBezTo>
                    <a:cubicBezTo>
                      <a:pt x="1327121" y="228599"/>
                      <a:pt x="1338184" y="232666"/>
                      <a:pt x="1347636" y="237392"/>
                    </a:cubicBezTo>
                    <a:cubicBezTo>
                      <a:pt x="1355925" y="241537"/>
                      <a:pt x="1365221" y="243253"/>
                      <a:pt x="1374013" y="246184"/>
                    </a:cubicBezTo>
                    <a:cubicBezTo>
                      <a:pt x="1390430" y="257129"/>
                      <a:pt x="1416812" y="272227"/>
                      <a:pt x="1426767" y="290146"/>
                    </a:cubicBezTo>
                    <a:cubicBezTo>
                      <a:pt x="1435769" y="306349"/>
                      <a:pt x="1444351" y="342900"/>
                      <a:pt x="1444351" y="342900"/>
                    </a:cubicBezTo>
                    <a:cubicBezTo>
                      <a:pt x="1457217" y="497276"/>
                      <a:pt x="1418797" y="426838"/>
                      <a:pt x="1479521" y="457200"/>
                    </a:cubicBezTo>
                    <a:cubicBezTo>
                      <a:pt x="1488972" y="461926"/>
                      <a:pt x="1497106" y="468923"/>
                      <a:pt x="1505898" y="474784"/>
                    </a:cubicBezTo>
                    <a:cubicBezTo>
                      <a:pt x="1523482" y="471853"/>
                      <a:pt x="1543173" y="474837"/>
                      <a:pt x="1558651" y="465992"/>
                    </a:cubicBezTo>
                    <a:cubicBezTo>
                      <a:pt x="1566698" y="461394"/>
                      <a:pt x="1563299" y="447905"/>
                      <a:pt x="1567444" y="439615"/>
                    </a:cubicBezTo>
                    <a:cubicBezTo>
                      <a:pt x="1572170" y="430164"/>
                      <a:pt x="1577076" y="420196"/>
                      <a:pt x="1585028" y="413238"/>
                    </a:cubicBezTo>
                    <a:cubicBezTo>
                      <a:pt x="1600933" y="399321"/>
                      <a:pt x="1637782" y="378069"/>
                      <a:pt x="1637782" y="378069"/>
                    </a:cubicBezTo>
                    <a:cubicBezTo>
                      <a:pt x="1658297" y="381000"/>
                      <a:pt x="1680391" y="378444"/>
                      <a:pt x="1699328" y="386861"/>
                    </a:cubicBezTo>
                    <a:cubicBezTo>
                      <a:pt x="1716606" y="394540"/>
                      <a:pt x="1718350" y="426375"/>
                      <a:pt x="1725705" y="439615"/>
                    </a:cubicBezTo>
                    <a:cubicBezTo>
                      <a:pt x="1751995" y="486937"/>
                      <a:pt x="1755213" y="486707"/>
                      <a:pt x="1787251" y="518746"/>
                    </a:cubicBezTo>
                    <a:cubicBezTo>
                      <a:pt x="1784320" y="536331"/>
                      <a:pt x="1778459" y="553673"/>
                      <a:pt x="1778459" y="571500"/>
                    </a:cubicBezTo>
                    <a:cubicBezTo>
                      <a:pt x="1778459" y="589693"/>
                      <a:pt x="1783678" y="643483"/>
                      <a:pt x="1796044" y="668215"/>
                    </a:cubicBezTo>
                    <a:cubicBezTo>
                      <a:pt x="1800770" y="677666"/>
                      <a:pt x="1804667" y="688991"/>
                      <a:pt x="1813628" y="694592"/>
                    </a:cubicBezTo>
                    <a:cubicBezTo>
                      <a:pt x="1829346" y="704416"/>
                      <a:pt x="1866382" y="712177"/>
                      <a:pt x="1866382" y="712177"/>
                    </a:cubicBezTo>
                    <a:cubicBezTo>
                      <a:pt x="1869313" y="726831"/>
                      <a:pt x="1875175" y="741194"/>
                      <a:pt x="1875175" y="756138"/>
                    </a:cubicBezTo>
                    <a:cubicBezTo>
                      <a:pt x="1875175" y="803034"/>
                      <a:pt x="1851727" y="797166"/>
                      <a:pt x="1875175" y="844061"/>
                    </a:cubicBezTo>
                    <a:cubicBezTo>
                      <a:pt x="1883638" y="860986"/>
                      <a:pt x="1912779" y="877924"/>
                      <a:pt x="1927928" y="888023"/>
                    </a:cubicBezTo>
                    <a:cubicBezTo>
                      <a:pt x="1930859" y="923192"/>
                      <a:pt x="1932057" y="958549"/>
                      <a:pt x="1936721" y="993531"/>
                    </a:cubicBezTo>
                    <a:cubicBezTo>
                      <a:pt x="1937946" y="1002717"/>
                      <a:pt x="1940372" y="1012196"/>
                      <a:pt x="1945513" y="1019907"/>
                    </a:cubicBezTo>
                    <a:cubicBezTo>
                      <a:pt x="1952410" y="1030253"/>
                      <a:pt x="1963098" y="1037492"/>
                      <a:pt x="1971890" y="1046284"/>
                    </a:cubicBezTo>
                    <a:cubicBezTo>
                      <a:pt x="1968959" y="1060938"/>
                      <a:pt x="1971387" y="1077812"/>
                      <a:pt x="1963098" y="1090246"/>
                    </a:cubicBezTo>
                    <a:cubicBezTo>
                      <a:pt x="1957957" y="1097957"/>
                      <a:pt x="1945752" y="1096954"/>
                      <a:pt x="1936721" y="1099038"/>
                    </a:cubicBezTo>
                    <a:cubicBezTo>
                      <a:pt x="1907598" y="1105759"/>
                      <a:pt x="1877152" y="1107172"/>
                      <a:pt x="1848798" y="1116623"/>
                    </a:cubicBezTo>
                    <a:cubicBezTo>
                      <a:pt x="1784580" y="1138028"/>
                      <a:pt x="1814026" y="1129711"/>
                      <a:pt x="1760875" y="1143000"/>
                    </a:cubicBezTo>
                    <a:cubicBezTo>
                      <a:pt x="1734938" y="1160290"/>
                      <a:pt x="1729278" y="1161573"/>
                      <a:pt x="1708121" y="1186961"/>
                    </a:cubicBezTo>
                    <a:cubicBezTo>
                      <a:pt x="1701356" y="1195079"/>
                      <a:pt x="1698788" y="1206737"/>
                      <a:pt x="1690536" y="1213338"/>
                    </a:cubicBezTo>
                    <a:cubicBezTo>
                      <a:pt x="1683299" y="1219128"/>
                      <a:pt x="1672951" y="1219200"/>
                      <a:pt x="1664159" y="1222131"/>
                    </a:cubicBezTo>
                    <a:cubicBezTo>
                      <a:pt x="1661228" y="1236785"/>
                      <a:pt x="1658991" y="1251594"/>
                      <a:pt x="1655367" y="1266092"/>
                    </a:cubicBezTo>
                    <a:cubicBezTo>
                      <a:pt x="1653119" y="1275083"/>
                      <a:pt x="1645552" y="1283258"/>
                      <a:pt x="1646575" y="1292469"/>
                    </a:cubicBezTo>
                    <a:cubicBezTo>
                      <a:pt x="1648622" y="1310891"/>
                      <a:pt x="1658298" y="1327638"/>
                      <a:pt x="1664159" y="1345223"/>
                    </a:cubicBezTo>
                    <a:cubicBezTo>
                      <a:pt x="1664159" y="1345224"/>
                      <a:pt x="1681743" y="1397977"/>
                      <a:pt x="1681744" y="1397977"/>
                    </a:cubicBezTo>
                    <a:lnTo>
                      <a:pt x="1708121" y="1406769"/>
                    </a:lnTo>
                    <a:lnTo>
                      <a:pt x="1760875" y="1441938"/>
                    </a:lnTo>
                    <a:lnTo>
                      <a:pt x="1787251" y="1459523"/>
                    </a:lnTo>
                    <a:cubicBezTo>
                      <a:pt x="1782461" y="1473894"/>
                      <a:pt x="1775227" y="1503307"/>
                      <a:pt x="1760875" y="1512277"/>
                    </a:cubicBezTo>
                    <a:cubicBezTo>
                      <a:pt x="1745157" y="1522101"/>
                      <a:pt x="1708121" y="1529861"/>
                      <a:pt x="1708121" y="1529861"/>
                    </a:cubicBezTo>
                    <a:cubicBezTo>
                      <a:pt x="1681632" y="1547521"/>
                      <a:pt x="1677808" y="1551645"/>
                      <a:pt x="1646575" y="1565031"/>
                    </a:cubicBezTo>
                    <a:cubicBezTo>
                      <a:pt x="1638056" y="1568682"/>
                      <a:pt x="1628990" y="1570892"/>
                      <a:pt x="1620198" y="1573823"/>
                    </a:cubicBezTo>
                    <a:cubicBezTo>
                      <a:pt x="1576202" y="1568935"/>
                      <a:pt x="1544978" y="1577734"/>
                      <a:pt x="1514690" y="1547446"/>
                    </a:cubicBezTo>
                    <a:cubicBezTo>
                      <a:pt x="1507218" y="1539974"/>
                      <a:pt x="1502967" y="1529861"/>
                      <a:pt x="1497105" y="1521069"/>
                    </a:cubicBezTo>
                    <a:cubicBezTo>
                      <a:pt x="1494174" y="1512277"/>
                      <a:pt x="1490752" y="1503633"/>
                      <a:pt x="1488313" y="1494692"/>
                    </a:cubicBezTo>
                    <a:cubicBezTo>
                      <a:pt x="1481954" y="1471376"/>
                      <a:pt x="1490836" y="1437760"/>
                      <a:pt x="1470728" y="1424354"/>
                    </a:cubicBezTo>
                    <a:lnTo>
                      <a:pt x="1417975" y="1389184"/>
                    </a:lnTo>
                    <a:cubicBezTo>
                      <a:pt x="1409183" y="1383322"/>
                      <a:pt x="1401623" y="1374942"/>
                      <a:pt x="1391598" y="1371600"/>
                    </a:cubicBezTo>
                    <a:cubicBezTo>
                      <a:pt x="1368994" y="1364065"/>
                      <a:pt x="1354346" y="1358432"/>
                      <a:pt x="1330051" y="1354015"/>
                    </a:cubicBezTo>
                    <a:cubicBezTo>
                      <a:pt x="1309662" y="1350308"/>
                      <a:pt x="1288894" y="1348930"/>
                      <a:pt x="1268505" y="1345223"/>
                    </a:cubicBezTo>
                    <a:cubicBezTo>
                      <a:pt x="1230702" y="1338350"/>
                      <a:pt x="1239924" y="1337057"/>
                      <a:pt x="1206959" y="1327638"/>
                    </a:cubicBezTo>
                    <a:cubicBezTo>
                      <a:pt x="1165508" y="1315795"/>
                      <a:pt x="1160046" y="1317168"/>
                      <a:pt x="1110244" y="1310054"/>
                    </a:cubicBezTo>
                    <a:cubicBezTo>
                      <a:pt x="1013529" y="1312985"/>
                      <a:pt x="916072" y="1306542"/>
                      <a:pt x="820098" y="1318846"/>
                    </a:cubicBezTo>
                    <a:cubicBezTo>
                      <a:pt x="799135" y="1321533"/>
                      <a:pt x="767344" y="1354015"/>
                      <a:pt x="767344" y="1354015"/>
                    </a:cubicBezTo>
                    <a:lnTo>
                      <a:pt x="732175" y="1406769"/>
                    </a:lnTo>
                    <a:cubicBezTo>
                      <a:pt x="726313" y="1415561"/>
                      <a:pt x="723382" y="1427284"/>
                      <a:pt x="714590" y="1433146"/>
                    </a:cubicBezTo>
                    <a:lnTo>
                      <a:pt x="661836" y="1468315"/>
                    </a:lnTo>
                    <a:cubicBezTo>
                      <a:pt x="653044" y="1474177"/>
                      <a:pt x="645484" y="1482558"/>
                      <a:pt x="635459" y="1485900"/>
                    </a:cubicBezTo>
                    <a:lnTo>
                      <a:pt x="609082" y="1494692"/>
                    </a:lnTo>
                    <a:lnTo>
                      <a:pt x="556328" y="1529861"/>
                    </a:lnTo>
                    <a:cubicBezTo>
                      <a:pt x="548617" y="1535002"/>
                      <a:pt x="553326" y="1549001"/>
                      <a:pt x="547536" y="1556238"/>
                    </a:cubicBezTo>
                    <a:cubicBezTo>
                      <a:pt x="540935" y="1564490"/>
                      <a:pt x="529951" y="1567961"/>
                      <a:pt x="521159" y="1573823"/>
                    </a:cubicBezTo>
                    <a:cubicBezTo>
                      <a:pt x="515298" y="1582615"/>
                      <a:pt x="511047" y="1592728"/>
                      <a:pt x="503575" y="1600200"/>
                    </a:cubicBezTo>
                    <a:cubicBezTo>
                      <a:pt x="486533" y="1617242"/>
                      <a:pt x="472272" y="1619426"/>
                      <a:pt x="450821" y="1626577"/>
                    </a:cubicBezTo>
                    <a:cubicBezTo>
                      <a:pt x="430306" y="1623646"/>
                      <a:pt x="408212" y="1626201"/>
                      <a:pt x="389275" y="1617784"/>
                    </a:cubicBezTo>
                    <a:cubicBezTo>
                      <a:pt x="379619" y="1613492"/>
                      <a:pt x="373904" y="1601740"/>
                      <a:pt x="371690" y="1591407"/>
                    </a:cubicBezTo>
                    <a:cubicBezTo>
                      <a:pt x="364907" y="1559754"/>
                      <a:pt x="367476" y="1526738"/>
                      <a:pt x="362898" y="1494692"/>
                    </a:cubicBezTo>
                    <a:cubicBezTo>
                      <a:pt x="361587" y="1485517"/>
                      <a:pt x="357036" y="1477107"/>
                      <a:pt x="354105" y="1468315"/>
                    </a:cubicBezTo>
                    <a:cubicBezTo>
                      <a:pt x="316005" y="1471246"/>
                      <a:pt x="277808" y="1473107"/>
                      <a:pt x="239805" y="1477107"/>
                    </a:cubicBezTo>
                    <a:cubicBezTo>
                      <a:pt x="212463" y="1479985"/>
                      <a:pt x="179042" y="1486932"/>
                      <a:pt x="151882" y="1494692"/>
                    </a:cubicBezTo>
                    <a:cubicBezTo>
                      <a:pt x="142971" y="1497238"/>
                      <a:pt x="134496" y="1501236"/>
                      <a:pt x="125505" y="1503484"/>
                    </a:cubicBezTo>
                    <a:lnTo>
                      <a:pt x="55167" y="1521069"/>
                    </a:lnTo>
                    <a:cubicBezTo>
                      <a:pt x="46375" y="1518138"/>
                      <a:pt x="34177" y="1519819"/>
                      <a:pt x="28790" y="1512277"/>
                    </a:cubicBezTo>
                    <a:cubicBezTo>
                      <a:pt x="18016" y="1497194"/>
                      <a:pt x="11205" y="1459523"/>
                      <a:pt x="11205" y="1459523"/>
                    </a:cubicBezTo>
                    <a:cubicBezTo>
                      <a:pt x="-1234" y="1384884"/>
                      <a:pt x="-6045" y="1381424"/>
                      <a:pt x="11205" y="1283677"/>
                    </a:cubicBezTo>
                    <a:cubicBezTo>
                      <a:pt x="13041" y="1273271"/>
                      <a:pt x="20538" y="1263901"/>
                      <a:pt x="28790" y="1257300"/>
                    </a:cubicBezTo>
                    <a:cubicBezTo>
                      <a:pt x="36027" y="1251510"/>
                      <a:pt x="46375" y="1251438"/>
                      <a:pt x="55167" y="1248507"/>
                    </a:cubicBezTo>
                    <a:cubicBezTo>
                      <a:pt x="63959" y="1239715"/>
                      <a:pt x="70423" y="1227692"/>
                      <a:pt x="81544" y="1222131"/>
                    </a:cubicBezTo>
                    <a:cubicBezTo>
                      <a:pt x="123562" y="1201122"/>
                      <a:pt x="261546" y="1221841"/>
                      <a:pt x="266182" y="1222131"/>
                    </a:cubicBezTo>
                    <a:cubicBezTo>
                      <a:pt x="383640" y="1241707"/>
                      <a:pt x="332493" y="1236864"/>
                      <a:pt x="538744" y="1222131"/>
                    </a:cubicBezTo>
                    <a:cubicBezTo>
                      <a:pt x="547988" y="1221471"/>
                      <a:pt x="556210" y="1215884"/>
                      <a:pt x="565121" y="1213338"/>
                    </a:cubicBezTo>
                    <a:cubicBezTo>
                      <a:pt x="586627" y="1207193"/>
                      <a:pt x="637369" y="1197411"/>
                      <a:pt x="653044" y="1186961"/>
                    </a:cubicBezTo>
                    <a:cubicBezTo>
                      <a:pt x="676754" y="1171155"/>
                      <a:pt x="678499" y="1166651"/>
                      <a:pt x="705798" y="1160584"/>
                    </a:cubicBezTo>
                    <a:cubicBezTo>
                      <a:pt x="723200" y="1156717"/>
                      <a:pt x="741149" y="1155659"/>
                      <a:pt x="758551" y="1151792"/>
                    </a:cubicBezTo>
                    <a:cubicBezTo>
                      <a:pt x="767598" y="1149782"/>
                      <a:pt x="776017" y="1145546"/>
                      <a:pt x="784928" y="1143000"/>
                    </a:cubicBezTo>
                    <a:cubicBezTo>
                      <a:pt x="862209" y="1120919"/>
                      <a:pt x="783233" y="1146495"/>
                      <a:pt x="846475" y="1125415"/>
                    </a:cubicBezTo>
                    <a:cubicBezTo>
                      <a:pt x="855267" y="1119554"/>
                      <a:pt x="863400" y="1112557"/>
                      <a:pt x="872851" y="1107831"/>
                    </a:cubicBezTo>
                    <a:cubicBezTo>
                      <a:pt x="886968" y="1100773"/>
                      <a:pt x="902390" y="1096656"/>
                      <a:pt x="916813" y="1090246"/>
                    </a:cubicBezTo>
                    <a:cubicBezTo>
                      <a:pt x="928790" y="1084923"/>
                      <a:pt x="940259" y="1078523"/>
                      <a:pt x="951982" y="1072661"/>
                    </a:cubicBezTo>
                    <a:cubicBezTo>
                      <a:pt x="979468" y="990208"/>
                      <a:pt x="931322" y="1141563"/>
                      <a:pt x="969567" y="940777"/>
                    </a:cubicBezTo>
                    <a:cubicBezTo>
                      <a:pt x="974769" y="913464"/>
                      <a:pt x="987152" y="888023"/>
                      <a:pt x="995944" y="861646"/>
                    </a:cubicBezTo>
                    <a:cubicBezTo>
                      <a:pt x="998875" y="852854"/>
                      <a:pt x="1003212" y="844411"/>
                      <a:pt x="1004736" y="835269"/>
                    </a:cubicBezTo>
                    <a:cubicBezTo>
                      <a:pt x="1008114" y="815000"/>
                      <a:pt x="1011497" y="777786"/>
                      <a:pt x="1022321" y="756138"/>
                    </a:cubicBezTo>
                    <a:cubicBezTo>
                      <a:pt x="1027047" y="746687"/>
                      <a:pt x="1034044" y="738553"/>
                      <a:pt x="1039905" y="729761"/>
                    </a:cubicBezTo>
                    <a:cubicBezTo>
                      <a:pt x="1042836" y="715107"/>
                      <a:pt x="1045338" y="700361"/>
                      <a:pt x="1048698" y="685800"/>
                    </a:cubicBezTo>
                    <a:cubicBezTo>
                      <a:pt x="1054132" y="662251"/>
                      <a:pt x="1062864" y="639386"/>
                      <a:pt x="1066282" y="615461"/>
                    </a:cubicBezTo>
                    <a:cubicBezTo>
                      <a:pt x="1071686" y="577632"/>
                      <a:pt x="1072144" y="539261"/>
                      <a:pt x="1075075" y="501161"/>
                    </a:cubicBezTo>
                    <a:cubicBezTo>
                      <a:pt x="1072144" y="465992"/>
                      <a:pt x="1072084" y="430465"/>
                      <a:pt x="1066282" y="395654"/>
                    </a:cubicBezTo>
                    <a:cubicBezTo>
                      <a:pt x="1063235" y="377370"/>
                      <a:pt x="1048698" y="342900"/>
                      <a:pt x="1048698" y="342900"/>
                    </a:cubicBezTo>
                    <a:cubicBezTo>
                      <a:pt x="1033199" y="234414"/>
                      <a:pt x="1034355" y="270449"/>
                      <a:pt x="1048698" y="105507"/>
                    </a:cubicBezTo>
                    <a:cubicBezTo>
                      <a:pt x="1049501" y="96274"/>
                      <a:pt x="1053345" y="87420"/>
                      <a:pt x="1057490" y="79131"/>
                    </a:cubicBezTo>
                    <a:cubicBezTo>
                      <a:pt x="1067369" y="59372"/>
                      <a:pt x="1084786" y="40265"/>
                      <a:pt x="1101451" y="26377"/>
                    </a:cubicBezTo>
                    <a:cubicBezTo>
                      <a:pt x="1124177" y="7438"/>
                      <a:pt x="1127769" y="8812"/>
                      <a:pt x="1154205" y="0"/>
                    </a:cubicBezTo>
                    <a:cubicBezTo>
                      <a:pt x="1189374" y="5861"/>
                      <a:pt x="1226136" y="5592"/>
                      <a:pt x="1259713" y="17584"/>
                    </a:cubicBezTo>
                    <a:cubicBezTo>
                      <a:pt x="1269665" y="21138"/>
                      <a:pt x="1269046" y="37360"/>
                      <a:pt x="1277298" y="43961"/>
                    </a:cubicBezTo>
                    <a:cubicBezTo>
                      <a:pt x="1284535" y="49751"/>
                      <a:pt x="1267040" y="36634"/>
                      <a:pt x="1268505" y="43961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 w="3175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endParaRPr lang="zh-CN" altLang="en-US" sz="3600"/>
              </a:p>
            </p:txBody>
          </p:sp>
          <p:grpSp>
            <p:nvGrpSpPr>
              <p:cNvPr id="84" name="组合 83"/>
              <p:cNvGrpSpPr/>
              <p:nvPr/>
            </p:nvGrpSpPr>
            <p:grpSpPr>
              <a:xfrm>
                <a:off x="2596308" y="1576838"/>
                <a:ext cx="1868432" cy="2951835"/>
                <a:chOff x="2596308" y="1576838"/>
                <a:chExt cx="1868432" cy="2951835"/>
              </a:xfrm>
            </p:grpSpPr>
            <p:sp>
              <p:nvSpPr>
                <p:cNvPr id="85" name="任意多边形 84"/>
                <p:cNvSpPr/>
                <p:nvPr/>
              </p:nvSpPr>
              <p:spPr>
                <a:xfrm>
                  <a:off x="3275856" y="2977254"/>
                  <a:ext cx="546193" cy="442954"/>
                </a:xfrm>
                <a:custGeom>
                  <a:gdLst>
                    <a:gd name="connsiteX0" fmla="*/ 193431 w 546193"/>
                    <a:gd name="connsiteY0" fmla="*/ 73677 h 442954"/>
                    <a:gd name="connsiteX1" fmla="*/ 272562 w 546193"/>
                    <a:gd name="connsiteY1" fmla="*/ 73677 h 442954"/>
                    <a:gd name="connsiteX2" fmla="*/ 290146 w 546193"/>
                    <a:gd name="connsiteY2" fmla="*/ 47300 h 442954"/>
                    <a:gd name="connsiteX3" fmla="*/ 298939 w 546193"/>
                    <a:gd name="connsiteY3" fmla="*/ 12131 h 442954"/>
                    <a:gd name="connsiteX4" fmla="*/ 325315 w 546193"/>
                    <a:gd name="connsiteY4" fmla="*/ 3338 h 442954"/>
                    <a:gd name="connsiteX5" fmla="*/ 360485 w 546193"/>
                    <a:gd name="connsiteY5" fmla="*/ 135223 h 442954"/>
                    <a:gd name="connsiteX6" fmla="*/ 378069 w 546193"/>
                    <a:gd name="connsiteY6" fmla="*/ 187977 h 442954"/>
                    <a:gd name="connsiteX7" fmla="*/ 404446 w 546193"/>
                    <a:gd name="connsiteY7" fmla="*/ 205561 h 442954"/>
                    <a:gd name="connsiteX8" fmla="*/ 518746 w 546193"/>
                    <a:gd name="connsiteY8" fmla="*/ 223146 h 442954"/>
                    <a:gd name="connsiteX9" fmla="*/ 545123 w 546193"/>
                    <a:gd name="connsiteY9" fmla="*/ 249523 h 442954"/>
                    <a:gd name="connsiteX10" fmla="*/ 492369 w 546193"/>
                    <a:gd name="connsiteY10" fmla="*/ 267108 h 442954"/>
                    <a:gd name="connsiteX11" fmla="*/ 501162 w 546193"/>
                    <a:gd name="connsiteY11" fmla="*/ 302277 h 442954"/>
                    <a:gd name="connsiteX12" fmla="*/ 536331 w 546193"/>
                    <a:gd name="connsiteY12" fmla="*/ 355031 h 442954"/>
                    <a:gd name="connsiteX13" fmla="*/ 483577 w 546193"/>
                    <a:gd name="connsiteY13" fmla="*/ 381408 h 442954"/>
                    <a:gd name="connsiteX14" fmla="*/ 430823 w 546193"/>
                    <a:gd name="connsiteY14" fmla="*/ 407784 h 442954"/>
                    <a:gd name="connsiteX15" fmla="*/ 404446 w 546193"/>
                    <a:gd name="connsiteY15" fmla="*/ 425369 h 442954"/>
                    <a:gd name="connsiteX16" fmla="*/ 334108 w 546193"/>
                    <a:gd name="connsiteY16" fmla="*/ 434161 h 442954"/>
                    <a:gd name="connsiteX17" fmla="*/ 184639 w 546193"/>
                    <a:gd name="connsiteY17" fmla="*/ 442954 h 442954"/>
                    <a:gd name="connsiteX18" fmla="*/ 105508 w 546193"/>
                    <a:gd name="connsiteY18" fmla="*/ 434161 h 442954"/>
                    <a:gd name="connsiteX19" fmla="*/ 96715 w 546193"/>
                    <a:gd name="connsiteY19" fmla="*/ 407784 h 442954"/>
                    <a:gd name="connsiteX20" fmla="*/ 87923 w 546193"/>
                    <a:gd name="connsiteY20" fmla="*/ 372615 h 442954"/>
                    <a:gd name="connsiteX21" fmla="*/ 61546 w 546193"/>
                    <a:gd name="connsiteY21" fmla="*/ 355031 h 442954"/>
                    <a:gd name="connsiteX22" fmla="*/ 0 w 546193"/>
                    <a:gd name="connsiteY22" fmla="*/ 293484 h 442954"/>
                    <a:gd name="connsiteX23" fmla="*/ 8792 w 546193"/>
                    <a:gd name="connsiteY23" fmla="*/ 196769 h 442954"/>
                    <a:gd name="connsiteX24" fmla="*/ 17585 w 546193"/>
                    <a:gd name="connsiteY24" fmla="*/ 170392 h 442954"/>
                    <a:gd name="connsiteX25" fmla="*/ 70339 w 546193"/>
                    <a:gd name="connsiteY25" fmla="*/ 144015 h 442954"/>
                    <a:gd name="connsiteX26" fmla="*/ 105508 w 546193"/>
                    <a:gd name="connsiteY26" fmla="*/ 126431 h 442954"/>
                    <a:gd name="connsiteX27" fmla="*/ 131885 w 546193"/>
                    <a:gd name="connsiteY27" fmla="*/ 100054 h 442954"/>
                    <a:gd name="connsiteX28" fmla="*/ 193431 w 546193"/>
                    <a:gd name="connsiteY28" fmla="*/ 82469 h 442954"/>
                    <a:gd name="connsiteX29" fmla="*/ 193431 w 546193"/>
                    <a:gd name="connsiteY29" fmla="*/ 73677 h 44295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</a:cxnLst>
                  <a:rect l="l" t="t" r="r" b="b"/>
                  <a:pathLst>
                    <a:path w="546193" h="442954">
                      <a:moveTo>
                        <a:pt x="193431" y="73677"/>
                      </a:moveTo>
                      <a:cubicBezTo>
                        <a:pt x="206619" y="72212"/>
                        <a:pt x="246774" y="90869"/>
                        <a:pt x="272562" y="73677"/>
                      </a:cubicBezTo>
                      <a:cubicBezTo>
                        <a:pt x="281354" y="67816"/>
                        <a:pt x="284285" y="56092"/>
                        <a:pt x="290146" y="47300"/>
                      </a:cubicBezTo>
                      <a:cubicBezTo>
                        <a:pt x="293077" y="35577"/>
                        <a:pt x="291390" y="21567"/>
                        <a:pt x="298939" y="12131"/>
                      </a:cubicBezTo>
                      <a:cubicBezTo>
                        <a:pt x="304728" y="4894"/>
                        <a:pt x="322148" y="-5372"/>
                        <a:pt x="325315" y="3338"/>
                      </a:cubicBezTo>
                      <a:cubicBezTo>
                        <a:pt x="387071" y="173168"/>
                        <a:pt x="290857" y="65595"/>
                        <a:pt x="360485" y="135223"/>
                      </a:cubicBezTo>
                      <a:lnTo>
                        <a:pt x="378069" y="187977"/>
                      </a:lnTo>
                      <a:cubicBezTo>
                        <a:pt x="381410" y="198002"/>
                        <a:pt x="394995" y="200835"/>
                        <a:pt x="404446" y="205561"/>
                      </a:cubicBezTo>
                      <a:cubicBezTo>
                        <a:pt x="436136" y="221406"/>
                        <a:pt x="493517" y="220623"/>
                        <a:pt x="518746" y="223146"/>
                      </a:cubicBezTo>
                      <a:cubicBezTo>
                        <a:pt x="527538" y="231938"/>
                        <a:pt x="551520" y="238861"/>
                        <a:pt x="545123" y="249523"/>
                      </a:cubicBezTo>
                      <a:cubicBezTo>
                        <a:pt x="535586" y="265417"/>
                        <a:pt x="492369" y="267108"/>
                        <a:pt x="492369" y="267108"/>
                      </a:cubicBezTo>
                      <a:cubicBezTo>
                        <a:pt x="495300" y="278831"/>
                        <a:pt x="495167" y="291785"/>
                        <a:pt x="501162" y="302277"/>
                      </a:cubicBezTo>
                      <a:cubicBezTo>
                        <a:pt x="553847" y="394474"/>
                        <a:pt x="508883" y="272684"/>
                        <a:pt x="536331" y="355031"/>
                      </a:cubicBezTo>
                      <a:cubicBezTo>
                        <a:pt x="460739" y="405424"/>
                        <a:pt x="556380" y="345006"/>
                        <a:pt x="483577" y="381408"/>
                      </a:cubicBezTo>
                      <a:cubicBezTo>
                        <a:pt x="415408" y="415493"/>
                        <a:pt x="497116" y="385687"/>
                        <a:pt x="430823" y="407784"/>
                      </a:cubicBezTo>
                      <a:cubicBezTo>
                        <a:pt x="422031" y="413646"/>
                        <a:pt x="414641" y="422589"/>
                        <a:pt x="404446" y="425369"/>
                      </a:cubicBezTo>
                      <a:cubicBezTo>
                        <a:pt x="381650" y="431586"/>
                        <a:pt x="357661" y="432277"/>
                        <a:pt x="334108" y="434161"/>
                      </a:cubicBezTo>
                      <a:cubicBezTo>
                        <a:pt x="284358" y="438141"/>
                        <a:pt x="234462" y="440023"/>
                        <a:pt x="184639" y="442954"/>
                      </a:cubicBezTo>
                      <a:cubicBezTo>
                        <a:pt x="158262" y="440023"/>
                        <a:pt x="130149" y="444018"/>
                        <a:pt x="105508" y="434161"/>
                      </a:cubicBezTo>
                      <a:cubicBezTo>
                        <a:pt x="96903" y="430719"/>
                        <a:pt x="99261" y="416695"/>
                        <a:pt x="96715" y="407784"/>
                      </a:cubicBezTo>
                      <a:cubicBezTo>
                        <a:pt x="93395" y="396165"/>
                        <a:pt x="94626" y="382669"/>
                        <a:pt x="87923" y="372615"/>
                      </a:cubicBezTo>
                      <a:cubicBezTo>
                        <a:pt x="82061" y="363823"/>
                        <a:pt x="70338" y="360892"/>
                        <a:pt x="61546" y="355031"/>
                      </a:cubicBezTo>
                      <a:cubicBezTo>
                        <a:pt x="21236" y="294566"/>
                        <a:pt x="46426" y="308961"/>
                        <a:pt x="0" y="293484"/>
                      </a:cubicBezTo>
                      <a:cubicBezTo>
                        <a:pt x="2931" y="261246"/>
                        <a:pt x="4214" y="228815"/>
                        <a:pt x="8792" y="196769"/>
                      </a:cubicBezTo>
                      <a:cubicBezTo>
                        <a:pt x="10103" y="187594"/>
                        <a:pt x="11795" y="177629"/>
                        <a:pt x="17585" y="170392"/>
                      </a:cubicBezTo>
                      <a:cubicBezTo>
                        <a:pt x="32276" y="152029"/>
                        <a:pt x="50950" y="152324"/>
                        <a:pt x="70339" y="144015"/>
                      </a:cubicBezTo>
                      <a:cubicBezTo>
                        <a:pt x="82386" y="138852"/>
                        <a:pt x="93785" y="132292"/>
                        <a:pt x="105508" y="126431"/>
                      </a:cubicBezTo>
                      <a:cubicBezTo>
                        <a:pt x="114300" y="117639"/>
                        <a:pt x="121089" y="106223"/>
                        <a:pt x="131885" y="100054"/>
                      </a:cubicBezTo>
                      <a:cubicBezTo>
                        <a:pt x="152395" y="88334"/>
                        <a:pt x="173729" y="95603"/>
                        <a:pt x="193431" y="82469"/>
                      </a:cubicBezTo>
                      <a:cubicBezTo>
                        <a:pt x="195869" y="80843"/>
                        <a:pt x="180243" y="75142"/>
                        <a:pt x="193431" y="73677"/>
                      </a:cubicBezTo>
                      <a:close/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endParaRPr lang="zh-CN" altLang="en-US" sz="3600"/>
                </a:p>
              </p:txBody>
            </p:sp>
            <p:sp>
              <p:nvSpPr>
                <p:cNvPr id="86" name="TextBox 85"/>
                <p:cNvSpPr txBox="1"/>
                <p:nvPr/>
              </p:nvSpPr>
              <p:spPr>
                <a:xfrm>
                  <a:off x="2596308" y="2703123"/>
                  <a:ext cx="739255" cy="234726"/>
                </a:xfrm>
                <a:prstGeom prst="rect">
                  <a:avLst/>
                </a:prstGeom>
                <a:noFill/>
              </p:spPr>
              <p:txBody>
                <a:bodyPr wrap="square" lIns="91436" tIns="45718" rIns="91436" bIns="45718" rtlCol="0">
                  <a:sp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r>
                    <a:rPr lang="zh-CN" altLang="en-US" sz="1000" smtClean="0">
                      <a:latin typeface="华文细黑" pitchFamily="2" charset="-122"/>
                      <a:ea typeface="华文细黑" pitchFamily="2" charset="-122"/>
                    </a:rPr>
                    <a:t>佛山大区</a:t>
                  </a:r>
                  <a:endParaRPr lang="en-US" altLang="zh-CN" sz="1000" smtClean="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87" name="任意多边形 86"/>
                <p:cNvSpPr/>
                <p:nvPr/>
              </p:nvSpPr>
              <p:spPr>
                <a:xfrm>
                  <a:off x="3560471" y="2531196"/>
                  <a:ext cx="131199" cy="105840"/>
                </a:xfrm>
                <a:custGeom>
                  <a:gdLst>
                    <a:gd name="connsiteX0" fmla="*/ 131884 w 184638"/>
                    <a:gd name="connsiteY0" fmla="*/ 0 h 161866"/>
                    <a:gd name="connsiteX1" fmla="*/ 140677 w 184638"/>
                    <a:gd name="connsiteY1" fmla="*/ 52754 h 161866"/>
                    <a:gd name="connsiteX2" fmla="*/ 184638 w 184638"/>
                    <a:gd name="connsiteY2" fmla="*/ 105508 h 161866"/>
                    <a:gd name="connsiteX3" fmla="*/ 175846 w 184638"/>
                    <a:gd name="connsiteY3" fmla="*/ 158261 h 161866"/>
                    <a:gd name="connsiteX4" fmla="*/ 123092 w 184638"/>
                    <a:gd name="connsiteY4" fmla="*/ 149469 h 161866"/>
                    <a:gd name="connsiteX5" fmla="*/ 0 w 184638"/>
                    <a:gd name="connsiteY5" fmla="*/ 123092 h 161866"/>
                    <a:gd name="connsiteX6" fmla="*/ 26377 w 184638"/>
                    <a:gd name="connsiteY6" fmla="*/ 43961 h 161866"/>
                    <a:gd name="connsiteX7" fmla="*/ 96715 w 184638"/>
                    <a:gd name="connsiteY7" fmla="*/ 35169 h 161866"/>
                    <a:gd name="connsiteX8" fmla="*/ 131884 w 184638"/>
                    <a:gd name="connsiteY8" fmla="*/ 0 h 161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84638" h="161866">
                      <a:moveTo>
                        <a:pt x="131884" y="0"/>
                      </a:moveTo>
                      <a:cubicBezTo>
                        <a:pt x="134815" y="17585"/>
                        <a:pt x="135040" y="35842"/>
                        <a:pt x="140677" y="52754"/>
                      </a:cubicBezTo>
                      <a:cubicBezTo>
                        <a:pt x="146798" y="71117"/>
                        <a:pt x="172394" y="93264"/>
                        <a:pt x="184638" y="105508"/>
                      </a:cubicBezTo>
                      <a:cubicBezTo>
                        <a:pt x="181707" y="123092"/>
                        <a:pt x="190352" y="147899"/>
                        <a:pt x="175846" y="158261"/>
                      </a:cubicBezTo>
                      <a:cubicBezTo>
                        <a:pt x="161339" y="168623"/>
                        <a:pt x="140387" y="153793"/>
                        <a:pt x="123092" y="149469"/>
                      </a:cubicBezTo>
                      <a:cubicBezTo>
                        <a:pt x="-2198" y="118148"/>
                        <a:pt x="152620" y="142171"/>
                        <a:pt x="0" y="123092"/>
                      </a:cubicBezTo>
                      <a:cubicBezTo>
                        <a:pt x="1425" y="114540"/>
                        <a:pt x="4299" y="52792"/>
                        <a:pt x="26377" y="43961"/>
                      </a:cubicBezTo>
                      <a:cubicBezTo>
                        <a:pt x="48315" y="35186"/>
                        <a:pt x="73269" y="38100"/>
                        <a:pt x="96715" y="35169"/>
                      </a:cubicBezTo>
                      <a:lnTo>
                        <a:pt x="131884" y="0"/>
                      </a:lnTo>
                      <a:close/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 w="3175"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endParaRPr lang="zh-CN" altLang="en-US" sz="3600"/>
                </a:p>
              </p:txBody>
            </p:sp>
            <p:sp>
              <p:nvSpPr>
                <p:cNvPr id="88" name="任意多边形 87"/>
                <p:cNvSpPr/>
                <p:nvPr/>
              </p:nvSpPr>
              <p:spPr>
                <a:xfrm>
                  <a:off x="3883700" y="2566954"/>
                  <a:ext cx="326166" cy="180009"/>
                </a:xfrm>
                <a:custGeom>
                  <a:gdLst>
                    <a:gd name="connsiteX0" fmla="*/ 131885 w 459018"/>
                    <a:gd name="connsiteY0" fmla="*/ 2449 h 275294"/>
                    <a:gd name="connsiteX1" fmla="*/ 175847 w 459018"/>
                    <a:gd name="connsiteY1" fmla="*/ 11241 h 275294"/>
                    <a:gd name="connsiteX2" fmla="*/ 202223 w 459018"/>
                    <a:gd name="connsiteY2" fmla="*/ 20033 h 275294"/>
                    <a:gd name="connsiteX3" fmla="*/ 237393 w 459018"/>
                    <a:gd name="connsiteY3" fmla="*/ 63995 h 275294"/>
                    <a:gd name="connsiteX4" fmla="*/ 290147 w 459018"/>
                    <a:gd name="connsiteY4" fmla="*/ 81580 h 275294"/>
                    <a:gd name="connsiteX5" fmla="*/ 395654 w 459018"/>
                    <a:gd name="connsiteY5" fmla="*/ 72787 h 275294"/>
                    <a:gd name="connsiteX6" fmla="*/ 430823 w 459018"/>
                    <a:gd name="connsiteY6" fmla="*/ 81580 h 275294"/>
                    <a:gd name="connsiteX7" fmla="*/ 439616 w 459018"/>
                    <a:gd name="connsiteY7" fmla="*/ 143126 h 275294"/>
                    <a:gd name="connsiteX8" fmla="*/ 448408 w 459018"/>
                    <a:gd name="connsiteY8" fmla="*/ 187087 h 275294"/>
                    <a:gd name="connsiteX9" fmla="*/ 457200 w 459018"/>
                    <a:gd name="connsiteY9" fmla="*/ 213464 h 275294"/>
                    <a:gd name="connsiteX10" fmla="*/ 430823 w 459018"/>
                    <a:gd name="connsiteY10" fmla="*/ 204672 h 275294"/>
                    <a:gd name="connsiteX11" fmla="*/ 395654 w 459018"/>
                    <a:gd name="connsiteY11" fmla="*/ 213464 h 275294"/>
                    <a:gd name="connsiteX12" fmla="*/ 342900 w 459018"/>
                    <a:gd name="connsiteY12" fmla="*/ 239841 h 275294"/>
                    <a:gd name="connsiteX13" fmla="*/ 105508 w 459018"/>
                    <a:gd name="connsiteY13" fmla="*/ 248633 h 275294"/>
                    <a:gd name="connsiteX14" fmla="*/ 70339 w 459018"/>
                    <a:gd name="connsiteY14" fmla="*/ 257426 h 275294"/>
                    <a:gd name="connsiteX15" fmla="*/ 43962 w 459018"/>
                    <a:gd name="connsiteY15" fmla="*/ 275010 h 275294"/>
                    <a:gd name="connsiteX16" fmla="*/ 0 w 459018"/>
                    <a:gd name="connsiteY16" fmla="*/ 266218 h 275294"/>
                    <a:gd name="connsiteX17" fmla="*/ 26377 w 459018"/>
                    <a:gd name="connsiteY17" fmla="*/ 257426 h 275294"/>
                    <a:gd name="connsiteX18" fmla="*/ 35170 w 459018"/>
                    <a:gd name="connsiteY18" fmla="*/ 231049 h 275294"/>
                    <a:gd name="connsiteX19" fmla="*/ 43962 w 459018"/>
                    <a:gd name="connsiteY19" fmla="*/ 169503 h 275294"/>
                    <a:gd name="connsiteX20" fmla="*/ 87923 w 459018"/>
                    <a:gd name="connsiteY20" fmla="*/ 116749 h 275294"/>
                    <a:gd name="connsiteX21" fmla="*/ 105508 w 459018"/>
                    <a:gd name="connsiteY21" fmla="*/ 90372 h 275294"/>
                    <a:gd name="connsiteX22" fmla="*/ 114300 w 459018"/>
                    <a:gd name="connsiteY22" fmla="*/ 63995 h 275294"/>
                    <a:gd name="connsiteX23" fmla="*/ 131885 w 459018"/>
                    <a:gd name="connsiteY23" fmla="*/ 37618 h 275294"/>
                    <a:gd name="connsiteX24" fmla="*/ 140677 w 459018"/>
                    <a:gd name="connsiteY24" fmla="*/ 2449 h 275294"/>
                    <a:gd name="connsiteX25" fmla="*/ 131885 w 459018"/>
                    <a:gd name="connsiteY25" fmla="*/ 2449 h 27529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</a:cxnLst>
                  <a:rect l="l" t="t" r="r" b="b"/>
                  <a:pathLst>
                    <a:path w="459018" h="275294">
                      <a:moveTo>
                        <a:pt x="131885" y="2449"/>
                      </a:moveTo>
                      <a:cubicBezTo>
                        <a:pt x="137747" y="3914"/>
                        <a:pt x="161349" y="7617"/>
                        <a:pt x="175847" y="11241"/>
                      </a:cubicBezTo>
                      <a:cubicBezTo>
                        <a:pt x="184838" y="13489"/>
                        <a:pt x="195670" y="13480"/>
                        <a:pt x="202223" y="20033"/>
                      </a:cubicBezTo>
                      <a:cubicBezTo>
                        <a:pt x="246080" y="63890"/>
                        <a:pt x="167136" y="32769"/>
                        <a:pt x="237393" y="63995"/>
                      </a:cubicBezTo>
                      <a:cubicBezTo>
                        <a:pt x="254331" y="71523"/>
                        <a:pt x="290147" y="81580"/>
                        <a:pt x="290147" y="81580"/>
                      </a:cubicBezTo>
                      <a:cubicBezTo>
                        <a:pt x="325316" y="78649"/>
                        <a:pt x="360363" y="72787"/>
                        <a:pt x="395654" y="72787"/>
                      </a:cubicBezTo>
                      <a:cubicBezTo>
                        <a:pt x="407738" y="72787"/>
                        <a:pt x="424419" y="71333"/>
                        <a:pt x="430823" y="81580"/>
                      </a:cubicBezTo>
                      <a:cubicBezTo>
                        <a:pt x="441807" y="99154"/>
                        <a:pt x="436209" y="122684"/>
                        <a:pt x="439616" y="143126"/>
                      </a:cubicBezTo>
                      <a:cubicBezTo>
                        <a:pt x="442073" y="157867"/>
                        <a:pt x="444784" y="172589"/>
                        <a:pt x="448408" y="187087"/>
                      </a:cubicBezTo>
                      <a:cubicBezTo>
                        <a:pt x="450656" y="196078"/>
                        <a:pt x="463753" y="206911"/>
                        <a:pt x="457200" y="213464"/>
                      </a:cubicBezTo>
                      <a:cubicBezTo>
                        <a:pt x="450647" y="220017"/>
                        <a:pt x="439615" y="207603"/>
                        <a:pt x="430823" y="204672"/>
                      </a:cubicBezTo>
                      <a:cubicBezTo>
                        <a:pt x="419100" y="207603"/>
                        <a:pt x="406761" y="208704"/>
                        <a:pt x="395654" y="213464"/>
                      </a:cubicBezTo>
                      <a:cubicBezTo>
                        <a:pt x="369719" y="224579"/>
                        <a:pt x="372151" y="237891"/>
                        <a:pt x="342900" y="239841"/>
                      </a:cubicBezTo>
                      <a:cubicBezTo>
                        <a:pt x="263890" y="245108"/>
                        <a:pt x="184639" y="245702"/>
                        <a:pt x="105508" y="248633"/>
                      </a:cubicBezTo>
                      <a:cubicBezTo>
                        <a:pt x="93785" y="251564"/>
                        <a:pt x="81446" y="252666"/>
                        <a:pt x="70339" y="257426"/>
                      </a:cubicBezTo>
                      <a:cubicBezTo>
                        <a:pt x="60626" y="261589"/>
                        <a:pt x="54447" y="273699"/>
                        <a:pt x="43962" y="275010"/>
                      </a:cubicBezTo>
                      <a:cubicBezTo>
                        <a:pt x="29133" y="276864"/>
                        <a:pt x="14654" y="269149"/>
                        <a:pt x="0" y="266218"/>
                      </a:cubicBezTo>
                      <a:cubicBezTo>
                        <a:pt x="8792" y="263287"/>
                        <a:pt x="19824" y="263979"/>
                        <a:pt x="26377" y="257426"/>
                      </a:cubicBezTo>
                      <a:cubicBezTo>
                        <a:pt x="32931" y="250873"/>
                        <a:pt x="33352" y="240137"/>
                        <a:pt x="35170" y="231049"/>
                      </a:cubicBezTo>
                      <a:cubicBezTo>
                        <a:pt x="39234" y="210728"/>
                        <a:pt x="38007" y="189353"/>
                        <a:pt x="43962" y="169503"/>
                      </a:cubicBezTo>
                      <a:cubicBezTo>
                        <a:pt x="50101" y="149040"/>
                        <a:pt x="75659" y="131466"/>
                        <a:pt x="87923" y="116749"/>
                      </a:cubicBezTo>
                      <a:cubicBezTo>
                        <a:pt x="94688" y="108631"/>
                        <a:pt x="99646" y="99164"/>
                        <a:pt x="105508" y="90372"/>
                      </a:cubicBezTo>
                      <a:cubicBezTo>
                        <a:pt x="108439" y="81580"/>
                        <a:pt x="110155" y="72284"/>
                        <a:pt x="114300" y="63995"/>
                      </a:cubicBezTo>
                      <a:cubicBezTo>
                        <a:pt x="119026" y="54543"/>
                        <a:pt x="127722" y="47331"/>
                        <a:pt x="131885" y="37618"/>
                      </a:cubicBezTo>
                      <a:cubicBezTo>
                        <a:pt x="136645" y="26511"/>
                        <a:pt x="133427" y="12116"/>
                        <a:pt x="140677" y="2449"/>
                      </a:cubicBezTo>
                      <a:cubicBezTo>
                        <a:pt x="144194" y="-2240"/>
                        <a:pt x="126023" y="984"/>
                        <a:pt x="131885" y="2449"/>
                      </a:cubicBezTo>
                      <a:close/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 w="3175"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endParaRPr lang="zh-CN" altLang="en-US" sz="3600"/>
                </a:p>
              </p:txBody>
            </p:sp>
            <p:sp>
              <p:nvSpPr>
                <p:cNvPr id="93" name="任意多边形 92"/>
                <p:cNvSpPr/>
                <p:nvPr/>
              </p:nvSpPr>
              <p:spPr>
                <a:xfrm>
                  <a:off x="3460053" y="2571434"/>
                  <a:ext cx="137907" cy="212717"/>
                </a:xfrm>
                <a:custGeom>
                  <a:gdLst>
                    <a:gd name="connsiteX0" fmla="*/ 70642 w 316827"/>
                    <a:gd name="connsiteY0" fmla="*/ 26377 h 325315"/>
                    <a:gd name="connsiteX1" fmla="*/ 184942 w 316827"/>
                    <a:gd name="connsiteY1" fmla="*/ 26377 h 325315"/>
                    <a:gd name="connsiteX2" fmla="*/ 193734 w 316827"/>
                    <a:gd name="connsiteY2" fmla="*/ 0 h 325315"/>
                    <a:gd name="connsiteX3" fmla="*/ 237696 w 316827"/>
                    <a:gd name="connsiteY3" fmla="*/ 8792 h 325315"/>
                    <a:gd name="connsiteX4" fmla="*/ 246488 w 316827"/>
                    <a:gd name="connsiteY4" fmla="*/ 79131 h 325315"/>
                    <a:gd name="connsiteX5" fmla="*/ 255280 w 316827"/>
                    <a:gd name="connsiteY5" fmla="*/ 105508 h 325315"/>
                    <a:gd name="connsiteX6" fmla="*/ 246488 w 316827"/>
                    <a:gd name="connsiteY6" fmla="*/ 131885 h 325315"/>
                    <a:gd name="connsiteX7" fmla="*/ 255280 w 316827"/>
                    <a:gd name="connsiteY7" fmla="*/ 167054 h 325315"/>
                    <a:gd name="connsiteX8" fmla="*/ 299242 w 316827"/>
                    <a:gd name="connsiteY8" fmla="*/ 246185 h 325315"/>
                    <a:gd name="connsiteX9" fmla="*/ 316827 w 316827"/>
                    <a:gd name="connsiteY9" fmla="*/ 272562 h 325315"/>
                    <a:gd name="connsiteX10" fmla="*/ 264073 w 316827"/>
                    <a:gd name="connsiteY10" fmla="*/ 290146 h 325315"/>
                    <a:gd name="connsiteX11" fmla="*/ 220111 w 316827"/>
                    <a:gd name="connsiteY11" fmla="*/ 325315 h 325315"/>
                    <a:gd name="connsiteX12" fmla="*/ 176150 w 316827"/>
                    <a:gd name="connsiteY12" fmla="*/ 316523 h 325315"/>
                    <a:gd name="connsiteX13" fmla="*/ 123396 w 316827"/>
                    <a:gd name="connsiteY13" fmla="*/ 298939 h 325315"/>
                    <a:gd name="connsiteX14" fmla="*/ 97019 w 316827"/>
                    <a:gd name="connsiteY14" fmla="*/ 281354 h 325315"/>
                    <a:gd name="connsiteX15" fmla="*/ 70642 w 316827"/>
                    <a:gd name="connsiteY15" fmla="*/ 272562 h 325315"/>
                    <a:gd name="connsiteX16" fmla="*/ 17888 w 316827"/>
                    <a:gd name="connsiteY16" fmla="*/ 237392 h 325315"/>
                    <a:gd name="connsiteX17" fmla="*/ 304 w 316827"/>
                    <a:gd name="connsiteY17" fmla="*/ 211015 h 325315"/>
                    <a:gd name="connsiteX18" fmla="*/ 26680 w 316827"/>
                    <a:gd name="connsiteY18" fmla="*/ 202223 h 325315"/>
                    <a:gd name="connsiteX19" fmla="*/ 88227 w 316827"/>
                    <a:gd name="connsiteY19" fmla="*/ 175846 h 325315"/>
                    <a:gd name="connsiteX20" fmla="*/ 88227 w 316827"/>
                    <a:gd name="connsiteY20" fmla="*/ 70339 h 325315"/>
                    <a:gd name="connsiteX21" fmla="*/ 70642 w 316827"/>
                    <a:gd name="connsiteY21" fmla="*/ 43962 h 325315"/>
                    <a:gd name="connsiteX22" fmla="*/ 70642 w 316827"/>
                    <a:gd name="connsiteY22" fmla="*/ 26377 h 32531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316827" h="325315">
                      <a:moveTo>
                        <a:pt x="70642" y="26377"/>
                      </a:moveTo>
                      <a:cubicBezTo>
                        <a:pt x="89692" y="23446"/>
                        <a:pt x="141993" y="45466"/>
                        <a:pt x="184942" y="26377"/>
                      </a:cubicBezTo>
                      <a:cubicBezTo>
                        <a:pt x="193411" y="22613"/>
                        <a:pt x="190803" y="8792"/>
                        <a:pt x="193734" y="0"/>
                      </a:cubicBezTo>
                      <a:cubicBezTo>
                        <a:pt x="208388" y="2931"/>
                        <a:pt x="229406" y="-3642"/>
                        <a:pt x="237696" y="8792"/>
                      </a:cubicBezTo>
                      <a:cubicBezTo>
                        <a:pt x="250803" y="28452"/>
                        <a:pt x="242261" y="55883"/>
                        <a:pt x="246488" y="79131"/>
                      </a:cubicBezTo>
                      <a:cubicBezTo>
                        <a:pt x="248146" y="88249"/>
                        <a:pt x="252349" y="96716"/>
                        <a:pt x="255280" y="105508"/>
                      </a:cubicBezTo>
                      <a:cubicBezTo>
                        <a:pt x="252349" y="114300"/>
                        <a:pt x="246488" y="122617"/>
                        <a:pt x="246488" y="131885"/>
                      </a:cubicBezTo>
                      <a:cubicBezTo>
                        <a:pt x="246488" y="143969"/>
                        <a:pt x="251960" y="155435"/>
                        <a:pt x="255280" y="167054"/>
                      </a:cubicBezTo>
                      <a:cubicBezTo>
                        <a:pt x="266886" y="207674"/>
                        <a:pt x="267758" y="198959"/>
                        <a:pt x="299242" y="246185"/>
                      </a:cubicBezTo>
                      <a:lnTo>
                        <a:pt x="316827" y="272562"/>
                      </a:lnTo>
                      <a:cubicBezTo>
                        <a:pt x="299242" y="278423"/>
                        <a:pt x="274355" y="274723"/>
                        <a:pt x="264073" y="290146"/>
                      </a:cubicBezTo>
                      <a:cubicBezTo>
                        <a:pt x="241347" y="324234"/>
                        <a:pt x="256513" y="313181"/>
                        <a:pt x="220111" y="325315"/>
                      </a:cubicBezTo>
                      <a:cubicBezTo>
                        <a:pt x="205457" y="322384"/>
                        <a:pt x="190567" y="320455"/>
                        <a:pt x="176150" y="316523"/>
                      </a:cubicBezTo>
                      <a:cubicBezTo>
                        <a:pt x="158267" y="311646"/>
                        <a:pt x="123396" y="298939"/>
                        <a:pt x="123396" y="298939"/>
                      </a:cubicBezTo>
                      <a:cubicBezTo>
                        <a:pt x="114604" y="293077"/>
                        <a:pt x="106471" y="286080"/>
                        <a:pt x="97019" y="281354"/>
                      </a:cubicBezTo>
                      <a:cubicBezTo>
                        <a:pt x="88730" y="277209"/>
                        <a:pt x="78744" y="277063"/>
                        <a:pt x="70642" y="272562"/>
                      </a:cubicBezTo>
                      <a:cubicBezTo>
                        <a:pt x="52167" y="262298"/>
                        <a:pt x="17888" y="237392"/>
                        <a:pt x="17888" y="237392"/>
                      </a:cubicBezTo>
                      <a:cubicBezTo>
                        <a:pt x="12027" y="228600"/>
                        <a:pt x="-2259" y="221266"/>
                        <a:pt x="304" y="211015"/>
                      </a:cubicBezTo>
                      <a:cubicBezTo>
                        <a:pt x="2552" y="202024"/>
                        <a:pt x="18162" y="205874"/>
                        <a:pt x="26680" y="202223"/>
                      </a:cubicBezTo>
                      <a:cubicBezTo>
                        <a:pt x="102741" y="169626"/>
                        <a:pt x="26363" y="196469"/>
                        <a:pt x="88227" y="175846"/>
                      </a:cubicBezTo>
                      <a:cubicBezTo>
                        <a:pt x="102963" y="131638"/>
                        <a:pt x="105054" y="137645"/>
                        <a:pt x="88227" y="70339"/>
                      </a:cubicBezTo>
                      <a:cubicBezTo>
                        <a:pt x="85664" y="60087"/>
                        <a:pt x="76504" y="52754"/>
                        <a:pt x="70642" y="43962"/>
                      </a:cubicBezTo>
                      <a:cubicBezTo>
                        <a:pt x="81506" y="11368"/>
                        <a:pt x="51592" y="29308"/>
                        <a:pt x="70642" y="26377"/>
                      </a:cubicBezTo>
                      <a:close/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 w="3175"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endParaRPr lang="zh-CN" altLang="en-US" sz="3600"/>
                </a:p>
              </p:txBody>
            </p:sp>
            <p:sp>
              <p:nvSpPr>
                <p:cNvPr id="94" name="任意多边形 93"/>
                <p:cNvSpPr/>
                <p:nvPr/>
              </p:nvSpPr>
              <p:spPr>
                <a:xfrm>
                  <a:off x="3691673" y="2362865"/>
                  <a:ext cx="291029" cy="294088"/>
                </a:xfrm>
                <a:custGeom>
                  <a:gdLst>
                    <a:gd name="connsiteX0" fmla="*/ 263769 w 409570"/>
                    <a:gd name="connsiteY0" fmla="*/ 0 h 449760"/>
                    <a:gd name="connsiteX1" fmla="*/ 219808 w 409570"/>
                    <a:gd name="connsiteY1" fmla="*/ 26377 h 449760"/>
                    <a:gd name="connsiteX2" fmla="*/ 175846 w 409570"/>
                    <a:gd name="connsiteY2" fmla="*/ 61546 h 449760"/>
                    <a:gd name="connsiteX3" fmla="*/ 140677 w 409570"/>
                    <a:gd name="connsiteY3" fmla="*/ 114300 h 449760"/>
                    <a:gd name="connsiteX4" fmla="*/ 114300 w 409570"/>
                    <a:gd name="connsiteY4" fmla="*/ 140677 h 449760"/>
                    <a:gd name="connsiteX5" fmla="*/ 79131 w 409570"/>
                    <a:gd name="connsiteY5" fmla="*/ 193431 h 449760"/>
                    <a:gd name="connsiteX6" fmla="*/ 35169 w 409570"/>
                    <a:gd name="connsiteY6" fmla="*/ 228600 h 449760"/>
                    <a:gd name="connsiteX7" fmla="*/ 0 w 409570"/>
                    <a:gd name="connsiteY7" fmla="*/ 281354 h 449760"/>
                    <a:gd name="connsiteX8" fmla="*/ 8793 w 409570"/>
                    <a:gd name="connsiteY8" fmla="*/ 316523 h 449760"/>
                    <a:gd name="connsiteX9" fmla="*/ 26377 w 409570"/>
                    <a:gd name="connsiteY9" fmla="*/ 342900 h 449760"/>
                    <a:gd name="connsiteX10" fmla="*/ 35169 w 409570"/>
                    <a:gd name="connsiteY10" fmla="*/ 395654 h 449760"/>
                    <a:gd name="connsiteX11" fmla="*/ 61546 w 409570"/>
                    <a:gd name="connsiteY11" fmla="*/ 404446 h 449760"/>
                    <a:gd name="connsiteX12" fmla="*/ 263769 w 409570"/>
                    <a:gd name="connsiteY12" fmla="*/ 422031 h 449760"/>
                    <a:gd name="connsiteX13" fmla="*/ 290146 w 409570"/>
                    <a:gd name="connsiteY13" fmla="*/ 430823 h 449760"/>
                    <a:gd name="connsiteX14" fmla="*/ 316523 w 409570"/>
                    <a:gd name="connsiteY14" fmla="*/ 448408 h 449760"/>
                    <a:gd name="connsiteX15" fmla="*/ 334108 w 409570"/>
                    <a:gd name="connsiteY15" fmla="*/ 395654 h 449760"/>
                    <a:gd name="connsiteX16" fmla="*/ 386862 w 409570"/>
                    <a:gd name="connsiteY16" fmla="*/ 351693 h 449760"/>
                    <a:gd name="connsiteX17" fmla="*/ 395654 w 409570"/>
                    <a:gd name="connsiteY17" fmla="*/ 263770 h 449760"/>
                    <a:gd name="connsiteX18" fmla="*/ 369277 w 409570"/>
                    <a:gd name="connsiteY18" fmla="*/ 254977 h 449760"/>
                    <a:gd name="connsiteX19" fmla="*/ 351693 w 409570"/>
                    <a:gd name="connsiteY19" fmla="*/ 228600 h 449760"/>
                    <a:gd name="connsiteX20" fmla="*/ 307731 w 409570"/>
                    <a:gd name="connsiteY20" fmla="*/ 184639 h 449760"/>
                    <a:gd name="connsiteX21" fmla="*/ 298939 w 409570"/>
                    <a:gd name="connsiteY21" fmla="*/ 123093 h 449760"/>
                    <a:gd name="connsiteX22" fmla="*/ 281354 w 409570"/>
                    <a:gd name="connsiteY22" fmla="*/ 96716 h 449760"/>
                    <a:gd name="connsiteX23" fmla="*/ 263769 w 409570"/>
                    <a:gd name="connsiteY23" fmla="*/ 17585 h 449760"/>
                    <a:gd name="connsiteX24" fmla="*/ 211016 w 409570"/>
                    <a:gd name="connsiteY24" fmla="*/ 35170 h 44976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409570" h="449760">
                      <a:moveTo>
                        <a:pt x="263769" y="0"/>
                      </a:moveTo>
                      <a:cubicBezTo>
                        <a:pt x="249115" y="8792"/>
                        <a:pt x="232783" y="15256"/>
                        <a:pt x="219808" y="26377"/>
                      </a:cubicBezTo>
                      <a:cubicBezTo>
                        <a:pt x="169193" y="69761"/>
                        <a:pt x="236708" y="41260"/>
                        <a:pt x="175846" y="61546"/>
                      </a:cubicBezTo>
                      <a:cubicBezTo>
                        <a:pt x="164123" y="79131"/>
                        <a:pt x="155621" y="99356"/>
                        <a:pt x="140677" y="114300"/>
                      </a:cubicBezTo>
                      <a:cubicBezTo>
                        <a:pt x="131885" y="123092"/>
                        <a:pt x="121934" y="130862"/>
                        <a:pt x="114300" y="140677"/>
                      </a:cubicBezTo>
                      <a:cubicBezTo>
                        <a:pt x="101325" y="157359"/>
                        <a:pt x="79131" y="193431"/>
                        <a:pt x="79131" y="193431"/>
                      </a:cubicBezTo>
                      <a:cubicBezTo>
                        <a:pt x="56557" y="261156"/>
                        <a:pt x="92318" y="178595"/>
                        <a:pt x="35169" y="228600"/>
                      </a:cubicBezTo>
                      <a:cubicBezTo>
                        <a:pt x="19264" y="242517"/>
                        <a:pt x="0" y="281354"/>
                        <a:pt x="0" y="281354"/>
                      </a:cubicBezTo>
                      <a:cubicBezTo>
                        <a:pt x="2931" y="293077"/>
                        <a:pt x="4033" y="305416"/>
                        <a:pt x="8793" y="316523"/>
                      </a:cubicBezTo>
                      <a:cubicBezTo>
                        <a:pt x="12956" y="326236"/>
                        <a:pt x="23036" y="332875"/>
                        <a:pt x="26377" y="342900"/>
                      </a:cubicBezTo>
                      <a:cubicBezTo>
                        <a:pt x="32014" y="359812"/>
                        <a:pt x="26324" y="380176"/>
                        <a:pt x="35169" y="395654"/>
                      </a:cubicBezTo>
                      <a:cubicBezTo>
                        <a:pt x="39767" y="403701"/>
                        <a:pt x="52339" y="403384"/>
                        <a:pt x="61546" y="404446"/>
                      </a:cubicBezTo>
                      <a:cubicBezTo>
                        <a:pt x="128762" y="412202"/>
                        <a:pt x="196361" y="416169"/>
                        <a:pt x="263769" y="422031"/>
                      </a:cubicBezTo>
                      <a:cubicBezTo>
                        <a:pt x="272561" y="424962"/>
                        <a:pt x="281857" y="426678"/>
                        <a:pt x="290146" y="430823"/>
                      </a:cubicBezTo>
                      <a:cubicBezTo>
                        <a:pt x="299598" y="435549"/>
                        <a:pt x="308271" y="455009"/>
                        <a:pt x="316523" y="448408"/>
                      </a:cubicBezTo>
                      <a:cubicBezTo>
                        <a:pt x="330997" y="436829"/>
                        <a:pt x="321001" y="408761"/>
                        <a:pt x="334108" y="395654"/>
                      </a:cubicBezTo>
                      <a:cubicBezTo>
                        <a:pt x="367957" y="361805"/>
                        <a:pt x="350139" y="376174"/>
                        <a:pt x="386862" y="351693"/>
                      </a:cubicBezTo>
                      <a:cubicBezTo>
                        <a:pt x="408448" y="319313"/>
                        <a:pt x="420635" y="313733"/>
                        <a:pt x="395654" y="263770"/>
                      </a:cubicBezTo>
                      <a:cubicBezTo>
                        <a:pt x="391509" y="255480"/>
                        <a:pt x="378069" y="257908"/>
                        <a:pt x="369277" y="254977"/>
                      </a:cubicBezTo>
                      <a:cubicBezTo>
                        <a:pt x="363416" y="246185"/>
                        <a:pt x="359165" y="236072"/>
                        <a:pt x="351693" y="228600"/>
                      </a:cubicBezTo>
                      <a:cubicBezTo>
                        <a:pt x="293074" y="169981"/>
                        <a:pt x="354627" y="254982"/>
                        <a:pt x="307731" y="184639"/>
                      </a:cubicBezTo>
                      <a:cubicBezTo>
                        <a:pt x="304800" y="164124"/>
                        <a:pt x="304894" y="142943"/>
                        <a:pt x="298939" y="123093"/>
                      </a:cubicBezTo>
                      <a:cubicBezTo>
                        <a:pt x="295903" y="112972"/>
                        <a:pt x="286080" y="106168"/>
                        <a:pt x="281354" y="96716"/>
                      </a:cubicBezTo>
                      <a:cubicBezTo>
                        <a:pt x="270533" y="75074"/>
                        <a:pt x="267145" y="37841"/>
                        <a:pt x="263769" y="17585"/>
                      </a:cubicBezTo>
                      <a:lnTo>
                        <a:pt x="211016" y="35170"/>
                      </a:lnTo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 w="3175"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000000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rgbClr val="000000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rgbClr val="000000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rgbClr val="000000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rgbClr val="000000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endParaRPr lang="zh-CN" altLang="en-US" sz="3600"/>
                </a:p>
              </p:txBody>
            </p:sp>
            <p:sp>
              <p:nvSpPr>
                <p:cNvPr id="95" name="任意多边形 94"/>
                <p:cNvSpPr/>
                <p:nvPr/>
              </p:nvSpPr>
              <p:spPr>
                <a:xfrm>
                  <a:off x="3897846" y="1990773"/>
                  <a:ext cx="393599" cy="592159"/>
                </a:xfrm>
                <a:custGeom>
                  <a:gdLst>
                    <a:gd name="connsiteX0" fmla="*/ 254977 w 553916"/>
                    <a:gd name="connsiteY0" fmla="*/ 0 h 905608"/>
                    <a:gd name="connsiteX1" fmla="*/ 298939 w 553916"/>
                    <a:gd name="connsiteY1" fmla="*/ 26377 h 905608"/>
                    <a:gd name="connsiteX2" fmla="*/ 325316 w 553916"/>
                    <a:gd name="connsiteY2" fmla="*/ 79131 h 905608"/>
                    <a:gd name="connsiteX3" fmla="*/ 378070 w 553916"/>
                    <a:gd name="connsiteY3" fmla="*/ 96715 h 905608"/>
                    <a:gd name="connsiteX4" fmla="*/ 430823 w 553916"/>
                    <a:gd name="connsiteY4" fmla="*/ 131885 h 905608"/>
                    <a:gd name="connsiteX5" fmla="*/ 457200 w 553916"/>
                    <a:gd name="connsiteY5" fmla="*/ 184638 h 905608"/>
                    <a:gd name="connsiteX6" fmla="*/ 465993 w 553916"/>
                    <a:gd name="connsiteY6" fmla="*/ 211015 h 905608"/>
                    <a:gd name="connsiteX7" fmla="*/ 509954 w 553916"/>
                    <a:gd name="connsiteY7" fmla="*/ 272562 h 905608"/>
                    <a:gd name="connsiteX8" fmla="*/ 527539 w 553916"/>
                    <a:gd name="connsiteY8" fmla="*/ 307731 h 905608"/>
                    <a:gd name="connsiteX9" fmla="*/ 545123 w 553916"/>
                    <a:gd name="connsiteY9" fmla="*/ 386862 h 905608"/>
                    <a:gd name="connsiteX10" fmla="*/ 553916 w 553916"/>
                    <a:gd name="connsiteY10" fmla="*/ 430823 h 905608"/>
                    <a:gd name="connsiteX11" fmla="*/ 545123 w 553916"/>
                    <a:gd name="connsiteY11" fmla="*/ 624254 h 905608"/>
                    <a:gd name="connsiteX12" fmla="*/ 509954 w 553916"/>
                    <a:gd name="connsiteY12" fmla="*/ 677008 h 905608"/>
                    <a:gd name="connsiteX13" fmla="*/ 518747 w 553916"/>
                    <a:gd name="connsiteY13" fmla="*/ 738554 h 905608"/>
                    <a:gd name="connsiteX14" fmla="*/ 509954 w 553916"/>
                    <a:gd name="connsiteY14" fmla="*/ 782515 h 905608"/>
                    <a:gd name="connsiteX15" fmla="*/ 483577 w 553916"/>
                    <a:gd name="connsiteY15" fmla="*/ 791308 h 905608"/>
                    <a:gd name="connsiteX16" fmla="*/ 422031 w 553916"/>
                    <a:gd name="connsiteY16" fmla="*/ 800100 h 905608"/>
                    <a:gd name="connsiteX17" fmla="*/ 404447 w 553916"/>
                    <a:gd name="connsiteY17" fmla="*/ 870438 h 905608"/>
                    <a:gd name="connsiteX18" fmla="*/ 378070 w 553916"/>
                    <a:gd name="connsiteY18" fmla="*/ 888023 h 905608"/>
                    <a:gd name="connsiteX19" fmla="*/ 325316 w 553916"/>
                    <a:gd name="connsiteY19" fmla="*/ 905608 h 905608"/>
                    <a:gd name="connsiteX20" fmla="*/ 237393 w 553916"/>
                    <a:gd name="connsiteY20" fmla="*/ 896815 h 905608"/>
                    <a:gd name="connsiteX21" fmla="*/ 228600 w 553916"/>
                    <a:gd name="connsiteY21" fmla="*/ 861646 h 905608"/>
                    <a:gd name="connsiteX22" fmla="*/ 211016 w 553916"/>
                    <a:gd name="connsiteY22" fmla="*/ 835269 h 905608"/>
                    <a:gd name="connsiteX23" fmla="*/ 158262 w 553916"/>
                    <a:gd name="connsiteY23" fmla="*/ 817685 h 905608"/>
                    <a:gd name="connsiteX24" fmla="*/ 131885 w 553916"/>
                    <a:gd name="connsiteY24" fmla="*/ 808892 h 905608"/>
                    <a:gd name="connsiteX25" fmla="*/ 79131 w 553916"/>
                    <a:gd name="connsiteY25" fmla="*/ 773723 h 905608"/>
                    <a:gd name="connsiteX26" fmla="*/ 26377 w 553916"/>
                    <a:gd name="connsiteY26" fmla="*/ 694592 h 905608"/>
                    <a:gd name="connsiteX27" fmla="*/ 8793 w 553916"/>
                    <a:gd name="connsiteY27" fmla="*/ 668215 h 905608"/>
                    <a:gd name="connsiteX28" fmla="*/ 0 w 553916"/>
                    <a:gd name="connsiteY28" fmla="*/ 641838 h 905608"/>
                    <a:gd name="connsiteX29" fmla="*/ 35170 w 553916"/>
                    <a:gd name="connsiteY29" fmla="*/ 597877 h 905608"/>
                    <a:gd name="connsiteX30" fmla="*/ 228600 w 553916"/>
                    <a:gd name="connsiteY30" fmla="*/ 562708 h 905608"/>
                    <a:gd name="connsiteX31" fmla="*/ 254977 w 553916"/>
                    <a:gd name="connsiteY31" fmla="*/ 536331 h 905608"/>
                    <a:gd name="connsiteX32" fmla="*/ 298939 w 553916"/>
                    <a:gd name="connsiteY32" fmla="*/ 474785 h 905608"/>
                    <a:gd name="connsiteX33" fmla="*/ 254977 w 553916"/>
                    <a:gd name="connsiteY33" fmla="*/ 334108 h 905608"/>
                    <a:gd name="connsiteX34" fmla="*/ 228600 w 553916"/>
                    <a:gd name="connsiteY34" fmla="*/ 316523 h 905608"/>
                    <a:gd name="connsiteX35" fmla="*/ 219808 w 553916"/>
                    <a:gd name="connsiteY35" fmla="*/ 290146 h 905608"/>
                    <a:gd name="connsiteX36" fmla="*/ 211016 w 553916"/>
                    <a:gd name="connsiteY36" fmla="*/ 254977 h 905608"/>
                    <a:gd name="connsiteX37" fmla="*/ 193431 w 553916"/>
                    <a:gd name="connsiteY37" fmla="*/ 228600 h 905608"/>
                    <a:gd name="connsiteX38" fmla="*/ 167054 w 553916"/>
                    <a:gd name="connsiteY38" fmla="*/ 131885 h 905608"/>
                    <a:gd name="connsiteX39" fmla="*/ 175847 w 553916"/>
                    <a:gd name="connsiteY39" fmla="*/ 79131 h 905608"/>
                    <a:gd name="connsiteX40" fmla="*/ 184639 w 553916"/>
                    <a:gd name="connsiteY40" fmla="*/ 52754 h 905608"/>
                    <a:gd name="connsiteX41" fmla="*/ 211016 w 553916"/>
                    <a:gd name="connsiteY41" fmla="*/ 43962 h 905608"/>
                    <a:gd name="connsiteX42" fmla="*/ 237393 w 553916"/>
                    <a:gd name="connsiteY42" fmla="*/ 26377 h 905608"/>
                    <a:gd name="connsiteX43" fmla="*/ 263770 w 553916"/>
                    <a:gd name="connsiteY43" fmla="*/ 0 h 905608"/>
                    <a:gd name="connsiteX44" fmla="*/ 254977 w 553916"/>
                    <a:gd name="connsiteY44" fmla="*/ 0 h 9056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</a:cxnLst>
                  <a:rect l="l" t="t" r="r" b="b"/>
                  <a:pathLst>
                    <a:path w="553916" h="905608">
                      <a:moveTo>
                        <a:pt x="254977" y="0"/>
                      </a:moveTo>
                      <a:cubicBezTo>
                        <a:pt x="269631" y="8792"/>
                        <a:pt x="286855" y="14293"/>
                        <a:pt x="298939" y="26377"/>
                      </a:cubicBezTo>
                      <a:cubicBezTo>
                        <a:pt x="329281" y="56719"/>
                        <a:pt x="281829" y="51952"/>
                        <a:pt x="325316" y="79131"/>
                      </a:cubicBezTo>
                      <a:cubicBezTo>
                        <a:pt x="341034" y="88955"/>
                        <a:pt x="378070" y="96715"/>
                        <a:pt x="378070" y="96715"/>
                      </a:cubicBezTo>
                      <a:cubicBezTo>
                        <a:pt x="395654" y="108438"/>
                        <a:pt x="424139" y="111836"/>
                        <a:pt x="430823" y="131885"/>
                      </a:cubicBezTo>
                      <a:cubicBezTo>
                        <a:pt x="452925" y="198186"/>
                        <a:pt x="423111" y="116462"/>
                        <a:pt x="457200" y="184638"/>
                      </a:cubicBezTo>
                      <a:cubicBezTo>
                        <a:pt x="461345" y="192928"/>
                        <a:pt x="461848" y="202725"/>
                        <a:pt x="465993" y="211015"/>
                      </a:cubicBezTo>
                      <a:cubicBezTo>
                        <a:pt x="475295" y="229619"/>
                        <a:pt x="499995" y="256627"/>
                        <a:pt x="509954" y="272562"/>
                      </a:cubicBezTo>
                      <a:cubicBezTo>
                        <a:pt x="516901" y="283677"/>
                        <a:pt x="522376" y="295684"/>
                        <a:pt x="527539" y="307731"/>
                      </a:cubicBezTo>
                      <a:cubicBezTo>
                        <a:pt x="539777" y="336287"/>
                        <a:pt x="539022" y="353307"/>
                        <a:pt x="545123" y="386862"/>
                      </a:cubicBezTo>
                      <a:cubicBezTo>
                        <a:pt x="547796" y="401565"/>
                        <a:pt x="550985" y="416169"/>
                        <a:pt x="553916" y="430823"/>
                      </a:cubicBezTo>
                      <a:cubicBezTo>
                        <a:pt x="550985" y="495300"/>
                        <a:pt x="556469" y="560716"/>
                        <a:pt x="545123" y="624254"/>
                      </a:cubicBezTo>
                      <a:cubicBezTo>
                        <a:pt x="541408" y="645059"/>
                        <a:pt x="509954" y="677008"/>
                        <a:pt x="509954" y="677008"/>
                      </a:cubicBezTo>
                      <a:cubicBezTo>
                        <a:pt x="512885" y="697523"/>
                        <a:pt x="518747" y="717830"/>
                        <a:pt x="518747" y="738554"/>
                      </a:cubicBezTo>
                      <a:cubicBezTo>
                        <a:pt x="518747" y="753498"/>
                        <a:pt x="518244" y="770081"/>
                        <a:pt x="509954" y="782515"/>
                      </a:cubicBezTo>
                      <a:cubicBezTo>
                        <a:pt x="504813" y="790226"/>
                        <a:pt x="492665" y="789490"/>
                        <a:pt x="483577" y="791308"/>
                      </a:cubicBezTo>
                      <a:cubicBezTo>
                        <a:pt x="463256" y="795372"/>
                        <a:pt x="442546" y="797169"/>
                        <a:pt x="422031" y="800100"/>
                      </a:cubicBezTo>
                      <a:cubicBezTo>
                        <a:pt x="421593" y="802289"/>
                        <a:pt x="411657" y="861426"/>
                        <a:pt x="404447" y="870438"/>
                      </a:cubicBezTo>
                      <a:cubicBezTo>
                        <a:pt x="397846" y="878690"/>
                        <a:pt x="387726" y="883731"/>
                        <a:pt x="378070" y="888023"/>
                      </a:cubicBezTo>
                      <a:cubicBezTo>
                        <a:pt x="361132" y="895551"/>
                        <a:pt x="325316" y="905608"/>
                        <a:pt x="325316" y="905608"/>
                      </a:cubicBezTo>
                      <a:cubicBezTo>
                        <a:pt x="296008" y="902677"/>
                        <a:pt x="264207" y="909003"/>
                        <a:pt x="237393" y="896815"/>
                      </a:cubicBezTo>
                      <a:cubicBezTo>
                        <a:pt x="226392" y="891815"/>
                        <a:pt x="233360" y="872753"/>
                        <a:pt x="228600" y="861646"/>
                      </a:cubicBezTo>
                      <a:cubicBezTo>
                        <a:pt x="224437" y="851933"/>
                        <a:pt x="219977" y="840869"/>
                        <a:pt x="211016" y="835269"/>
                      </a:cubicBezTo>
                      <a:cubicBezTo>
                        <a:pt x="195298" y="825445"/>
                        <a:pt x="175847" y="823547"/>
                        <a:pt x="158262" y="817685"/>
                      </a:cubicBezTo>
                      <a:cubicBezTo>
                        <a:pt x="149470" y="814754"/>
                        <a:pt x="139596" y="814033"/>
                        <a:pt x="131885" y="808892"/>
                      </a:cubicBezTo>
                      <a:lnTo>
                        <a:pt x="79131" y="773723"/>
                      </a:lnTo>
                      <a:lnTo>
                        <a:pt x="26377" y="694592"/>
                      </a:lnTo>
                      <a:cubicBezTo>
                        <a:pt x="20516" y="685800"/>
                        <a:pt x="12135" y="678240"/>
                        <a:pt x="8793" y="668215"/>
                      </a:cubicBezTo>
                      <a:lnTo>
                        <a:pt x="0" y="641838"/>
                      </a:lnTo>
                      <a:cubicBezTo>
                        <a:pt x="14435" y="598538"/>
                        <a:pt x="-1541" y="628469"/>
                        <a:pt x="35170" y="597877"/>
                      </a:cubicBezTo>
                      <a:cubicBezTo>
                        <a:pt x="115024" y="531331"/>
                        <a:pt x="-13868" y="575469"/>
                        <a:pt x="228600" y="562708"/>
                      </a:cubicBezTo>
                      <a:cubicBezTo>
                        <a:pt x="237392" y="553916"/>
                        <a:pt x="246885" y="545772"/>
                        <a:pt x="254977" y="536331"/>
                      </a:cubicBezTo>
                      <a:cubicBezTo>
                        <a:pt x="271335" y="517247"/>
                        <a:pt x="285022" y="495660"/>
                        <a:pt x="298939" y="474785"/>
                      </a:cubicBezTo>
                      <a:cubicBezTo>
                        <a:pt x="272329" y="275214"/>
                        <a:pt x="325059" y="369149"/>
                        <a:pt x="254977" y="334108"/>
                      </a:cubicBezTo>
                      <a:cubicBezTo>
                        <a:pt x="245525" y="329382"/>
                        <a:pt x="237392" y="322385"/>
                        <a:pt x="228600" y="316523"/>
                      </a:cubicBezTo>
                      <a:cubicBezTo>
                        <a:pt x="225669" y="307731"/>
                        <a:pt x="222354" y="299057"/>
                        <a:pt x="219808" y="290146"/>
                      </a:cubicBezTo>
                      <a:cubicBezTo>
                        <a:pt x="216488" y="278527"/>
                        <a:pt x="215776" y="266084"/>
                        <a:pt x="211016" y="254977"/>
                      </a:cubicBezTo>
                      <a:cubicBezTo>
                        <a:pt x="206853" y="245264"/>
                        <a:pt x="199293" y="237392"/>
                        <a:pt x="193431" y="228600"/>
                      </a:cubicBezTo>
                      <a:cubicBezTo>
                        <a:pt x="173599" y="149271"/>
                        <a:pt x="183490" y="181189"/>
                        <a:pt x="167054" y="131885"/>
                      </a:cubicBezTo>
                      <a:cubicBezTo>
                        <a:pt x="169985" y="114300"/>
                        <a:pt x="171980" y="96534"/>
                        <a:pt x="175847" y="79131"/>
                      </a:cubicBezTo>
                      <a:cubicBezTo>
                        <a:pt x="177858" y="70084"/>
                        <a:pt x="178086" y="59307"/>
                        <a:pt x="184639" y="52754"/>
                      </a:cubicBezTo>
                      <a:cubicBezTo>
                        <a:pt x="191192" y="46201"/>
                        <a:pt x="202224" y="46893"/>
                        <a:pt x="211016" y="43962"/>
                      </a:cubicBezTo>
                      <a:cubicBezTo>
                        <a:pt x="219808" y="38100"/>
                        <a:pt x="229275" y="33142"/>
                        <a:pt x="237393" y="26377"/>
                      </a:cubicBezTo>
                      <a:cubicBezTo>
                        <a:pt x="246945" y="18417"/>
                        <a:pt x="254978" y="8792"/>
                        <a:pt x="263770" y="0"/>
                      </a:cubicBezTo>
                      <a:lnTo>
                        <a:pt x="254977" y="0"/>
                      </a:lnTo>
                      <a:close/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 w="3175"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endParaRPr lang="zh-CN" altLang="en-US" sz="3600"/>
                </a:p>
              </p:txBody>
            </p:sp>
            <p:sp>
              <p:nvSpPr>
                <p:cNvPr id="114" name="任意多边形 113"/>
                <p:cNvSpPr/>
                <p:nvPr/>
              </p:nvSpPr>
              <p:spPr>
                <a:xfrm>
                  <a:off x="3566056" y="2633935"/>
                  <a:ext cx="341971" cy="138376"/>
                </a:xfrm>
                <a:custGeom>
                  <a:gdLst>
                    <a:gd name="connsiteX0" fmla="*/ 36109 w 481260"/>
                    <a:gd name="connsiteY0" fmla="*/ 9918 h 211623"/>
                    <a:gd name="connsiteX1" fmla="*/ 97655 w 481260"/>
                    <a:gd name="connsiteY1" fmla="*/ 18710 h 211623"/>
                    <a:gd name="connsiteX2" fmla="*/ 124032 w 481260"/>
                    <a:gd name="connsiteY2" fmla="*/ 27502 h 211623"/>
                    <a:gd name="connsiteX3" fmla="*/ 440555 w 481260"/>
                    <a:gd name="connsiteY3" fmla="*/ 36295 h 211623"/>
                    <a:gd name="connsiteX4" fmla="*/ 475725 w 481260"/>
                    <a:gd name="connsiteY4" fmla="*/ 71464 h 211623"/>
                    <a:gd name="connsiteX5" fmla="*/ 422971 w 481260"/>
                    <a:gd name="connsiteY5" fmla="*/ 89049 h 211623"/>
                    <a:gd name="connsiteX6" fmla="*/ 396594 w 481260"/>
                    <a:gd name="connsiteY6" fmla="*/ 115425 h 211623"/>
                    <a:gd name="connsiteX7" fmla="*/ 387802 w 481260"/>
                    <a:gd name="connsiteY7" fmla="*/ 141802 h 211623"/>
                    <a:gd name="connsiteX8" fmla="*/ 326255 w 481260"/>
                    <a:gd name="connsiteY8" fmla="*/ 176972 h 211623"/>
                    <a:gd name="connsiteX9" fmla="*/ 317463 w 481260"/>
                    <a:gd name="connsiteY9" fmla="*/ 203349 h 211623"/>
                    <a:gd name="connsiteX10" fmla="*/ 238332 w 481260"/>
                    <a:gd name="connsiteY10" fmla="*/ 168179 h 211623"/>
                    <a:gd name="connsiteX11" fmla="*/ 80071 w 481260"/>
                    <a:gd name="connsiteY11" fmla="*/ 159387 h 211623"/>
                    <a:gd name="connsiteX12" fmla="*/ 53694 w 481260"/>
                    <a:gd name="connsiteY12" fmla="*/ 133010 h 211623"/>
                    <a:gd name="connsiteX13" fmla="*/ 36109 w 481260"/>
                    <a:gd name="connsiteY13" fmla="*/ 106633 h 211623"/>
                    <a:gd name="connsiteX14" fmla="*/ 9732 w 481260"/>
                    <a:gd name="connsiteY14" fmla="*/ 97841 h 211623"/>
                    <a:gd name="connsiteX15" fmla="*/ 9732 w 481260"/>
                    <a:gd name="connsiteY15" fmla="*/ 27502 h 211623"/>
                    <a:gd name="connsiteX16" fmla="*/ 27317 w 481260"/>
                    <a:gd name="connsiteY16" fmla="*/ 1125 h 211623"/>
                    <a:gd name="connsiteX17" fmla="*/ 36109 w 481260"/>
                    <a:gd name="connsiteY17" fmla="*/ 9918 h 21162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481259" h="211623">
                      <a:moveTo>
                        <a:pt x="36109" y="9918"/>
                      </a:moveTo>
                      <a:cubicBezTo>
                        <a:pt x="47832" y="12849"/>
                        <a:pt x="77334" y="14646"/>
                        <a:pt x="97655" y="18710"/>
                      </a:cubicBezTo>
                      <a:cubicBezTo>
                        <a:pt x="106743" y="20528"/>
                        <a:pt x="114776" y="27027"/>
                        <a:pt x="124032" y="27502"/>
                      </a:cubicBezTo>
                      <a:cubicBezTo>
                        <a:pt x="229442" y="32908"/>
                        <a:pt x="335047" y="33364"/>
                        <a:pt x="440555" y="36295"/>
                      </a:cubicBezTo>
                      <a:cubicBezTo>
                        <a:pt x="440555" y="36295"/>
                        <a:pt x="499171" y="48018"/>
                        <a:pt x="475725" y="71464"/>
                      </a:cubicBezTo>
                      <a:cubicBezTo>
                        <a:pt x="462618" y="84571"/>
                        <a:pt x="422971" y="89049"/>
                        <a:pt x="422971" y="89049"/>
                      </a:cubicBezTo>
                      <a:cubicBezTo>
                        <a:pt x="414179" y="97841"/>
                        <a:pt x="403491" y="105079"/>
                        <a:pt x="396594" y="115425"/>
                      </a:cubicBezTo>
                      <a:cubicBezTo>
                        <a:pt x="391453" y="123136"/>
                        <a:pt x="393735" y="134682"/>
                        <a:pt x="387802" y="141802"/>
                      </a:cubicBezTo>
                      <a:cubicBezTo>
                        <a:pt x="367330" y="166368"/>
                        <a:pt x="352549" y="168207"/>
                        <a:pt x="326255" y="176972"/>
                      </a:cubicBezTo>
                      <a:cubicBezTo>
                        <a:pt x="323324" y="185764"/>
                        <a:pt x="326374" y="200803"/>
                        <a:pt x="317463" y="203349"/>
                      </a:cubicBezTo>
                      <a:cubicBezTo>
                        <a:pt x="219198" y="231424"/>
                        <a:pt x="300503" y="180021"/>
                        <a:pt x="238332" y="168179"/>
                      </a:cubicBezTo>
                      <a:cubicBezTo>
                        <a:pt x="186430" y="158293"/>
                        <a:pt x="132825" y="162318"/>
                        <a:pt x="80071" y="159387"/>
                      </a:cubicBezTo>
                      <a:cubicBezTo>
                        <a:pt x="71279" y="150595"/>
                        <a:pt x="61654" y="142562"/>
                        <a:pt x="53694" y="133010"/>
                      </a:cubicBezTo>
                      <a:cubicBezTo>
                        <a:pt x="46929" y="124892"/>
                        <a:pt x="44361" y="113234"/>
                        <a:pt x="36109" y="106633"/>
                      </a:cubicBezTo>
                      <a:cubicBezTo>
                        <a:pt x="28872" y="100843"/>
                        <a:pt x="18524" y="100772"/>
                        <a:pt x="9732" y="97841"/>
                      </a:cubicBezTo>
                      <a:cubicBezTo>
                        <a:pt x="-1076" y="65415"/>
                        <a:pt x="-5246" y="67445"/>
                        <a:pt x="9732" y="27502"/>
                      </a:cubicBezTo>
                      <a:cubicBezTo>
                        <a:pt x="13442" y="17608"/>
                        <a:pt x="18256" y="6562"/>
                        <a:pt x="27317" y="1125"/>
                      </a:cubicBezTo>
                      <a:cubicBezTo>
                        <a:pt x="34856" y="-3399"/>
                        <a:pt x="24386" y="6987"/>
                        <a:pt x="36109" y="9918"/>
                      </a:cubicBezTo>
                      <a:close/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 w="3175"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rgbClr val="FFFFFF"/>
                      </a:solidFill>
                      <a:latin typeface="Arial Narrow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endParaRPr lang="zh-CN" altLang="en-US" sz="3600"/>
                </a:p>
              </p:txBody>
            </p:sp>
            <p:grpSp>
              <p:nvGrpSpPr>
                <p:cNvPr id="118" name="组合 117"/>
                <p:cNvGrpSpPr/>
                <p:nvPr/>
              </p:nvGrpSpPr>
              <p:grpSpPr>
                <a:xfrm>
                  <a:off x="3563888" y="2754583"/>
                  <a:ext cx="900852" cy="605538"/>
                  <a:chOff x="3687491" y="2811550"/>
                  <a:chExt cx="790840" cy="624296"/>
                </a:xfrm>
              </p:grpSpPr>
              <p:sp>
                <p:nvSpPr>
                  <p:cNvPr id="134" name="任意多边形 133"/>
                  <p:cNvSpPr/>
                  <p:nvPr/>
                </p:nvSpPr>
                <p:spPr>
                  <a:xfrm>
                    <a:off x="3687491" y="2811550"/>
                    <a:ext cx="649769" cy="624296"/>
                  </a:xfrm>
                  <a:custGeom>
                    <a:gdLst>
                      <a:gd name="connsiteX0" fmla="*/ 134242 w 1041632"/>
                      <a:gd name="connsiteY0" fmla="*/ 52754 h 1018936"/>
                      <a:gd name="connsiteX1" fmla="*/ 230957 w 1041632"/>
                      <a:gd name="connsiteY1" fmla="*/ 61546 h 1018936"/>
                      <a:gd name="connsiteX2" fmla="*/ 283711 w 1041632"/>
                      <a:gd name="connsiteY2" fmla="*/ 79130 h 1018936"/>
                      <a:gd name="connsiteX3" fmla="*/ 389219 w 1041632"/>
                      <a:gd name="connsiteY3" fmla="*/ 70338 h 1018936"/>
                      <a:gd name="connsiteX4" fmla="*/ 415596 w 1041632"/>
                      <a:gd name="connsiteY4" fmla="*/ 61546 h 1018936"/>
                      <a:gd name="connsiteX5" fmla="*/ 433180 w 1041632"/>
                      <a:gd name="connsiteY5" fmla="*/ 0 h 1018936"/>
                      <a:gd name="connsiteX6" fmla="*/ 494726 w 1041632"/>
                      <a:gd name="connsiteY6" fmla="*/ 8792 h 1018936"/>
                      <a:gd name="connsiteX7" fmla="*/ 740911 w 1041632"/>
                      <a:gd name="connsiteY7" fmla="*/ 17584 h 1018936"/>
                      <a:gd name="connsiteX8" fmla="*/ 758496 w 1041632"/>
                      <a:gd name="connsiteY8" fmla="*/ 43961 h 1018936"/>
                      <a:gd name="connsiteX9" fmla="*/ 793665 w 1041632"/>
                      <a:gd name="connsiteY9" fmla="*/ 79130 h 1018936"/>
                      <a:gd name="connsiteX10" fmla="*/ 846419 w 1041632"/>
                      <a:gd name="connsiteY10" fmla="*/ 96715 h 1018936"/>
                      <a:gd name="connsiteX11" fmla="*/ 855211 w 1041632"/>
                      <a:gd name="connsiteY11" fmla="*/ 123092 h 1018936"/>
                      <a:gd name="connsiteX12" fmla="*/ 864003 w 1041632"/>
                      <a:gd name="connsiteY12" fmla="*/ 158261 h 1018936"/>
                      <a:gd name="connsiteX13" fmla="*/ 890380 w 1041632"/>
                      <a:gd name="connsiteY13" fmla="*/ 175846 h 1018936"/>
                      <a:gd name="connsiteX14" fmla="*/ 916757 w 1041632"/>
                      <a:gd name="connsiteY14" fmla="*/ 272561 h 1018936"/>
                      <a:gd name="connsiteX15" fmla="*/ 934342 w 1041632"/>
                      <a:gd name="connsiteY15" fmla="*/ 325315 h 1018936"/>
                      <a:gd name="connsiteX16" fmla="*/ 951926 w 1041632"/>
                      <a:gd name="connsiteY16" fmla="*/ 351692 h 1018936"/>
                      <a:gd name="connsiteX17" fmla="*/ 978303 w 1041632"/>
                      <a:gd name="connsiteY17" fmla="*/ 430823 h 1018936"/>
                      <a:gd name="connsiteX18" fmla="*/ 995888 w 1041632"/>
                      <a:gd name="connsiteY18" fmla="*/ 483577 h 1018936"/>
                      <a:gd name="connsiteX19" fmla="*/ 1031057 w 1041632"/>
                      <a:gd name="connsiteY19" fmla="*/ 536330 h 1018936"/>
                      <a:gd name="connsiteX20" fmla="*/ 1031057 w 1041632"/>
                      <a:gd name="connsiteY20" fmla="*/ 606669 h 1018936"/>
                      <a:gd name="connsiteX21" fmla="*/ 1004680 w 1041632"/>
                      <a:gd name="connsiteY21" fmla="*/ 615461 h 1018936"/>
                      <a:gd name="connsiteX22" fmla="*/ 960719 w 1041632"/>
                      <a:gd name="connsiteY22" fmla="*/ 606669 h 1018936"/>
                      <a:gd name="connsiteX23" fmla="*/ 907965 w 1041632"/>
                      <a:gd name="connsiteY23" fmla="*/ 571500 h 1018936"/>
                      <a:gd name="connsiteX24" fmla="*/ 881588 w 1041632"/>
                      <a:gd name="connsiteY24" fmla="*/ 553915 h 1018936"/>
                      <a:gd name="connsiteX25" fmla="*/ 820042 w 1041632"/>
                      <a:gd name="connsiteY25" fmla="*/ 536330 h 1018936"/>
                      <a:gd name="connsiteX26" fmla="*/ 793665 w 1041632"/>
                      <a:gd name="connsiteY26" fmla="*/ 553915 h 1018936"/>
                      <a:gd name="connsiteX27" fmla="*/ 758496 w 1041632"/>
                      <a:gd name="connsiteY27" fmla="*/ 615461 h 1018936"/>
                      <a:gd name="connsiteX28" fmla="*/ 732119 w 1041632"/>
                      <a:gd name="connsiteY28" fmla="*/ 633046 h 1018936"/>
                      <a:gd name="connsiteX29" fmla="*/ 723326 w 1041632"/>
                      <a:gd name="connsiteY29" fmla="*/ 659423 h 1018936"/>
                      <a:gd name="connsiteX30" fmla="*/ 714534 w 1041632"/>
                      <a:gd name="connsiteY30" fmla="*/ 747346 h 1018936"/>
                      <a:gd name="connsiteX31" fmla="*/ 705742 w 1041632"/>
                      <a:gd name="connsiteY31" fmla="*/ 905607 h 1018936"/>
                      <a:gd name="connsiteX32" fmla="*/ 723326 w 1041632"/>
                      <a:gd name="connsiteY32" fmla="*/ 931984 h 1018936"/>
                      <a:gd name="connsiteX33" fmla="*/ 670573 w 1041632"/>
                      <a:gd name="connsiteY33" fmla="*/ 958361 h 1018936"/>
                      <a:gd name="connsiteX34" fmla="*/ 644196 w 1041632"/>
                      <a:gd name="connsiteY34" fmla="*/ 984738 h 1018936"/>
                      <a:gd name="connsiteX35" fmla="*/ 547480 w 1041632"/>
                      <a:gd name="connsiteY35" fmla="*/ 1002323 h 1018936"/>
                      <a:gd name="connsiteX36" fmla="*/ 521103 w 1041632"/>
                      <a:gd name="connsiteY36" fmla="*/ 993530 h 1018936"/>
                      <a:gd name="connsiteX37" fmla="*/ 494726 w 1041632"/>
                      <a:gd name="connsiteY37" fmla="*/ 975946 h 1018936"/>
                      <a:gd name="connsiteX38" fmla="*/ 441973 w 1041632"/>
                      <a:gd name="connsiteY38" fmla="*/ 958361 h 1018936"/>
                      <a:gd name="connsiteX39" fmla="*/ 415596 w 1041632"/>
                      <a:gd name="connsiteY39" fmla="*/ 949569 h 1018936"/>
                      <a:gd name="connsiteX40" fmla="*/ 389219 w 1041632"/>
                      <a:gd name="connsiteY40" fmla="*/ 940777 h 1018936"/>
                      <a:gd name="connsiteX41" fmla="*/ 380426 w 1041632"/>
                      <a:gd name="connsiteY41" fmla="*/ 835269 h 1018936"/>
                      <a:gd name="connsiteX42" fmla="*/ 424388 w 1041632"/>
                      <a:gd name="connsiteY42" fmla="*/ 826477 h 1018936"/>
                      <a:gd name="connsiteX43" fmla="*/ 415596 w 1041632"/>
                      <a:gd name="connsiteY43" fmla="*/ 747346 h 1018936"/>
                      <a:gd name="connsiteX44" fmla="*/ 362842 w 1041632"/>
                      <a:gd name="connsiteY44" fmla="*/ 729761 h 1018936"/>
                      <a:gd name="connsiteX45" fmla="*/ 195788 w 1041632"/>
                      <a:gd name="connsiteY45" fmla="*/ 694592 h 1018936"/>
                      <a:gd name="connsiteX46" fmla="*/ 160619 w 1041632"/>
                      <a:gd name="connsiteY46" fmla="*/ 641838 h 1018936"/>
                      <a:gd name="connsiteX47" fmla="*/ 134242 w 1041632"/>
                      <a:gd name="connsiteY47" fmla="*/ 518746 h 1018936"/>
                      <a:gd name="connsiteX48" fmla="*/ 125449 w 1041632"/>
                      <a:gd name="connsiteY48" fmla="*/ 413238 h 1018936"/>
                      <a:gd name="connsiteX49" fmla="*/ 90280 w 1041632"/>
                      <a:gd name="connsiteY49" fmla="*/ 360484 h 1018936"/>
                      <a:gd name="connsiteX50" fmla="*/ 55111 w 1041632"/>
                      <a:gd name="connsiteY50" fmla="*/ 307730 h 1018936"/>
                      <a:gd name="connsiteX51" fmla="*/ 28734 w 1041632"/>
                      <a:gd name="connsiteY51" fmla="*/ 290146 h 1018936"/>
                      <a:gd name="connsiteX52" fmla="*/ 11149 w 1041632"/>
                      <a:gd name="connsiteY52" fmla="*/ 263769 h 1018936"/>
                      <a:gd name="connsiteX53" fmla="*/ 11149 w 1041632"/>
                      <a:gd name="connsiteY53" fmla="*/ 131884 h 1018936"/>
                      <a:gd name="connsiteX54" fmla="*/ 28734 w 1041632"/>
                      <a:gd name="connsiteY54" fmla="*/ 105507 h 1018936"/>
                      <a:gd name="connsiteX55" fmla="*/ 37526 w 1041632"/>
                      <a:gd name="connsiteY55" fmla="*/ 79130 h 1018936"/>
                      <a:gd name="connsiteX56" fmla="*/ 134242 w 1041632"/>
                      <a:gd name="connsiteY56" fmla="*/ 52754 h 101893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</a:cxnLst>
                    <a:rect l="l" t="t" r="r" b="b"/>
                    <a:pathLst>
                      <a:path w="1041632" h="1018935">
                        <a:moveTo>
                          <a:pt x="134242" y="52754"/>
                        </a:moveTo>
                        <a:cubicBezTo>
                          <a:pt x="166480" y="49823"/>
                          <a:pt x="199078" y="55921"/>
                          <a:pt x="230957" y="61546"/>
                        </a:cubicBezTo>
                        <a:cubicBezTo>
                          <a:pt x="249211" y="64767"/>
                          <a:pt x="283711" y="79130"/>
                          <a:pt x="283711" y="79130"/>
                        </a:cubicBezTo>
                        <a:cubicBezTo>
                          <a:pt x="318880" y="76199"/>
                          <a:pt x="354237" y="75002"/>
                          <a:pt x="389219" y="70338"/>
                        </a:cubicBezTo>
                        <a:cubicBezTo>
                          <a:pt x="398406" y="69113"/>
                          <a:pt x="409043" y="68099"/>
                          <a:pt x="415596" y="61546"/>
                        </a:cubicBezTo>
                        <a:cubicBezTo>
                          <a:pt x="419800" y="57342"/>
                          <a:pt x="433104" y="304"/>
                          <a:pt x="433180" y="0"/>
                        </a:cubicBezTo>
                        <a:cubicBezTo>
                          <a:pt x="453695" y="2931"/>
                          <a:pt x="474036" y="7610"/>
                          <a:pt x="494726" y="8792"/>
                        </a:cubicBezTo>
                        <a:cubicBezTo>
                          <a:pt x="576706" y="13476"/>
                          <a:pt x="659517" y="6732"/>
                          <a:pt x="740911" y="17584"/>
                        </a:cubicBezTo>
                        <a:cubicBezTo>
                          <a:pt x="751385" y="18981"/>
                          <a:pt x="751619" y="35938"/>
                          <a:pt x="758496" y="43961"/>
                        </a:cubicBezTo>
                        <a:cubicBezTo>
                          <a:pt x="769285" y="56549"/>
                          <a:pt x="779449" y="70600"/>
                          <a:pt x="793665" y="79130"/>
                        </a:cubicBezTo>
                        <a:cubicBezTo>
                          <a:pt x="809559" y="88667"/>
                          <a:pt x="846419" y="96715"/>
                          <a:pt x="846419" y="96715"/>
                        </a:cubicBezTo>
                        <a:cubicBezTo>
                          <a:pt x="849350" y="105507"/>
                          <a:pt x="852665" y="114181"/>
                          <a:pt x="855211" y="123092"/>
                        </a:cubicBezTo>
                        <a:cubicBezTo>
                          <a:pt x="858531" y="134711"/>
                          <a:pt x="857300" y="148207"/>
                          <a:pt x="864003" y="158261"/>
                        </a:cubicBezTo>
                        <a:cubicBezTo>
                          <a:pt x="869865" y="167053"/>
                          <a:pt x="881588" y="169984"/>
                          <a:pt x="890380" y="175846"/>
                        </a:cubicBezTo>
                        <a:cubicBezTo>
                          <a:pt x="906816" y="225150"/>
                          <a:pt x="896925" y="193232"/>
                          <a:pt x="916757" y="272561"/>
                        </a:cubicBezTo>
                        <a:cubicBezTo>
                          <a:pt x="921252" y="290543"/>
                          <a:pt x="928480" y="307730"/>
                          <a:pt x="934342" y="325315"/>
                        </a:cubicBezTo>
                        <a:cubicBezTo>
                          <a:pt x="937684" y="335340"/>
                          <a:pt x="947634" y="342036"/>
                          <a:pt x="951926" y="351692"/>
                        </a:cubicBezTo>
                        <a:cubicBezTo>
                          <a:pt x="951933" y="351707"/>
                          <a:pt x="973904" y="417627"/>
                          <a:pt x="978303" y="430823"/>
                        </a:cubicBezTo>
                        <a:lnTo>
                          <a:pt x="995888" y="483577"/>
                        </a:lnTo>
                        <a:cubicBezTo>
                          <a:pt x="1002571" y="503626"/>
                          <a:pt x="1031057" y="536330"/>
                          <a:pt x="1031057" y="536330"/>
                        </a:cubicBezTo>
                        <a:cubicBezTo>
                          <a:pt x="1039457" y="561531"/>
                          <a:pt x="1049919" y="578376"/>
                          <a:pt x="1031057" y="606669"/>
                        </a:cubicBezTo>
                        <a:cubicBezTo>
                          <a:pt x="1025916" y="614380"/>
                          <a:pt x="1013472" y="612530"/>
                          <a:pt x="1004680" y="615461"/>
                        </a:cubicBezTo>
                        <a:cubicBezTo>
                          <a:pt x="990026" y="612530"/>
                          <a:pt x="974323" y="612853"/>
                          <a:pt x="960719" y="606669"/>
                        </a:cubicBezTo>
                        <a:cubicBezTo>
                          <a:pt x="941479" y="597924"/>
                          <a:pt x="925550" y="583223"/>
                          <a:pt x="907965" y="571500"/>
                        </a:cubicBezTo>
                        <a:cubicBezTo>
                          <a:pt x="899173" y="565638"/>
                          <a:pt x="891613" y="557257"/>
                          <a:pt x="881588" y="553915"/>
                        </a:cubicBezTo>
                        <a:cubicBezTo>
                          <a:pt x="843747" y="541302"/>
                          <a:pt x="864202" y="547371"/>
                          <a:pt x="820042" y="536330"/>
                        </a:cubicBezTo>
                        <a:cubicBezTo>
                          <a:pt x="811250" y="542192"/>
                          <a:pt x="798391" y="544463"/>
                          <a:pt x="793665" y="553915"/>
                        </a:cubicBezTo>
                        <a:cubicBezTo>
                          <a:pt x="758591" y="624063"/>
                          <a:pt x="814656" y="596742"/>
                          <a:pt x="758496" y="615461"/>
                        </a:cubicBezTo>
                        <a:cubicBezTo>
                          <a:pt x="749704" y="621323"/>
                          <a:pt x="738720" y="624794"/>
                          <a:pt x="732119" y="633046"/>
                        </a:cubicBezTo>
                        <a:cubicBezTo>
                          <a:pt x="726329" y="640283"/>
                          <a:pt x="724735" y="650263"/>
                          <a:pt x="723326" y="659423"/>
                        </a:cubicBezTo>
                        <a:cubicBezTo>
                          <a:pt x="718847" y="688534"/>
                          <a:pt x="716632" y="717967"/>
                          <a:pt x="714534" y="747346"/>
                        </a:cubicBezTo>
                        <a:cubicBezTo>
                          <a:pt x="710770" y="800047"/>
                          <a:pt x="708673" y="852853"/>
                          <a:pt x="705742" y="905607"/>
                        </a:cubicBezTo>
                        <a:cubicBezTo>
                          <a:pt x="711603" y="914399"/>
                          <a:pt x="725398" y="921622"/>
                          <a:pt x="723326" y="931984"/>
                        </a:cubicBezTo>
                        <a:cubicBezTo>
                          <a:pt x="720891" y="944159"/>
                          <a:pt x="679214" y="955481"/>
                          <a:pt x="670573" y="958361"/>
                        </a:cubicBezTo>
                        <a:cubicBezTo>
                          <a:pt x="661781" y="967153"/>
                          <a:pt x="651093" y="974392"/>
                          <a:pt x="644196" y="984738"/>
                        </a:cubicBezTo>
                        <a:cubicBezTo>
                          <a:pt x="609114" y="1037360"/>
                          <a:pt x="698569" y="1017431"/>
                          <a:pt x="547480" y="1002323"/>
                        </a:cubicBezTo>
                        <a:cubicBezTo>
                          <a:pt x="538688" y="999392"/>
                          <a:pt x="529393" y="997675"/>
                          <a:pt x="521103" y="993530"/>
                        </a:cubicBezTo>
                        <a:cubicBezTo>
                          <a:pt x="511652" y="988804"/>
                          <a:pt x="504382" y="980238"/>
                          <a:pt x="494726" y="975946"/>
                        </a:cubicBezTo>
                        <a:cubicBezTo>
                          <a:pt x="477788" y="968418"/>
                          <a:pt x="459557" y="964223"/>
                          <a:pt x="441973" y="958361"/>
                        </a:cubicBezTo>
                        <a:lnTo>
                          <a:pt x="415596" y="949569"/>
                        </a:lnTo>
                        <a:lnTo>
                          <a:pt x="389219" y="940777"/>
                        </a:lnTo>
                        <a:cubicBezTo>
                          <a:pt x="366096" y="906093"/>
                          <a:pt x="347403" y="890307"/>
                          <a:pt x="380426" y="835269"/>
                        </a:cubicBezTo>
                        <a:cubicBezTo>
                          <a:pt x="388115" y="822454"/>
                          <a:pt x="409734" y="829408"/>
                          <a:pt x="424388" y="826477"/>
                        </a:cubicBezTo>
                        <a:cubicBezTo>
                          <a:pt x="421457" y="800100"/>
                          <a:pt x="429844" y="769736"/>
                          <a:pt x="415596" y="747346"/>
                        </a:cubicBezTo>
                        <a:cubicBezTo>
                          <a:pt x="405645" y="731708"/>
                          <a:pt x="378265" y="740043"/>
                          <a:pt x="362842" y="729761"/>
                        </a:cubicBezTo>
                        <a:cubicBezTo>
                          <a:pt x="297144" y="685964"/>
                          <a:pt x="346950" y="713488"/>
                          <a:pt x="195788" y="694592"/>
                        </a:cubicBezTo>
                        <a:cubicBezTo>
                          <a:pt x="184065" y="677007"/>
                          <a:pt x="165745" y="662341"/>
                          <a:pt x="160619" y="641838"/>
                        </a:cubicBezTo>
                        <a:cubicBezTo>
                          <a:pt x="149092" y="595731"/>
                          <a:pt x="139349" y="564707"/>
                          <a:pt x="134242" y="518746"/>
                        </a:cubicBezTo>
                        <a:cubicBezTo>
                          <a:pt x="130345" y="483671"/>
                          <a:pt x="134895" y="447242"/>
                          <a:pt x="125449" y="413238"/>
                        </a:cubicBezTo>
                        <a:cubicBezTo>
                          <a:pt x="119793" y="392875"/>
                          <a:pt x="102003" y="378069"/>
                          <a:pt x="90280" y="360484"/>
                        </a:cubicBezTo>
                        <a:lnTo>
                          <a:pt x="55111" y="307730"/>
                        </a:lnTo>
                        <a:lnTo>
                          <a:pt x="28734" y="290146"/>
                        </a:lnTo>
                        <a:cubicBezTo>
                          <a:pt x="22872" y="281354"/>
                          <a:pt x="15875" y="273221"/>
                          <a:pt x="11149" y="263769"/>
                        </a:cubicBezTo>
                        <a:cubicBezTo>
                          <a:pt x="-9142" y="223187"/>
                          <a:pt x="2880" y="173230"/>
                          <a:pt x="11149" y="131884"/>
                        </a:cubicBezTo>
                        <a:cubicBezTo>
                          <a:pt x="13221" y="121522"/>
                          <a:pt x="22872" y="114299"/>
                          <a:pt x="28734" y="105507"/>
                        </a:cubicBezTo>
                        <a:cubicBezTo>
                          <a:pt x="31665" y="96715"/>
                          <a:pt x="33381" y="87419"/>
                          <a:pt x="37526" y="79130"/>
                        </a:cubicBezTo>
                        <a:cubicBezTo>
                          <a:pt x="64126" y="25931"/>
                          <a:pt x="102004" y="55685"/>
                          <a:pt x="134242" y="52754"/>
                        </a:cubicBezTo>
                        <a:close/>
                      </a:path>
                    </a:pathLst>
                  </a:custGeom>
                  <a:solidFill>
                    <a:schemeClr val="bg1">
                      <a:lumMod val="85000"/>
                    </a:schemeClr>
                  </a:solidFill>
                  <a:ln w="3175"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pPr algn="ctr"/>
                    <a:endParaRPr lang="zh-CN" altLang="en-US" sz="3600"/>
                  </a:p>
                </p:txBody>
              </p:sp>
              <p:sp>
                <p:nvSpPr>
                  <p:cNvPr id="135" name="TextBox 134"/>
                  <p:cNvSpPr txBox="1"/>
                  <p:nvPr/>
                </p:nvSpPr>
                <p:spPr>
                  <a:xfrm>
                    <a:off x="3829355" y="2931790"/>
                    <a:ext cx="648976" cy="241997"/>
                  </a:xfrm>
                  <a:prstGeom prst="rect">
                    <a:avLst/>
                  </a:prstGeom>
                  <a:noFill/>
                </p:spPr>
                <p:txBody>
                  <a:bodyPr wrap="square" lIns="91436" tIns="45718" rIns="91436" bIns="45718" rtlCol="0">
                    <a:spAutoFit/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pPr algn="ctr"/>
                    <a:r>
                      <a:rPr lang="zh-CN" altLang="en-US" sz="1000" smtClean="0">
                        <a:latin typeface="华文细黑" pitchFamily="2" charset="-122"/>
                        <a:ea typeface="华文细黑" pitchFamily="2" charset="-122"/>
                      </a:rPr>
                      <a:t>番禺大区</a:t>
                    </a:r>
                    <a:endParaRPr lang="en-US" altLang="zh-CN" sz="1000" smtClean="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</p:grpSp>
            <p:sp>
              <p:nvSpPr>
                <p:cNvPr id="119" name="TextBox 118"/>
                <p:cNvSpPr txBox="1"/>
                <p:nvPr/>
              </p:nvSpPr>
              <p:spPr>
                <a:xfrm>
                  <a:off x="3162084" y="3108084"/>
                  <a:ext cx="739253" cy="234726"/>
                </a:xfrm>
                <a:prstGeom prst="rect">
                  <a:avLst/>
                </a:prstGeom>
                <a:noFill/>
              </p:spPr>
              <p:txBody>
                <a:bodyPr wrap="square" lIns="91436" tIns="45718" rIns="91436" bIns="45718" rtlCol="0">
                  <a:sp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r>
                    <a:rPr lang="zh-CN" altLang="en-US" sz="1000">
                      <a:latin typeface="华文细黑" pitchFamily="2" charset="-122"/>
                      <a:ea typeface="华文细黑" pitchFamily="2" charset="-122"/>
                    </a:rPr>
                    <a:t>顺德</a:t>
                  </a:r>
                  <a:r>
                    <a:rPr lang="zh-CN" altLang="en-US" sz="1000" smtClean="0">
                      <a:latin typeface="华文细黑" pitchFamily="2" charset="-122"/>
                      <a:ea typeface="华文细黑" pitchFamily="2" charset="-122"/>
                    </a:rPr>
                    <a:t>大区</a:t>
                  </a:r>
                  <a:endParaRPr lang="en-US" altLang="zh-CN" sz="1000" smtClean="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grpSp>
              <p:nvGrpSpPr>
                <p:cNvPr id="120" name="组合 119"/>
                <p:cNvGrpSpPr/>
                <p:nvPr/>
              </p:nvGrpSpPr>
              <p:grpSpPr>
                <a:xfrm>
                  <a:off x="3114149" y="1996319"/>
                  <a:ext cx="964877" cy="579308"/>
                  <a:chOff x="2158662" y="2646268"/>
                  <a:chExt cx="1070677" cy="696108"/>
                </a:xfrm>
              </p:grpSpPr>
              <p:sp>
                <p:nvSpPr>
                  <p:cNvPr id="132" name="任意多边形 131"/>
                  <p:cNvSpPr/>
                  <p:nvPr/>
                </p:nvSpPr>
                <p:spPr>
                  <a:xfrm>
                    <a:off x="2404354" y="2646268"/>
                    <a:ext cx="824985" cy="696108"/>
                  </a:xfrm>
                  <a:custGeom>
                    <a:gdLst>
                      <a:gd name="connsiteX0" fmla="*/ 465992 w 1046284"/>
                      <a:gd name="connsiteY0" fmla="*/ 70650 h 885956"/>
                      <a:gd name="connsiteX1" fmla="*/ 509954 w 1046284"/>
                      <a:gd name="connsiteY1" fmla="*/ 88234 h 885956"/>
                      <a:gd name="connsiteX2" fmla="*/ 527538 w 1046284"/>
                      <a:gd name="connsiteY2" fmla="*/ 114611 h 885956"/>
                      <a:gd name="connsiteX3" fmla="*/ 606669 w 1046284"/>
                      <a:gd name="connsiteY3" fmla="*/ 105819 h 885956"/>
                      <a:gd name="connsiteX4" fmla="*/ 659423 w 1046284"/>
                      <a:gd name="connsiteY4" fmla="*/ 79442 h 885956"/>
                      <a:gd name="connsiteX5" fmla="*/ 668215 w 1046284"/>
                      <a:gd name="connsiteY5" fmla="*/ 53065 h 885956"/>
                      <a:gd name="connsiteX6" fmla="*/ 685800 w 1046284"/>
                      <a:gd name="connsiteY6" fmla="*/ 26688 h 885956"/>
                      <a:gd name="connsiteX7" fmla="*/ 729761 w 1046284"/>
                      <a:gd name="connsiteY7" fmla="*/ 35481 h 885956"/>
                      <a:gd name="connsiteX8" fmla="*/ 729761 w 1046284"/>
                      <a:gd name="connsiteY8" fmla="*/ 88234 h 885956"/>
                      <a:gd name="connsiteX9" fmla="*/ 738554 w 1046284"/>
                      <a:gd name="connsiteY9" fmla="*/ 132196 h 885956"/>
                      <a:gd name="connsiteX10" fmla="*/ 791307 w 1046284"/>
                      <a:gd name="connsiteY10" fmla="*/ 114611 h 885956"/>
                      <a:gd name="connsiteX11" fmla="*/ 808892 w 1046284"/>
                      <a:gd name="connsiteY11" fmla="*/ 88234 h 885956"/>
                      <a:gd name="connsiteX12" fmla="*/ 861646 w 1046284"/>
                      <a:gd name="connsiteY12" fmla="*/ 44273 h 885956"/>
                      <a:gd name="connsiteX13" fmla="*/ 896815 w 1046284"/>
                      <a:gd name="connsiteY13" fmla="*/ 26688 h 885956"/>
                      <a:gd name="connsiteX14" fmla="*/ 940777 w 1046284"/>
                      <a:gd name="connsiteY14" fmla="*/ 17896 h 885956"/>
                      <a:gd name="connsiteX15" fmla="*/ 984738 w 1046284"/>
                      <a:gd name="connsiteY15" fmla="*/ 311 h 885956"/>
                      <a:gd name="connsiteX16" fmla="*/ 993530 w 1046284"/>
                      <a:gd name="connsiteY16" fmla="*/ 26688 h 885956"/>
                      <a:gd name="connsiteX17" fmla="*/ 967154 w 1046284"/>
                      <a:gd name="connsiteY17" fmla="*/ 35481 h 885956"/>
                      <a:gd name="connsiteX18" fmla="*/ 940777 w 1046284"/>
                      <a:gd name="connsiteY18" fmla="*/ 53065 h 885956"/>
                      <a:gd name="connsiteX19" fmla="*/ 914400 w 1046284"/>
                      <a:gd name="connsiteY19" fmla="*/ 105819 h 885956"/>
                      <a:gd name="connsiteX20" fmla="*/ 905607 w 1046284"/>
                      <a:gd name="connsiteY20" fmla="*/ 132196 h 885956"/>
                      <a:gd name="connsiteX21" fmla="*/ 923192 w 1046284"/>
                      <a:gd name="connsiteY21" fmla="*/ 193742 h 885956"/>
                      <a:gd name="connsiteX22" fmla="*/ 940777 w 1046284"/>
                      <a:gd name="connsiteY22" fmla="*/ 246496 h 885956"/>
                      <a:gd name="connsiteX23" fmla="*/ 967154 w 1046284"/>
                      <a:gd name="connsiteY23" fmla="*/ 299250 h 885956"/>
                      <a:gd name="connsiteX24" fmla="*/ 1002323 w 1046284"/>
                      <a:gd name="connsiteY24" fmla="*/ 325627 h 885956"/>
                      <a:gd name="connsiteX25" fmla="*/ 1011115 w 1046284"/>
                      <a:gd name="connsiteY25" fmla="*/ 352004 h 885956"/>
                      <a:gd name="connsiteX26" fmla="*/ 1046284 w 1046284"/>
                      <a:gd name="connsiteY26" fmla="*/ 404757 h 885956"/>
                      <a:gd name="connsiteX27" fmla="*/ 1037492 w 1046284"/>
                      <a:gd name="connsiteY27" fmla="*/ 501473 h 885956"/>
                      <a:gd name="connsiteX28" fmla="*/ 1011115 w 1046284"/>
                      <a:gd name="connsiteY28" fmla="*/ 510265 h 885956"/>
                      <a:gd name="connsiteX29" fmla="*/ 835269 w 1046284"/>
                      <a:gd name="connsiteY29" fmla="*/ 536642 h 885956"/>
                      <a:gd name="connsiteX30" fmla="*/ 791307 w 1046284"/>
                      <a:gd name="connsiteY30" fmla="*/ 545434 h 885956"/>
                      <a:gd name="connsiteX31" fmla="*/ 738554 w 1046284"/>
                      <a:gd name="connsiteY31" fmla="*/ 563019 h 885956"/>
                      <a:gd name="connsiteX32" fmla="*/ 650630 w 1046284"/>
                      <a:gd name="connsiteY32" fmla="*/ 624565 h 885956"/>
                      <a:gd name="connsiteX33" fmla="*/ 624254 w 1046284"/>
                      <a:gd name="connsiteY33" fmla="*/ 659734 h 885956"/>
                      <a:gd name="connsiteX34" fmla="*/ 597877 w 1046284"/>
                      <a:gd name="connsiteY34" fmla="*/ 686111 h 885956"/>
                      <a:gd name="connsiteX35" fmla="*/ 589084 w 1046284"/>
                      <a:gd name="connsiteY35" fmla="*/ 712488 h 885956"/>
                      <a:gd name="connsiteX36" fmla="*/ 527538 w 1046284"/>
                      <a:gd name="connsiteY36" fmla="*/ 765242 h 885956"/>
                      <a:gd name="connsiteX37" fmla="*/ 501161 w 1046284"/>
                      <a:gd name="connsiteY37" fmla="*/ 774034 h 885956"/>
                      <a:gd name="connsiteX38" fmla="*/ 465992 w 1046284"/>
                      <a:gd name="connsiteY38" fmla="*/ 800411 h 885956"/>
                      <a:gd name="connsiteX39" fmla="*/ 342900 w 1046284"/>
                      <a:gd name="connsiteY39" fmla="*/ 826788 h 885956"/>
                      <a:gd name="connsiteX40" fmla="*/ 254977 w 1046284"/>
                      <a:gd name="connsiteY40" fmla="*/ 853165 h 885956"/>
                      <a:gd name="connsiteX41" fmla="*/ 219807 w 1046284"/>
                      <a:gd name="connsiteY41" fmla="*/ 861957 h 885956"/>
                      <a:gd name="connsiteX42" fmla="*/ 114300 w 1046284"/>
                      <a:gd name="connsiteY42" fmla="*/ 870750 h 885956"/>
                      <a:gd name="connsiteX43" fmla="*/ 96715 w 1046284"/>
                      <a:gd name="connsiteY43" fmla="*/ 844373 h 885956"/>
                      <a:gd name="connsiteX44" fmla="*/ 123092 w 1046284"/>
                      <a:gd name="connsiteY44" fmla="*/ 747657 h 885956"/>
                      <a:gd name="connsiteX45" fmla="*/ 131884 w 1046284"/>
                      <a:gd name="connsiteY45" fmla="*/ 721281 h 885956"/>
                      <a:gd name="connsiteX46" fmla="*/ 149469 w 1046284"/>
                      <a:gd name="connsiteY46" fmla="*/ 694904 h 885956"/>
                      <a:gd name="connsiteX47" fmla="*/ 61546 w 1046284"/>
                      <a:gd name="connsiteY47" fmla="*/ 642150 h 885956"/>
                      <a:gd name="connsiteX48" fmla="*/ 43961 w 1046284"/>
                      <a:gd name="connsiteY48" fmla="*/ 536642 h 885956"/>
                      <a:gd name="connsiteX49" fmla="*/ 26377 w 1046284"/>
                      <a:gd name="connsiteY49" fmla="*/ 483888 h 885956"/>
                      <a:gd name="connsiteX50" fmla="*/ 8792 w 1046284"/>
                      <a:gd name="connsiteY50" fmla="*/ 431134 h 885956"/>
                      <a:gd name="connsiteX51" fmla="*/ 0 w 1046284"/>
                      <a:gd name="connsiteY51" fmla="*/ 404757 h 885956"/>
                      <a:gd name="connsiteX52" fmla="*/ 8792 w 1046284"/>
                      <a:gd name="connsiteY52" fmla="*/ 334419 h 885956"/>
                      <a:gd name="connsiteX53" fmla="*/ 26377 w 1046284"/>
                      <a:gd name="connsiteY53" fmla="*/ 308042 h 885956"/>
                      <a:gd name="connsiteX54" fmla="*/ 79130 w 1046284"/>
                      <a:gd name="connsiteY54" fmla="*/ 264081 h 885956"/>
                      <a:gd name="connsiteX55" fmla="*/ 96715 w 1046284"/>
                      <a:gd name="connsiteY55" fmla="*/ 237704 h 885956"/>
                      <a:gd name="connsiteX56" fmla="*/ 123092 w 1046284"/>
                      <a:gd name="connsiteY56" fmla="*/ 246496 h 885956"/>
                      <a:gd name="connsiteX57" fmla="*/ 175846 w 1046284"/>
                      <a:gd name="connsiteY57" fmla="*/ 290457 h 885956"/>
                      <a:gd name="connsiteX58" fmla="*/ 202223 w 1046284"/>
                      <a:gd name="connsiteY58" fmla="*/ 299250 h 885956"/>
                      <a:gd name="connsiteX59" fmla="*/ 307730 w 1046284"/>
                      <a:gd name="connsiteY59" fmla="*/ 290457 h 885956"/>
                      <a:gd name="connsiteX60" fmla="*/ 334107 w 1046284"/>
                      <a:gd name="connsiteY60" fmla="*/ 237704 h 885956"/>
                      <a:gd name="connsiteX61" fmla="*/ 413238 w 1046284"/>
                      <a:gd name="connsiteY61" fmla="*/ 167365 h 885956"/>
                      <a:gd name="connsiteX62" fmla="*/ 430823 w 1046284"/>
                      <a:gd name="connsiteY62" fmla="*/ 140988 h 885956"/>
                      <a:gd name="connsiteX63" fmla="*/ 448407 w 1046284"/>
                      <a:gd name="connsiteY63" fmla="*/ 79442 h 885956"/>
                      <a:gd name="connsiteX64" fmla="*/ 474784 w 1046284"/>
                      <a:gd name="connsiteY64" fmla="*/ 70650 h 885956"/>
                      <a:gd name="connsiteX65" fmla="*/ 465992 w 1046284"/>
                      <a:gd name="connsiteY65" fmla="*/ 70650 h 88595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</a:cxnLst>
                    <a:rect l="l" t="t" r="r" b="b"/>
                    <a:pathLst>
                      <a:path w="1046284" h="885956">
                        <a:moveTo>
                          <a:pt x="465992" y="70650"/>
                        </a:moveTo>
                        <a:cubicBezTo>
                          <a:pt x="480646" y="76511"/>
                          <a:pt x="497111" y="79061"/>
                          <a:pt x="509954" y="88234"/>
                        </a:cubicBezTo>
                        <a:cubicBezTo>
                          <a:pt x="518553" y="94376"/>
                          <a:pt x="517142" y="112721"/>
                          <a:pt x="527538" y="114611"/>
                        </a:cubicBezTo>
                        <a:cubicBezTo>
                          <a:pt x="553649" y="119359"/>
                          <a:pt x="580292" y="108750"/>
                          <a:pt x="606669" y="105819"/>
                        </a:cubicBezTo>
                        <a:cubicBezTo>
                          <a:pt x="624046" y="100027"/>
                          <a:pt x="647027" y="94938"/>
                          <a:pt x="659423" y="79442"/>
                        </a:cubicBezTo>
                        <a:cubicBezTo>
                          <a:pt x="665213" y="72205"/>
                          <a:pt x="664070" y="61354"/>
                          <a:pt x="668215" y="53065"/>
                        </a:cubicBezTo>
                        <a:cubicBezTo>
                          <a:pt x="672941" y="43613"/>
                          <a:pt x="679938" y="35480"/>
                          <a:pt x="685800" y="26688"/>
                        </a:cubicBezTo>
                        <a:cubicBezTo>
                          <a:pt x="700454" y="29619"/>
                          <a:pt x="717327" y="27192"/>
                          <a:pt x="729761" y="35481"/>
                        </a:cubicBezTo>
                        <a:cubicBezTo>
                          <a:pt x="748945" y="48270"/>
                          <a:pt x="734024" y="75445"/>
                          <a:pt x="729761" y="88234"/>
                        </a:cubicBezTo>
                        <a:cubicBezTo>
                          <a:pt x="732692" y="102888"/>
                          <a:pt x="724818" y="126309"/>
                          <a:pt x="738554" y="132196"/>
                        </a:cubicBezTo>
                        <a:cubicBezTo>
                          <a:pt x="755591" y="139498"/>
                          <a:pt x="791307" y="114611"/>
                          <a:pt x="791307" y="114611"/>
                        </a:cubicBezTo>
                        <a:cubicBezTo>
                          <a:pt x="797169" y="105819"/>
                          <a:pt x="802127" y="96352"/>
                          <a:pt x="808892" y="88234"/>
                        </a:cubicBezTo>
                        <a:cubicBezTo>
                          <a:pt x="825425" y="68394"/>
                          <a:pt x="839638" y="56849"/>
                          <a:pt x="861646" y="44273"/>
                        </a:cubicBezTo>
                        <a:cubicBezTo>
                          <a:pt x="873026" y="37770"/>
                          <a:pt x="884381" y="30833"/>
                          <a:pt x="896815" y="26688"/>
                        </a:cubicBezTo>
                        <a:cubicBezTo>
                          <a:pt x="910992" y="21962"/>
                          <a:pt x="926123" y="20827"/>
                          <a:pt x="940777" y="17896"/>
                        </a:cubicBezTo>
                        <a:cubicBezTo>
                          <a:pt x="955431" y="12034"/>
                          <a:pt x="969170" y="-2284"/>
                          <a:pt x="984738" y="311"/>
                        </a:cubicBezTo>
                        <a:cubicBezTo>
                          <a:pt x="993880" y="1835"/>
                          <a:pt x="997675" y="18398"/>
                          <a:pt x="993530" y="26688"/>
                        </a:cubicBezTo>
                        <a:cubicBezTo>
                          <a:pt x="989386" y="34977"/>
                          <a:pt x="975443" y="31336"/>
                          <a:pt x="967154" y="35481"/>
                        </a:cubicBezTo>
                        <a:cubicBezTo>
                          <a:pt x="957703" y="40207"/>
                          <a:pt x="949569" y="47204"/>
                          <a:pt x="940777" y="53065"/>
                        </a:cubicBezTo>
                        <a:cubicBezTo>
                          <a:pt x="918675" y="119365"/>
                          <a:pt x="948489" y="37642"/>
                          <a:pt x="914400" y="105819"/>
                        </a:cubicBezTo>
                        <a:cubicBezTo>
                          <a:pt x="910255" y="114109"/>
                          <a:pt x="908538" y="123404"/>
                          <a:pt x="905607" y="132196"/>
                        </a:cubicBezTo>
                        <a:cubicBezTo>
                          <a:pt x="935148" y="220813"/>
                          <a:pt x="890083" y="83378"/>
                          <a:pt x="923192" y="193742"/>
                        </a:cubicBezTo>
                        <a:cubicBezTo>
                          <a:pt x="928518" y="211496"/>
                          <a:pt x="934915" y="228911"/>
                          <a:pt x="940777" y="246496"/>
                        </a:cubicBezTo>
                        <a:cubicBezTo>
                          <a:pt x="947929" y="267951"/>
                          <a:pt x="950108" y="282204"/>
                          <a:pt x="967154" y="299250"/>
                        </a:cubicBezTo>
                        <a:cubicBezTo>
                          <a:pt x="977516" y="309612"/>
                          <a:pt x="990600" y="316835"/>
                          <a:pt x="1002323" y="325627"/>
                        </a:cubicBezTo>
                        <a:cubicBezTo>
                          <a:pt x="1005254" y="334419"/>
                          <a:pt x="1006614" y="343902"/>
                          <a:pt x="1011115" y="352004"/>
                        </a:cubicBezTo>
                        <a:cubicBezTo>
                          <a:pt x="1021378" y="370478"/>
                          <a:pt x="1046284" y="404757"/>
                          <a:pt x="1046284" y="404757"/>
                        </a:cubicBezTo>
                        <a:cubicBezTo>
                          <a:pt x="1043353" y="436996"/>
                          <a:pt x="1047729" y="470763"/>
                          <a:pt x="1037492" y="501473"/>
                        </a:cubicBezTo>
                        <a:cubicBezTo>
                          <a:pt x="1034561" y="510265"/>
                          <a:pt x="1019404" y="506120"/>
                          <a:pt x="1011115" y="510265"/>
                        </a:cubicBezTo>
                        <a:cubicBezTo>
                          <a:pt x="917557" y="557044"/>
                          <a:pt x="1116454" y="520102"/>
                          <a:pt x="835269" y="536642"/>
                        </a:cubicBezTo>
                        <a:cubicBezTo>
                          <a:pt x="820615" y="539573"/>
                          <a:pt x="805725" y="541502"/>
                          <a:pt x="791307" y="545434"/>
                        </a:cubicBezTo>
                        <a:cubicBezTo>
                          <a:pt x="773425" y="550311"/>
                          <a:pt x="738554" y="563019"/>
                          <a:pt x="738554" y="563019"/>
                        </a:cubicBezTo>
                        <a:cubicBezTo>
                          <a:pt x="729939" y="568763"/>
                          <a:pt x="663648" y="611547"/>
                          <a:pt x="650630" y="624565"/>
                        </a:cubicBezTo>
                        <a:cubicBezTo>
                          <a:pt x="640268" y="634927"/>
                          <a:pt x="633790" y="648608"/>
                          <a:pt x="624254" y="659734"/>
                        </a:cubicBezTo>
                        <a:cubicBezTo>
                          <a:pt x="616162" y="669175"/>
                          <a:pt x="606669" y="677319"/>
                          <a:pt x="597877" y="686111"/>
                        </a:cubicBezTo>
                        <a:cubicBezTo>
                          <a:pt x="594946" y="694903"/>
                          <a:pt x="594225" y="704777"/>
                          <a:pt x="589084" y="712488"/>
                        </a:cubicBezTo>
                        <a:cubicBezTo>
                          <a:pt x="579490" y="726879"/>
                          <a:pt x="540664" y="757741"/>
                          <a:pt x="527538" y="765242"/>
                        </a:cubicBezTo>
                        <a:cubicBezTo>
                          <a:pt x="519491" y="769840"/>
                          <a:pt x="509953" y="771103"/>
                          <a:pt x="501161" y="774034"/>
                        </a:cubicBezTo>
                        <a:cubicBezTo>
                          <a:pt x="489438" y="782826"/>
                          <a:pt x="479099" y="793858"/>
                          <a:pt x="465992" y="800411"/>
                        </a:cubicBezTo>
                        <a:cubicBezTo>
                          <a:pt x="424230" y="821292"/>
                          <a:pt x="389044" y="821020"/>
                          <a:pt x="342900" y="826788"/>
                        </a:cubicBezTo>
                        <a:cubicBezTo>
                          <a:pt x="289748" y="840077"/>
                          <a:pt x="319194" y="831760"/>
                          <a:pt x="254977" y="853165"/>
                        </a:cubicBezTo>
                        <a:cubicBezTo>
                          <a:pt x="243513" y="856986"/>
                          <a:pt x="231530" y="859026"/>
                          <a:pt x="219807" y="861957"/>
                        </a:cubicBezTo>
                        <a:cubicBezTo>
                          <a:pt x="180096" y="888432"/>
                          <a:pt x="181964" y="895355"/>
                          <a:pt x="114300" y="870750"/>
                        </a:cubicBezTo>
                        <a:cubicBezTo>
                          <a:pt x="104369" y="867139"/>
                          <a:pt x="102577" y="853165"/>
                          <a:pt x="96715" y="844373"/>
                        </a:cubicBezTo>
                        <a:cubicBezTo>
                          <a:pt x="109142" y="782234"/>
                          <a:pt x="100781" y="814589"/>
                          <a:pt x="123092" y="747657"/>
                        </a:cubicBezTo>
                        <a:cubicBezTo>
                          <a:pt x="126023" y="738865"/>
                          <a:pt x="126743" y="728992"/>
                          <a:pt x="131884" y="721281"/>
                        </a:cubicBezTo>
                        <a:lnTo>
                          <a:pt x="149469" y="694904"/>
                        </a:lnTo>
                        <a:cubicBezTo>
                          <a:pt x="85810" y="652464"/>
                          <a:pt x="115618" y="669185"/>
                          <a:pt x="61546" y="642150"/>
                        </a:cubicBezTo>
                        <a:cubicBezTo>
                          <a:pt x="37506" y="570029"/>
                          <a:pt x="73408" y="683879"/>
                          <a:pt x="43961" y="536642"/>
                        </a:cubicBezTo>
                        <a:cubicBezTo>
                          <a:pt x="40326" y="518466"/>
                          <a:pt x="32239" y="501473"/>
                          <a:pt x="26377" y="483888"/>
                        </a:cubicBezTo>
                        <a:lnTo>
                          <a:pt x="8792" y="431134"/>
                        </a:lnTo>
                        <a:lnTo>
                          <a:pt x="0" y="404757"/>
                        </a:lnTo>
                        <a:cubicBezTo>
                          <a:pt x="2931" y="381311"/>
                          <a:pt x="2575" y="357215"/>
                          <a:pt x="8792" y="334419"/>
                        </a:cubicBezTo>
                        <a:cubicBezTo>
                          <a:pt x="11572" y="324224"/>
                          <a:pt x="19612" y="316160"/>
                          <a:pt x="26377" y="308042"/>
                        </a:cubicBezTo>
                        <a:cubicBezTo>
                          <a:pt x="47533" y="282655"/>
                          <a:pt x="53195" y="281371"/>
                          <a:pt x="79130" y="264081"/>
                        </a:cubicBezTo>
                        <a:cubicBezTo>
                          <a:pt x="84992" y="255289"/>
                          <a:pt x="86904" y="241629"/>
                          <a:pt x="96715" y="237704"/>
                        </a:cubicBezTo>
                        <a:cubicBezTo>
                          <a:pt x="105320" y="234262"/>
                          <a:pt x="114803" y="242351"/>
                          <a:pt x="123092" y="246496"/>
                        </a:cubicBezTo>
                        <a:cubicBezTo>
                          <a:pt x="180619" y="275259"/>
                          <a:pt x="117517" y="251572"/>
                          <a:pt x="175846" y="290457"/>
                        </a:cubicBezTo>
                        <a:cubicBezTo>
                          <a:pt x="183557" y="295598"/>
                          <a:pt x="193431" y="296319"/>
                          <a:pt x="202223" y="299250"/>
                        </a:cubicBezTo>
                        <a:cubicBezTo>
                          <a:pt x="237392" y="296319"/>
                          <a:pt x="273797" y="300152"/>
                          <a:pt x="307730" y="290457"/>
                        </a:cubicBezTo>
                        <a:cubicBezTo>
                          <a:pt x="326579" y="285072"/>
                          <a:pt x="325374" y="248932"/>
                          <a:pt x="334107" y="237704"/>
                        </a:cubicBezTo>
                        <a:cubicBezTo>
                          <a:pt x="366536" y="196010"/>
                          <a:pt x="377981" y="190870"/>
                          <a:pt x="413238" y="167365"/>
                        </a:cubicBezTo>
                        <a:cubicBezTo>
                          <a:pt x="419100" y="158573"/>
                          <a:pt x="426660" y="150701"/>
                          <a:pt x="430823" y="140988"/>
                        </a:cubicBezTo>
                        <a:cubicBezTo>
                          <a:pt x="430994" y="140589"/>
                          <a:pt x="444130" y="83719"/>
                          <a:pt x="448407" y="79442"/>
                        </a:cubicBezTo>
                        <a:cubicBezTo>
                          <a:pt x="454960" y="72889"/>
                          <a:pt x="465992" y="73581"/>
                          <a:pt x="474784" y="70650"/>
                        </a:cubicBezTo>
                        <a:lnTo>
                          <a:pt x="465992" y="70650"/>
                        </a:lnTo>
                        <a:close/>
                      </a:path>
                    </a:pathLst>
                  </a:custGeom>
                  <a:solidFill>
                    <a:schemeClr val="bg1">
                      <a:lumMod val="85000"/>
                    </a:schemeClr>
                  </a:solidFill>
                  <a:ln w="3175"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pPr algn="ctr"/>
                    <a:endParaRPr lang="zh-CN" altLang="en-US" sz="3600"/>
                  </a:p>
                </p:txBody>
              </p:sp>
              <p:sp>
                <p:nvSpPr>
                  <p:cNvPr id="133" name="TextBox 132"/>
                  <p:cNvSpPr txBox="1"/>
                  <p:nvPr/>
                </p:nvSpPr>
                <p:spPr>
                  <a:xfrm>
                    <a:off x="2158662" y="2941604"/>
                    <a:ext cx="895714" cy="282051"/>
                  </a:xfrm>
                  <a:prstGeom prst="rect">
                    <a:avLst/>
                  </a:prstGeom>
                  <a:noFill/>
                </p:spPr>
                <p:txBody>
                  <a:bodyPr wrap="square" lIns="91436" tIns="45718" rIns="91436" bIns="45718" rtlCol="0">
                    <a:spAutoFit/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pPr algn="ctr"/>
                    <a:r>
                      <a:rPr lang="zh-CN" altLang="en-US" sz="1000" smtClean="0">
                        <a:latin typeface="华文细黑" pitchFamily="2" charset="-122"/>
                        <a:ea typeface="华文细黑" pitchFamily="2" charset="-122"/>
                      </a:rPr>
                      <a:t>白云大区</a:t>
                    </a:r>
                    <a:endParaRPr lang="en-US" altLang="zh-CN" sz="1000" smtClean="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</p:grpSp>
            <p:grpSp>
              <p:nvGrpSpPr>
                <p:cNvPr id="121" name="组合 120"/>
                <p:cNvGrpSpPr/>
                <p:nvPr/>
              </p:nvGrpSpPr>
              <p:grpSpPr>
                <a:xfrm>
                  <a:off x="2891063" y="1576838"/>
                  <a:ext cx="1244293" cy="759881"/>
                  <a:chOff x="1911114" y="2142211"/>
                  <a:chExt cx="1380731" cy="913089"/>
                </a:xfrm>
              </p:grpSpPr>
              <p:sp>
                <p:nvSpPr>
                  <p:cNvPr id="130" name="任意多边形 129"/>
                  <p:cNvSpPr/>
                  <p:nvPr/>
                </p:nvSpPr>
                <p:spPr>
                  <a:xfrm>
                    <a:off x="1911114" y="2142211"/>
                    <a:ext cx="1262765" cy="913089"/>
                  </a:xfrm>
                  <a:custGeom>
                    <a:gdLst>
                      <a:gd name="connsiteX0" fmla="*/ 986034 w 1601496"/>
                      <a:gd name="connsiteY0" fmla="*/ 0 h 1162114"/>
                      <a:gd name="connsiteX1" fmla="*/ 1073957 w 1601496"/>
                      <a:gd name="connsiteY1" fmla="*/ 61546 h 1162114"/>
                      <a:gd name="connsiteX2" fmla="*/ 1100334 w 1601496"/>
                      <a:gd name="connsiteY2" fmla="*/ 70338 h 1162114"/>
                      <a:gd name="connsiteX3" fmla="*/ 1126711 w 1601496"/>
                      <a:gd name="connsiteY3" fmla="*/ 79131 h 1162114"/>
                      <a:gd name="connsiteX4" fmla="*/ 1144296 w 1601496"/>
                      <a:gd name="connsiteY4" fmla="*/ 105508 h 1162114"/>
                      <a:gd name="connsiteX5" fmla="*/ 1170673 w 1601496"/>
                      <a:gd name="connsiteY5" fmla="*/ 193431 h 1162114"/>
                      <a:gd name="connsiteX6" fmla="*/ 1223427 w 1601496"/>
                      <a:gd name="connsiteY6" fmla="*/ 211015 h 1162114"/>
                      <a:gd name="connsiteX7" fmla="*/ 1284973 w 1601496"/>
                      <a:gd name="connsiteY7" fmla="*/ 237392 h 1162114"/>
                      <a:gd name="connsiteX8" fmla="*/ 1311350 w 1601496"/>
                      <a:gd name="connsiteY8" fmla="*/ 254977 h 1162114"/>
                      <a:gd name="connsiteX9" fmla="*/ 1469611 w 1601496"/>
                      <a:gd name="connsiteY9" fmla="*/ 263769 h 1162114"/>
                      <a:gd name="connsiteX10" fmla="*/ 1460819 w 1601496"/>
                      <a:gd name="connsiteY10" fmla="*/ 360484 h 1162114"/>
                      <a:gd name="connsiteX11" fmla="*/ 1452027 w 1601496"/>
                      <a:gd name="connsiteY11" fmla="*/ 422031 h 1162114"/>
                      <a:gd name="connsiteX12" fmla="*/ 1478404 w 1601496"/>
                      <a:gd name="connsiteY12" fmla="*/ 430823 h 1162114"/>
                      <a:gd name="connsiteX13" fmla="*/ 1513573 w 1601496"/>
                      <a:gd name="connsiteY13" fmla="*/ 439615 h 1162114"/>
                      <a:gd name="connsiteX14" fmla="*/ 1539950 w 1601496"/>
                      <a:gd name="connsiteY14" fmla="*/ 457200 h 1162114"/>
                      <a:gd name="connsiteX15" fmla="*/ 1566327 w 1601496"/>
                      <a:gd name="connsiteY15" fmla="*/ 545123 h 1162114"/>
                      <a:gd name="connsiteX16" fmla="*/ 1601496 w 1601496"/>
                      <a:gd name="connsiteY16" fmla="*/ 615461 h 1162114"/>
                      <a:gd name="connsiteX17" fmla="*/ 1487196 w 1601496"/>
                      <a:gd name="connsiteY17" fmla="*/ 641838 h 1162114"/>
                      <a:gd name="connsiteX18" fmla="*/ 1443234 w 1601496"/>
                      <a:gd name="connsiteY18" fmla="*/ 685800 h 1162114"/>
                      <a:gd name="connsiteX19" fmla="*/ 1416857 w 1601496"/>
                      <a:gd name="connsiteY19" fmla="*/ 703384 h 1162114"/>
                      <a:gd name="connsiteX20" fmla="*/ 1364104 w 1601496"/>
                      <a:gd name="connsiteY20" fmla="*/ 685800 h 1162114"/>
                      <a:gd name="connsiteX21" fmla="*/ 1355311 w 1601496"/>
                      <a:gd name="connsiteY21" fmla="*/ 641838 h 1162114"/>
                      <a:gd name="connsiteX22" fmla="*/ 1328934 w 1601496"/>
                      <a:gd name="connsiteY22" fmla="*/ 624254 h 1162114"/>
                      <a:gd name="connsiteX23" fmla="*/ 1302557 w 1601496"/>
                      <a:gd name="connsiteY23" fmla="*/ 633046 h 1162114"/>
                      <a:gd name="connsiteX24" fmla="*/ 1249804 w 1601496"/>
                      <a:gd name="connsiteY24" fmla="*/ 677008 h 1162114"/>
                      <a:gd name="connsiteX25" fmla="*/ 1197050 w 1601496"/>
                      <a:gd name="connsiteY25" fmla="*/ 694592 h 1162114"/>
                      <a:gd name="connsiteX26" fmla="*/ 1161880 w 1601496"/>
                      <a:gd name="connsiteY26" fmla="*/ 712177 h 1162114"/>
                      <a:gd name="connsiteX27" fmla="*/ 1038788 w 1601496"/>
                      <a:gd name="connsiteY27" fmla="*/ 677008 h 1162114"/>
                      <a:gd name="connsiteX28" fmla="*/ 1021204 w 1601496"/>
                      <a:gd name="connsiteY28" fmla="*/ 747346 h 1162114"/>
                      <a:gd name="connsiteX29" fmla="*/ 1003619 w 1601496"/>
                      <a:gd name="connsiteY29" fmla="*/ 773723 h 1162114"/>
                      <a:gd name="connsiteX30" fmla="*/ 968450 w 1601496"/>
                      <a:gd name="connsiteY30" fmla="*/ 826477 h 1162114"/>
                      <a:gd name="connsiteX31" fmla="*/ 924488 w 1601496"/>
                      <a:gd name="connsiteY31" fmla="*/ 870438 h 1162114"/>
                      <a:gd name="connsiteX32" fmla="*/ 889319 w 1601496"/>
                      <a:gd name="connsiteY32" fmla="*/ 879231 h 1162114"/>
                      <a:gd name="connsiteX33" fmla="*/ 836565 w 1601496"/>
                      <a:gd name="connsiteY33" fmla="*/ 896815 h 1162114"/>
                      <a:gd name="connsiteX34" fmla="*/ 783811 w 1601496"/>
                      <a:gd name="connsiteY34" fmla="*/ 870438 h 1162114"/>
                      <a:gd name="connsiteX35" fmla="*/ 739850 w 1601496"/>
                      <a:gd name="connsiteY35" fmla="*/ 826477 h 1162114"/>
                      <a:gd name="connsiteX36" fmla="*/ 669511 w 1601496"/>
                      <a:gd name="connsiteY36" fmla="*/ 852854 h 1162114"/>
                      <a:gd name="connsiteX37" fmla="*/ 660719 w 1601496"/>
                      <a:gd name="connsiteY37" fmla="*/ 879231 h 1162114"/>
                      <a:gd name="connsiteX38" fmla="*/ 616757 w 1601496"/>
                      <a:gd name="connsiteY38" fmla="*/ 923192 h 1162114"/>
                      <a:gd name="connsiteX39" fmla="*/ 599173 w 1601496"/>
                      <a:gd name="connsiteY39" fmla="*/ 949569 h 1162114"/>
                      <a:gd name="connsiteX40" fmla="*/ 581588 w 1601496"/>
                      <a:gd name="connsiteY40" fmla="*/ 1046284 h 1162114"/>
                      <a:gd name="connsiteX41" fmla="*/ 537627 w 1601496"/>
                      <a:gd name="connsiteY41" fmla="*/ 1037492 h 1162114"/>
                      <a:gd name="connsiteX42" fmla="*/ 511250 w 1601496"/>
                      <a:gd name="connsiteY42" fmla="*/ 1019908 h 1162114"/>
                      <a:gd name="connsiteX43" fmla="*/ 432119 w 1601496"/>
                      <a:gd name="connsiteY43" fmla="*/ 1037492 h 1162114"/>
                      <a:gd name="connsiteX44" fmla="*/ 405742 w 1601496"/>
                      <a:gd name="connsiteY44" fmla="*/ 1055077 h 1162114"/>
                      <a:gd name="connsiteX45" fmla="*/ 388157 w 1601496"/>
                      <a:gd name="connsiteY45" fmla="*/ 1081454 h 1162114"/>
                      <a:gd name="connsiteX46" fmla="*/ 361780 w 1601496"/>
                      <a:gd name="connsiteY46" fmla="*/ 1107831 h 1162114"/>
                      <a:gd name="connsiteX47" fmla="*/ 282650 w 1601496"/>
                      <a:gd name="connsiteY47" fmla="*/ 1151792 h 1162114"/>
                      <a:gd name="connsiteX48" fmla="*/ 265065 w 1601496"/>
                      <a:gd name="connsiteY48" fmla="*/ 1063869 h 1162114"/>
                      <a:gd name="connsiteX49" fmla="*/ 247480 w 1601496"/>
                      <a:gd name="connsiteY49" fmla="*/ 1011115 h 1162114"/>
                      <a:gd name="connsiteX50" fmla="*/ 238688 w 1601496"/>
                      <a:gd name="connsiteY50" fmla="*/ 967154 h 1162114"/>
                      <a:gd name="connsiteX51" fmla="*/ 221104 w 1601496"/>
                      <a:gd name="connsiteY51" fmla="*/ 914400 h 1162114"/>
                      <a:gd name="connsiteX52" fmla="*/ 185934 w 1601496"/>
                      <a:gd name="connsiteY52" fmla="*/ 852854 h 1162114"/>
                      <a:gd name="connsiteX53" fmla="*/ 159557 w 1601496"/>
                      <a:gd name="connsiteY53" fmla="*/ 861646 h 1162114"/>
                      <a:gd name="connsiteX54" fmla="*/ 133180 w 1601496"/>
                      <a:gd name="connsiteY54" fmla="*/ 888023 h 1162114"/>
                      <a:gd name="connsiteX55" fmla="*/ 106804 w 1601496"/>
                      <a:gd name="connsiteY55" fmla="*/ 835269 h 1162114"/>
                      <a:gd name="connsiteX56" fmla="*/ 80427 w 1601496"/>
                      <a:gd name="connsiteY56" fmla="*/ 817684 h 1162114"/>
                      <a:gd name="connsiteX57" fmla="*/ 71634 w 1601496"/>
                      <a:gd name="connsiteY57" fmla="*/ 694592 h 1162114"/>
                      <a:gd name="connsiteX58" fmla="*/ 62842 w 1601496"/>
                      <a:gd name="connsiteY58" fmla="*/ 641838 h 1162114"/>
                      <a:gd name="connsiteX59" fmla="*/ 36465 w 1601496"/>
                      <a:gd name="connsiteY59" fmla="*/ 633046 h 1162114"/>
                      <a:gd name="connsiteX60" fmla="*/ 10088 w 1601496"/>
                      <a:gd name="connsiteY60" fmla="*/ 615461 h 1162114"/>
                      <a:gd name="connsiteX61" fmla="*/ 10088 w 1601496"/>
                      <a:gd name="connsiteY61" fmla="*/ 527538 h 1162114"/>
                      <a:gd name="connsiteX62" fmla="*/ 177142 w 1601496"/>
                      <a:gd name="connsiteY62" fmla="*/ 509954 h 1162114"/>
                      <a:gd name="connsiteX63" fmla="*/ 229896 w 1601496"/>
                      <a:gd name="connsiteY63" fmla="*/ 492369 h 1162114"/>
                      <a:gd name="connsiteX64" fmla="*/ 309027 w 1601496"/>
                      <a:gd name="connsiteY64" fmla="*/ 474784 h 1162114"/>
                      <a:gd name="connsiteX65" fmla="*/ 361780 w 1601496"/>
                      <a:gd name="connsiteY65" fmla="*/ 465992 h 1162114"/>
                      <a:gd name="connsiteX66" fmla="*/ 476080 w 1601496"/>
                      <a:gd name="connsiteY66" fmla="*/ 457200 h 1162114"/>
                      <a:gd name="connsiteX67" fmla="*/ 484873 w 1601496"/>
                      <a:gd name="connsiteY67" fmla="*/ 430823 h 1162114"/>
                      <a:gd name="connsiteX68" fmla="*/ 467288 w 1601496"/>
                      <a:gd name="connsiteY68" fmla="*/ 360484 h 1162114"/>
                      <a:gd name="connsiteX69" fmla="*/ 634342 w 1601496"/>
                      <a:gd name="connsiteY69" fmla="*/ 342900 h 1162114"/>
                      <a:gd name="connsiteX70" fmla="*/ 713473 w 1601496"/>
                      <a:gd name="connsiteY70" fmla="*/ 325315 h 1162114"/>
                      <a:gd name="connsiteX71" fmla="*/ 731057 w 1601496"/>
                      <a:gd name="connsiteY71" fmla="*/ 298938 h 1162114"/>
                      <a:gd name="connsiteX72" fmla="*/ 757434 w 1601496"/>
                      <a:gd name="connsiteY72" fmla="*/ 281354 h 1162114"/>
                      <a:gd name="connsiteX73" fmla="*/ 783811 w 1601496"/>
                      <a:gd name="connsiteY73" fmla="*/ 254977 h 1162114"/>
                      <a:gd name="connsiteX74" fmla="*/ 766227 w 1601496"/>
                      <a:gd name="connsiteY74" fmla="*/ 211015 h 1162114"/>
                      <a:gd name="connsiteX75" fmla="*/ 731057 w 1601496"/>
                      <a:gd name="connsiteY75" fmla="*/ 167054 h 1162114"/>
                      <a:gd name="connsiteX76" fmla="*/ 739850 w 1601496"/>
                      <a:gd name="connsiteY76" fmla="*/ 123092 h 1162114"/>
                      <a:gd name="connsiteX77" fmla="*/ 792604 w 1601496"/>
                      <a:gd name="connsiteY77" fmla="*/ 96715 h 1162114"/>
                      <a:gd name="connsiteX78" fmla="*/ 818980 w 1601496"/>
                      <a:gd name="connsiteY78" fmla="*/ 79131 h 1162114"/>
                      <a:gd name="connsiteX79" fmla="*/ 880527 w 1601496"/>
                      <a:gd name="connsiteY79" fmla="*/ 61546 h 1162114"/>
                      <a:gd name="connsiteX80" fmla="*/ 906904 w 1601496"/>
                      <a:gd name="connsiteY80" fmla="*/ 43961 h 1162114"/>
                      <a:gd name="connsiteX81" fmla="*/ 950865 w 1601496"/>
                      <a:gd name="connsiteY81" fmla="*/ 35169 h 1162114"/>
                      <a:gd name="connsiteX82" fmla="*/ 959657 w 1601496"/>
                      <a:gd name="connsiteY82" fmla="*/ 8792 h 1162114"/>
                      <a:gd name="connsiteX83" fmla="*/ 986034 w 1601496"/>
                      <a:gd name="connsiteY83" fmla="*/ 0 h 116211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</a:cxnLst>
                    <a:rect l="l" t="t" r="r" b="b"/>
                    <a:pathLst>
                      <a:path w="1601496" h="1162114">
                        <a:moveTo>
                          <a:pt x="986034" y="0"/>
                        </a:moveTo>
                        <a:cubicBezTo>
                          <a:pt x="1032783" y="58434"/>
                          <a:pt x="1003402" y="38027"/>
                          <a:pt x="1073957" y="61546"/>
                        </a:cubicBezTo>
                        <a:lnTo>
                          <a:pt x="1100334" y="70338"/>
                        </a:lnTo>
                        <a:lnTo>
                          <a:pt x="1126711" y="79131"/>
                        </a:lnTo>
                        <a:cubicBezTo>
                          <a:pt x="1132573" y="87923"/>
                          <a:pt x="1141260" y="95387"/>
                          <a:pt x="1144296" y="105508"/>
                        </a:cubicBezTo>
                        <a:cubicBezTo>
                          <a:pt x="1150084" y="124803"/>
                          <a:pt x="1143886" y="176689"/>
                          <a:pt x="1170673" y="193431"/>
                        </a:cubicBezTo>
                        <a:cubicBezTo>
                          <a:pt x="1186391" y="203255"/>
                          <a:pt x="1223427" y="211015"/>
                          <a:pt x="1223427" y="211015"/>
                        </a:cubicBezTo>
                        <a:cubicBezTo>
                          <a:pt x="1289648" y="255163"/>
                          <a:pt x="1205487" y="203326"/>
                          <a:pt x="1284973" y="237392"/>
                        </a:cubicBezTo>
                        <a:cubicBezTo>
                          <a:pt x="1294686" y="241555"/>
                          <a:pt x="1300889" y="253483"/>
                          <a:pt x="1311350" y="254977"/>
                        </a:cubicBezTo>
                        <a:cubicBezTo>
                          <a:pt x="1363654" y="262449"/>
                          <a:pt x="1416857" y="260838"/>
                          <a:pt x="1469611" y="263769"/>
                        </a:cubicBezTo>
                        <a:cubicBezTo>
                          <a:pt x="1466680" y="296007"/>
                          <a:pt x="1464394" y="328311"/>
                          <a:pt x="1460819" y="360484"/>
                        </a:cubicBezTo>
                        <a:cubicBezTo>
                          <a:pt x="1458531" y="381081"/>
                          <a:pt x="1447001" y="401926"/>
                          <a:pt x="1452027" y="422031"/>
                        </a:cubicBezTo>
                        <a:cubicBezTo>
                          <a:pt x="1454275" y="431022"/>
                          <a:pt x="1469493" y="428277"/>
                          <a:pt x="1478404" y="430823"/>
                        </a:cubicBezTo>
                        <a:cubicBezTo>
                          <a:pt x="1490023" y="434143"/>
                          <a:pt x="1501850" y="436684"/>
                          <a:pt x="1513573" y="439615"/>
                        </a:cubicBezTo>
                        <a:cubicBezTo>
                          <a:pt x="1522365" y="445477"/>
                          <a:pt x="1532478" y="449728"/>
                          <a:pt x="1539950" y="457200"/>
                        </a:cubicBezTo>
                        <a:cubicBezTo>
                          <a:pt x="1572249" y="489499"/>
                          <a:pt x="1549725" y="495318"/>
                          <a:pt x="1566327" y="545123"/>
                        </a:cubicBezTo>
                        <a:cubicBezTo>
                          <a:pt x="1574617" y="569991"/>
                          <a:pt x="1601496" y="615461"/>
                          <a:pt x="1601496" y="615461"/>
                        </a:cubicBezTo>
                        <a:cubicBezTo>
                          <a:pt x="1529082" y="639599"/>
                          <a:pt x="1567092" y="630425"/>
                          <a:pt x="1487196" y="641838"/>
                        </a:cubicBezTo>
                        <a:cubicBezTo>
                          <a:pt x="1416853" y="688734"/>
                          <a:pt x="1501854" y="627181"/>
                          <a:pt x="1443234" y="685800"/>
                        </a:cubicBezTo>
                        <a:cubicBezTo>
                          <a:pt x="1435762" y="693272"/>
                          <a:pt x="1425649" y="697523"/>
                          <a:pt x="1416857" y="703384"/>
                        </a:cubicBezTo>
                        <a:cubicBezTo>
                          <a:pt x="1399273" y="697523"/>
                          <a:pt x="1377211" y="698907"/>
                          <a:pt x="1364104" y="685800"/>
                        </a:cubicBezTo>
                        <a:cubicBezTo>
                          <a:pt x="1353537" y="675233"/>
                          <a:pt x="1362726" y="654813"/>
                          <a:pt x="1355311" y="641838"/>
                        </a:cubicBezTo>
                        <a:cubicBezTo>
                          <a:pt x="1350068" y="632663"/>
                          <a:pt x="1337726" y="630115"/>
                          <a:pt x="1328934" y="624254"/>
                        </a:cubicBezTo>
                        <a:cubicBezTo>
                          <a:pt x="1320142" y="627185"/>
                          <a:pt x="1310268" y="627905"/>
                          <a:pt x="1302557" y="633046"/>
                        </a:cubicBezTo>
                        <a:cubicBezTo>
                          <a:pt x="1261152" y="660649"/>
                          <a:pt x="1292947" y="657833"/>
                          <a:pt x="1249804" y="677008"/>
                        </a:cubicBezTo>
                        <a:cubicBezTo>
                          <a:pt x="1232866" y="684536"/>
                          <a:pt x="1213629" y="686303"/>
                          <a:pt x="1197050" y="694592"/>
                        </a:cubicBezTo>
                        <a:lnTo>
                          <a:pt x="1161880" y="712177"/>
                        </a:lnTo>
                        <a:cubicBezTo>
                          <a:pt x="1133021" y="625598"/>
                          <a:pt x="1162580" y="656376"/>
                          <a:pt x="1038788" y="677008"/>
                        </a:cubicBezTo>
                        <a:cubicBezTo>
                          <a:pt x="1035444" y="693727"/>
                          <a:pt x="1030215" y="729323"/>
                          <a:pt x="1021204" y="747346"/>
                        </a:cubicBezTo>
                        <a:cubicBezTo>
                          <a:pt x="1016478" y="756798"/>
                          <a:pt x="1009481" y="764931"/>
                          <a:pt x="1003619" y="773723"/>
                        </a:cubicBezTo>
                        <a:cubicBezTo>
                          <a:pt x="988168" y="820077"/>
                          <a:pt x="1005039" y="782571"/>
                          <a:pt x="968450" y="826477"/>
                        </a:cubicBezTo>
                        <a:cubicBezTo>
                          <a:pt x="946740" y="852529"/>
                          <a:pt x="957921" y="856109"/>
                          <a:pt x="924488" y="870438"/>
                        </a:cubicBezTo>
                        <a:cubicBezTo>
                          <a:pt x="913381" y="875198"/>
                          <a:pt x="900893" y="875759"/>
                          <a:pt x="889319" y="879231"/>
                        </a:cubicBezTo>
                        <a:cubicBezTo>
                          <a:pt x="871565" y="884557"/>
                          <a:pt x="836565" y="896815"/>
                          <a:pt x="836565" y="896815"/>
                        </a:cubicBezTo>
                        <a:cubicBezTo>
                          <a:pt x="815111" y="889664"/>
                          <a:pt x="800856" y="887483"/>
                          <a:pt x="783811" y="870438"/>
                        </a:cubicBezTo>
                        <a:cubicBezTo>
                          <a:pt x="725200" y="811826"/>
                          <a:pt x="810185" y="873365"/>
                          <a:pt x="739850" y="826477"/>
                        </a:cubicBezTo>
                        <a:cubicBezTo>
                          <a:pt x="716019" y="831243"/>
                          <a:pt x="686761" y="831291"/>
                          <a:pt x="669511" y="852854"/>
                        </a:cubicBezTo>
                        <a:cubicBezTo>
                          <a:pt x="663721" y="860091"/>
                          <a:pt x="664864" y="870942"/>
                          <a:pt x="660719" y="879231"/>
                        </a:cubicBezTo>
                        <a:cubicBezTo>
                          <a:pt x="646065" y="908539"/>
                          <a:pt x="643134" y="905608"/>
                          <a:pt x="616757" y="923192"/>
                        </a:cubicBezTo>
                        <a:cubicBezTo>
                          <a:pt x="610896" y="931984"/>
                          <a:pt x="603899" y="940118"/>
                          <a:pt x="599173" y="949569"/>
                        </a:cubicBezTo>
                        <a:cubicBezTo>
                          <a:pt x="585618" y="976680"/>
                          <a:pt x="584620" y="1022028"/>
                          <a:pt x="581588" y="1046284"/>
                        </a:cubicBezTo>
                        <a:cubicBezTo>
                          <a:pt x="566934" y="1043353"/>
                          <a:pt x="551619" y="1042739"/>
                          <a:pt x="537627" y="1037492"/>
                        </a:cubicBezTo>
                        <a:cubicBezTo>
                          <a:pt x="527733" y="1033782"/>
                          <a:pt x="521735" y="1021219"/>
                          <a:pt x="511250" y="1019908"/>
                        </a:cubicBezTo>
                        <a:cubicBezTo>
                          <a:pt x="503808" y="1018978"/>
                          <a:pt x="442675" y="1034853"/>
                          <a:pt x="432119" y="1037492"/>
                        </a:cubicBezTo>
                        <a:cubicBezTo>
                          <a:pt x="423327" y="1043354"/>
                          <a:pt x="413214" y="1047605"/>
                          <a:pt x="405742" y="1055077"/>
                        </a:cubicBezTo>
                        <a:cubicBezTo>
                          <a:pt x="398270" y="1062549"/>
                          <a:pt x="394922" y="1073336"/>
                          <a:pt x="388157" y="1081454"/>
                        </a:cubicBezTo>
                        <a:cubicBezTo>
                          <a:pt x="380197" y="1091006"/>
                          <a:pt x="370572" y="1099039"/>
                          <a:pt x="361780" y="1107831"/>
                        </a:cubicBezTo>
                        <a:cubicBezTo>
                          <a:pt x="337643" y="1180244"/>
                          <a:pt x="362545" y="1163205"/>
                          <a:pt x="282650" y="1151792"/>
                        </a:cubicBezTo>
                        <a:cubicBezTo>
                          <a:pt x="258268" y="1078650"/>
                          <a:pt x="295372" y="1195197"/>
                          <a:pt x="265065" y="1063869"/>
                        </a:cubicBezTo>
                        <a:cubicBezTo>
                          <a:pt x="260897" y="1045808"/>
                          <a:pt x="253342" y="1028700"/>
                          <a:pt x="247480" y="1011115"/>
                        </a:cubicBezTo>
                        <a:cubicBezTo>
                          <a:pt x="242754" y="996938"/>
                          <a:pt x="242620" y="981571"/>
                          <a:pt x="238688" y="967154"/>
                        </a:cubicBezTo>
                        <a:cubicBezTo>
                          <a:pt x="233811" y="949271"/>
                          <a:pt x="224151" y="932684"/>
                          <a:pt x="221104" y="914400"/>
                        </a:cubicBezTo>
                        <a:cubicBezTo>
                          <a:pt x="210787" y="852504"/>
                          <a:pt x="229223" y="867283"/>
                          <a:pt x="185934" y="852854"/>
                        </a:cubicBezTo>
                        <a:cubicBezTo>
                          <a:pt x="177142" y="855785"/>
                          <a:pt x="167268" y="856505"/>
                          <a:pt x="159557" y="861646"/>
                        </a:cubicBezTo>
                        <a:cubicBezTo>
                          <a:pt x="149211" y="868543"/>
                          <a:pt x="145614" y="888023"/>
                          <a:pt x="133180" y="888023"/>
                        </a:cubicBezTo>
                        <a:cubicBezTo>
                          <a:pt x="118357" y="888023"/>
                          <a:pt x="112007" y="841773"/>
                          <a:pt x="106804" y="835269"/>
                        </a:cubicBezTo>
                        <a:cubicBezTo>
                          <a:pt x="100203" y="827017"/>
                          <a:pt x="89219" y="823546"/>
                          <a:pt x="80427" y="817684"/>
                        </a:cubicBezTo>
                        <a:cubicBezTo>
                          <a:pt x="55370" y="742515"/>
                          <a:pt x="60543" y="783323"/>
                          <a:pt x="71634" y="694592"/>
                        </a:cubicBezTo>
                        <a:cubicBezTo>
                          <a:pt x="68703" y="677007"/>
                          <a:pt x="71687" y="657316"/>
                          <a:pt x="62842" y="641838"/>
                        </a:cubicBezTo>
                        <a:cubicBezTo>
                          <a:pt x="58244" y="633791"/>
                          <a:pt x="44754" y="637191"/>
                          <a:pt x="36465" y="633046"/>
                        </a:cubicBezTo>
                        <a:cubicBezTo>
                          <a:pt x="27013" y="628320"/>
                          <a:pt x="18880" y="621323"/>
                          <a:pt x="10088" y="615461"/>
                        </a:cubicBezTo>
                        <a:cubicBezTo>
                          <a:pt x="8554" y="607791"/>
                          <a:pt x="-11824" y="535207"/>
                          <a:pt x="10088" y="527538"/>
                        </a:cubicBezTo>
                        <a:cubicBezTo>
                          <a:pt x="62937" y="509041"/>
                          <a:pt x="177142" y="509954"/>
                          <a:pt x="177142" y="509954"/>
                        </a:cubicBezTo>
                        <a:cubicBezTo>
                          <a:pt x="194727" y="504092"/>
                          <a:pt x="211914" y="496864"/>
                          <a:pt x="229896" y="492369"/>
                        </a:cubicBezTo>
                        <a:cubicBezTo>
                          <a:pt x="267521" y="482963"/>
                          <a:pt x="268109" y="482224"/>
                          <a:pt x="309027" y="474784"/>
                        </a:cubicBezTo>
                        <a:cubicBezTo>
                          <a:pt x="326566" y="471595"/>
                          <a:pt x="344051" y="467858"/>
                          <a:pt x="361780" y="465992"/>
                        </a:cubicBezTo>
                        <a:cubicBezTo>
                          <a:pt x="399783" y="461992"/>
                          <a:pt x="437980" y="460131"/>
                          <a:pt x="476080" y="457200"/>
                        </a:cubicBezTo>
                        <a:cubicBezTo>
                          <a:pt x="479011" y="448408"/>
                          <a:pt x="487804" y="439615"/>
                          <a:pt x="484873" y="430823"/>
                        </a:cubicBezTo>
                        <a:cubicBezTo>
                          <a:pt x="482956" y="425072"/>
                          <a:pt x="413960" y="379149"/>
                          <a:pt x="467288" y="360484"/>
                        </a:cubicBezTo>
                        <a:cubicBezTo>
                          <a:pt x="520137" y="341987"/>
                          <a:pt x="578782" y="349845"/>
                          <a:pt x="634342" y="342900"/>
                        </a:cubicBezTo>
                        <a:cubicBezTo>
                          <a:pt x="656675" y="340108"/>
                          <a:pt x="690876" y="330965"/>
                          <a:pt x="713473" y="325315"/>
                        </a:cubicBezTo>
                        <a:cubicBezTo>
                          <a:pt x="719334" y="316523"/>
                          <a:pt x="723585" y="306410"/>
                          <a:pt x="731057" y="298938"/>
                        </a:cubicBezTo>
                        <a:cubicBezTo>
                          <a:pt x="738529" y="291466"/>
                          <a:pt x="749316" y="288119"/>
                          <a:pt x="757434" y="281354"/>
                        </a:cubicBezTo>
                        <a:cubicBezTo>
                          <a:pt x="766986" y="273394"/>
                          <a:pt x="775019" y="263769"/>
                          <a:pt x="783811" y="254977"/>
                        </a:cubicBezTo>
                        <a:cubicBezTo>
                          <a:pt x="800049" y="206265"/>
                          <a:pt x="795637" y="247777"/>
                          <a:pt x="766227" y="211015"/>
                        </a:cubicBezTo>
                        <a:cubicBezTo>
                          <a:pt x="717693" y="150348"/>
                          <a:pt x="806646" y="217445"/>
                          <a:pt x="731057" y="167054"/>
                        </a:cubicBezTo>
                        <a:cubicBezTo>
                          <a:pt x="733988" y="152400"/>
                          <a:pt x="732435" y="136067"/>
                          <a:pt x="739850" y="123092"/>
                        </a:cubicBezTo>
                        <a:cubicBezTo>
                          <a:pt x="749928" y="105456"/>
                          <a:pt x="777262" y="104386"/>
                          <a:pt x="792604" y="96715"/>
                        </a:cubicBezTo>
                        <a:cubicBezTo>
                          <a:pt x="802055" y="91989"/>
                          <a:pt x="809529" y="83857"/>
                          <a:pt x="818980" y="79131"/>
                        </a:cubicBezTo>
                        <a:cubicBezTo>
                          <a:pt x="831598" y="72822"/>
                          <a:pt x="869252" y="64365"/>
                          <a:pt x="880527" y="61546"/>
                        </a:cubicBezTo>
                        <a:cubicBezTo>
                          <a:pt x="889319" y="55684"/>
                          <a:pt x="897010" y="47671"/>
                          <a:pt x="906904" y="43961"/>
                        </a:cubicBezTo>
                        <a:cubicBezTo>
                          <a:pt x="920896" y="38714"/>
                          <a:pt x="938431" y="43458"/>
                          <a:pt x="950865" y="35169"/>
                        </a:cubicBezTo>
                        <a:cubicBezTo>
                          <a:pt x="958576" y="30028"/>
                          <a:pt x="953104" y="15345"/>
                          <a:pt x="959657" y="8792"/>
                        </a:cubicBezTo>
                        <a:cubicBezTo>
                          <a:pt x="966210" y="2239"/>
                          <a:pt x="986034" y="0"/>
                          <a:pt x="986034" y="0"/>
                        </a:cubicBezTo>
                        <a:close/>
                      </a:path>
                    </a:pathLst>
                  </a:custGeom>
                  <a:solidFill>
                    <a:schemeClr val="bg1">
                      <a:lumMod val="85000"/>
                    </a:schemeClr>
                  </a:solidFill>
                  <a:ln w="3175"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pPr algn="ctr"/>
                    <a:endParaRPr lang="zh-CN" altLang="en-US" sz="3600"/>
                  </a:p>
                </p:txBody>
              </p:sp>
              <p:sp>
                <p:nvSpPr>
                  <p:cNvPr id="131" name="TextBox 130"/>
                  <p:cNvSpPr txBox="1"/>
                  <p:nvPr/>
                </p:nvSpPr>
                <p:spPr>
                  <a:xfrm>
                    <a:off x="2463549" y="2301687"/>
                    <a:ext cx="828296" cy="282052"/>
                  </a:xfrm>
                  <a:prstGeom prst="rect">
                    <a:avLst/>
                  </a:prstGeom>
                  <a:noFill/>
                </p:spPr>
                <p:txBody>
                  <a:bodyPr wrap="square" lIns="91436" tIns="45718" rIns="91436" bIns="45718" rtlCol="0">
                    <a:spAutoFit/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pPr algn="ctr"/>
                    <a:r>
                      <a:rPr lang="zh-CN" altLang="en-US" sz="1000" smtClean="0">
                        <a:latin typeface="华文细黑" pitchFamily="2" charset="-122"/>
                        <a:ea typeface="华文细黑" pitchFamily="2" charset="-122"/>
                      </a:rPr>
                      <a:t>花都大区</a:t>
                    </a:r>
                    <a:endParaRPr lang="en-US" altLang="zh-CN" sz="1000" smtClean="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</p:grpSp>
            <p:grpSp>
              <p:nvGrpSpPr>
                <p:cNvPr id="122" name="组合 121"/>
                <p:cNvGrpSpPr/>
                <p:nvPr/>
              </p:nvGrpSpPr>
              <p:grpSpPr>
                <a:xfrm>
                  <a:off x="3214598" y="3354781"/>
                  <a:ext cx="1035958" cy="1026798"/>
                  <a:chOff x="4078559" y="3741234"/>
                  <a:chExt cx="909447" cy="1058605"/>
                </a:xfrm>
              </p:grpSpPr>
              <p:sp>
                <p:nvSpPr>
                  <p:cNvPr id="127" name="任意多边形 126"/>
                  <p:cNvSpPr/>
                  <p:nvPr/>
                </p:nvSpPr>
                <p:spPr>
                  <a:xfrm>
                    <a:off x="4078559" y="3741234"/>
                    <a:ext cx="909447" cy="1058605"/>
                  </a:xfrm>
                  <a:custGeom>
                    <a:gdLst>
                      <a:gd name="connsiteX0" fmla="*/ 149470 w 246185"/>
                      <a:gd name="connsiteY0" fmla="*/ 159 h 343059"/>
                      <a:gd name="connsiteX1" fmla="*/ 193431 w 246185"/>
                      <a:gd name="connsiteY1" fmla="*/ 35328 h 343059"/>
                      <a:gd name="connsiteX2" fmla="*/ 219808 w 246185"/>
                      <a:gd name="connsiteY2" fmla="*/ 52913 h 343059"/>
                      <a:gd name="connsiteX3" fmla="*/ 228600 w 246185"/>
                      <a:gd name="connsiteY3" fmla="*/ 114459 h 343059"/>
                      <a:gd name="connsiteX4" fmla="*/ 246185 w 246185"/>
                      <a:gd name="connsiteY4" fmla="*/ 176005 h 343059"/>
                      <a:gd name="connsiteX5" fmla="*/ 211016 w 246185"/>
                      <a:gd name="connsiteY5" fmla="*/ 219967 h 343059"/>
                      <a:gd name="connsiteX6" fmla="*/ 167054 w 246185"/>
                      <a:gd name="connsiteY6" fmla="*/ 299097 h 343059"/>
                      <a:gd name="connsiteX7" fmla="*/ 158262 w 246185"/>
                      <a:gd name="connsiteY7" fmla="*/ 343059 h 343059"/>
                      <a:gd name="connsiteX8" fmla="*/ 140677 w 246185"/>
                      <a:gd name="connsiteY8" fmla="*/ 316682 h 343059"/>
                      <a:gd name="connsiteX9" fmla="*/ 131885 w 246185"/>
                      <a:gd name="connsiteY9" fmla="*/ 272721 h 343059"/>
                      <a:gd name="connsiteX10" fmla="*/ 96716 w 246185"/>
                      <a:gd name="connsiteY10" fmla="*/ 255136 h 343059"/>
                      <a:gd name="connsiteX11" fmla="*/ 61547 w 246185"/>
                      <a:gd name="connsiteY11" fmla="*/ 228759 h 343059"/>
                      <a:gd name="connsiteX12" fmla="*/ 52754 w 246185"/>
                      <a:gd name="connsiteY12" fmla="*/ 202382 h 343059"/>
                      <a:gd name="connsiteX13" fmla="*/ 43962 w 246185"/>
                      <a:gd name="connsiteY13" fmla="*/ 123251 h 343059"/>
                      <a:gd name="connsiteX14" fmla="*/ 17585 w 246185"/>
                      <a:gd name="connsiteY14" fmla="*/ 96874 h 343059"/>
                      <a:gd name="connsiteX15" fmla="*/ 0 w 246185"/>
                      <a:gd name="connsiteY15" fmla="*/ 70497 h 343059"/>
                      <a:gd name="connsiteX16" fmla="*/ 8793 w 246185"/>
                      <a:gd name="connsiteY16" fmla="*/ 44121 h 343059"/>
                      <a:gd name="connsiteX17" fmla="*/ 114300 w 246185"/>
                      <a:gd name="connsiteY17" fmla="*/ 26536 h 343059"/>
                      <a:gd name="connsiteX18" fmla="*/ 149470 w 246185"/>
                      <a:gd name="connsiteY18" fmla="*/ 159 h 34305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246185" h="343059">
                        <a:moveTo>
                          <a:pt x="149470" y="159"/>
                        </a:moveTo>
                        <a:cubicBezTo>
                          <a:pt x="162658" y="1624"/>
                          <a:pt x="178418" y="24068"/>
                          <a:pt x="193431" y="35328"/>
                        </a:cubicBezTo>
                        <a:cubicBezTo>
                          <a:pt x="201885" y="41668"/>
                          <a:pt x="215516" y="43257"/>
                          <a:pt x="219808" y="52913"/>
                        </a:cubicBezTo>
                        <a:cubicBezTo>
                          <a:pt x="228225" y="71850"/>
                          <a:pt x="224893" y="94070"/>
                          <a:pt x="228600" y="114459"/>
                        </a:cubicBezTo>
                        <a:cubicBezTo>
                          <a:pt x="233015" y="138740"/>
                          <a:pt x="238654" y="153411"/>
                          <a:pt x="246185" y="176005"/>
                        </a:cubicBezTo>
                        <a:cubicBezTo>
                          <a:pt x="226386" y="235404"/>
                          <a:pt x="253844" y="171020"/>
                          <a:pt x="211016" y="219967"/>
                        </a:cubicBezTo>
                        <a:cubicBezTo>
                          <a:pt x="188101" y="246155"/>
                          <a:pt x="174903" y="267703"/>
                          <a:pt x="167054" y="299097"/>
                        </a:cubicBezTo>
                        <a:cubicBezTo>
                          <a:pt x="163429" y="313595"/>
                          <a:pt x="161193" y="328405"/>
                          <a:pt x="158262" y="343059"/>
                        </a:cubicBezTo>
                        <a:cubicBezTo>
                          <a:pt x="152400" y="334267"/>
                          <a:pt x="144387" y="326576"/>
                          <a:pt x="140677" y="316682"/>
                        </a:cubicBezTo>
                        <a:cubicBezTo>
                          <a:pt x="135430" y="302690"/>
                          <a:pt x="140571" y="284881"/>
                          <a:pt x="131885" y="272721"/>
                        </a:cubicBezTo>
                        <a:cubicBezTo>
                          <a:pt x="124267" y="262056"/>
                          <a:pt x="107830" y="262083"/>
                          <a:pt x="96716" y="255136"/>
                        </a:cubicBezTo>
                        <a:cubicBezTo>
                          <a:pt x="84290" y="247369"/>
                          <a:pt x="73270" y="237551"/>
                          <a:pt x="61547" y="228759"/>
                        </a:cubicBezTo>
                        <a:cubicBezTo>
                          <a:pt x="58616" y="219967"/>
                          <a:pt x="54278" y="211524"/>
                          <a:pt x="52754" y="202382"/>
                        </a:cubicBezTo>
                        <a:cubicBezTo>
                          <a:pt x="48391" y="176204"/>
                          <a:pt x="52354" y="148428"/>
                          <a:pt x="43962" y="123251"/>
                        </a:cubicBezTo>
                        <a:cubicBezTo>
                          <a:pt x="40030" y="111455"/>
                          <a:pt x="25545" y="106426"/>
                          <a:pt x="17585" y="96874"/>
                        </a:cubicBezTo>
                        <a:cubicBezTo>
                          <a:pt x="10820" y="88756"/>
                          <a:pt x="5862" y="79289"/>
                          <a:pt x="0" y="70497"/>
                        </a:cubicBezTo>
                        <a:cubicBezTo>
                          <a:pt x="2931" y="61705"/>
                          <a:pt x="143" y="47448"/>
                          <a:pt x="8793" y="44121"/>
                        </a:cubicBezTo>
                        <a:cubicBezTo>
                          <a:pt x="42071" y="31322"/>
                          <a:pt x="114300" y="26536"/>
                          <a:pt x="114300" y="26536"/>
                        </a:cubicBezTo>
                        <a:cubicBezTo>
                          <a:pt x="143116" y="7325"/>
                          <a:pt x="136282" y="-1306"/>
                          <a:pt x="149470" y="159"/>
                        </a:cubicBezTo>
                        <a:close/>
                      </a:path>
                    </a:pathLst>
                  </a:custGeom>
                  <a:solidFill>
                    <a:schemeClr val="bg1">
                      <a:lumMod val="85000"/>
                    </a:schemeClr>
                  </a:solidFill>
                  <a:ln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pPr algn="ctr"/>
                    <a:endParaRPr lang="zh-CN" altLang="en-US" sz="3600"/>
                  </a:p>
                </p:txBody>
              </p:sp>
              <p:sp>
                <p:nvSpPr>
                  <p:cNvPr id="129" name="TextBox 128"/>
                  <p:cNvSpPr txBox="1"/>
                  <p:nvPr/>
                </p:nvSpPr>
                <p:spPr>
                  <a:xfrm>
                    <a:off x="4246156" y="3962763"/>
                    <a:ext cx="648977" cy="241997"/>
                  </a:xfrm>
                  <a:prstGeom prst="rect">
                    <a:avLst/>
                  </a:prstGeom>
                  <a:noFill/>
                </p:spPr>
                <p:txBody>
                  <a:bodyPr wrap="square" lIns="91436" tIns="45718" rIns="91436" bIns="45718" rtlCol="0">
                    <a:spAutoFit/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pPr algn="ctr"/>
                    <a:r>
                      <a:rPr lang="zh-CN" altLang="en-US" sz="1000">
                        <a:latin typeface="华文细黑" pitchFamily="2" charset="-122"/>
                        <a:ea typeface="华文细黑" pitchFamily="2" charset="-122"/>
                      </a:rPr>
                      <a:t>中山</a:t>
                    </a:r>
                    <a:r>
                      <a:rPr lang="zh-CN" altLang="en-US" sz="1000" smtClean="0">
                        <a:latin typeface="华文细黑" pitchFamily="2" charset="-122"/>
                        <a:ea typeface="华文细黑" pitchFamily="2" charset="-122"/>
                      </a:rPr>
                      <a:t>大区</a:t>
                    </a:r>
                    <a:endParaRPr lang="en-US" altLang="zh-CN" sz="1000" smtClean="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</p:grpSp>
            <p:sp>
              <p:nvSpPr>
                <p:cNvPr id="123" name="TextBox 122"/>
                <p:cNvSpPr txBox="1"/>
                <p:nvPr/>
              </p:nvSpPr>
              <p:spPr>
                <a:xfrm>
                  <a:off x="3586398" y="2484354"/>
                  <a:ext cx="802299" cy="234726"/>
                </a:xfrm>
                <a:prstGeom prst="rect">
                  <a:avLst/>
                </a:prstGeom>
                <a:noFill/>
              </p:spPr>
              <p:txBody>
                <a:bodyPr wrap="square" lIns="91436" tIns="45718" rIns="91436" bIns="45718" rtlCol="0">
                  <a:sp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r>
                    <a:rPr lang="zh-CN" altLang="en-US" sz="1000" smtClean="0">
                      <a:latin typeface="华文细黑" pitchFamily="2" charset="-122"/>
                      <a:ea typeface="华文细黑" pitchFamily="2" charset="-122"/>
                    </a:rPr>
                    <a:t>天河大区</a:t>
                  </a:r>
                  <a:endParaRPr lang="en-US" altLang="zh-CN" sz="1000" smtClean="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grpSp>
              <p:nvGrpSpPr>
                <p:cNvPr id="124" name="组合 123"/>
                <p:cNvGrpSpPr/>
                <p:nvPr/>
              </p:nvGrpSpPr>
              <p:grpSpPr>
                <a:xfrm>
                  <a:off x="3505442" y="4034041"/>
                  <a:ext cx="743426" cy="494632"/>
                  <a:chOff x="3605128" y="4284285"/>
                  <a:chExt cx="652640" cy="509954"/>
                </a:xfrm>
              </p:grpSpPr>
              <p:sp>
                <p:nvSpPr>
                  <p:cNvPr id="125" name="任意多边形 124"/>
                  <p:cNvSpPr/>
                  <p:nvPr/>
                </p:nvSpPr>
                <p:spPr>
                  <a:xfrm>
                    <a:off x="3615929" y="4284285"/>
                    <a:ext cx="641839" cy="509954"/>
                  </a:xfrm>
                  <a:custGeom>
                    <a:gdLst>
                      <a:gd name="connsiteX0" fmla="*/ 26377 w 641839"/>
                      <a:gd name="connsiteY0" fmla="*/ 105508 h 509954"/>
                      <a:gd name="connsiteX1" fmla="*/ 70339 w 641839"/>
                      <a:gd name="connsiteY1" fmla="*/ 123093 h 509954"/>
                      <a:gd name="connsiteX2" fmla="*/ 123092 w 641839"/>
                      <a:gd name="connsiteY2" fmla="*/ 131885 h 509954"/>
                      <a:gd name="connsiteX3" fmla="*/ 149469 w 641839"/>
                      <a:gd name="connsiteY3" fmla="*/ 140677 h 509954"/>
                      <a:gd name="connsiteX4" fmla="*/ 167054 w 641839"/>
                      <a:gd name="connsiteY4" fmla="*/ 167054 h 509954"/>
                      <a:gd name="connsiteX5" fmla="*/ 193431 w 641839"/>
                      <a:gd name="connsiteY5" fmla="*/ 193431 h 509954"/>
                      <a:gd name="connsiteX6" fmla="*/ 219808 w 641839"/>
                      <a:gd name="connsiteY6" fmla="*/ 272562 h 509954"/>
                      <a:gd name="connsiteX7" fmla="*/ 272562 w 641839"/>
                      <a:gd name="connsiteY7" fmla="*/ 325316 h 509954"/>
                      <a:gd name="connsiteX8" fmla="*/ 307731 w 641839"/>
                      <a:gd name="connsiteY8" fmla="*/ 404446 h 509954"/>
                      <a:gd name="connsiteX9" fmla="*/ 360485 w 641839"/>
                      <a:gd name="connsiteY9" fmla="*/ 395654 h 509954"/>
                      <a:gd name="connsiteX10" fmla="*/ 378069 w 641839"/>
                      <a:gd name="connsiteY10" fmla="*/ 369277 h 509954"/>
                      <a:gd name="connsiteX11" fmla="*/ 360485 w 641839"/>
                      <a:gd name="connsiteY11" fmla="*/ 290146 h 509954"/>
                      <a:gd name="connsiteX12" fmla="*/ 378069 w 641839"/>
                      <a:gd name="connsiteY12" fmla="*/ 219808 h 509954"/>
                      <a:gd name="connsiteX13" fmla="*/ 404446 w 641839"/>
                      <a:gd name="connsiteY13" fmla="*/ 193431 h 509954"/>
                      <a:gd name="connsiteX14" fmla="*/ 448408 w 641839"/>
                      <a:gd name="connsiteY14" fmla="*/ 149469 h 509954"/>
                      <a:gd name="connsiteX15" fmla="*/ 483577 w 641839"/>
                      <a:gd name="connsiteY15" fmla="*/ 96716 h 509954"/>
                      <a:gd name="connsiteX16" fmla="*/ 562708 w 641839"/>
                      <a:gd name="connsiteY16" fmla="*/ 0 h 509954"/>
                      <a:gd name="connsiteX17" fmla="*/ 633046 w 641839"/>
                      <a:gd name="connsiteY17" fmla="*/ 43962 h 509954"/>
                      <a:gd name="connsiteX18" fmla="*/ 641839 w 641839"/>
                      <a:gd name="connsiteY18" fmla="*/ 131885 h 509954"/>
                      <a:gd name="connsiteX19" fmla="*/ 615462 w 641839"/>
                      <a:gd name="connsiteY19" fmla="*/ 298939 h 509954"/>
                      <a:gd name="connsiteX20" fmla="*/ 597877 w 641839"/>
                      <a:gd name="connsiteY20" fmla="*/ 351693 h 509954"/>
                      <a:gd name="connsiteX21" fmla="*/ 571500 w 641839"/>
                      <a:gd name="connsiteY21" fmla="*/ 404446 h 509954"/>
                      <a:gd name="connsiteX22" fmla="*/ 545123 w 641839"/>
                      <a:gd name="connsiteY22" fmla="*/ 422031 h 509954"/>
                      <a:gd name="connsiteX23" fmla="*/ 448408 w 641839"/>
                      <a:gd name="connsiteY23" fmla="*/ 448408 h 509954"/>
                      <a:gd name="connsiteX24" fmla="*/ 422031 w 641839"/>
                      <a:gd name="connsiteY24" fmla="*/ 465993 h 509954"/>
                      <a:gd name="connsiteX25" fmla="*/ 325316 w 641839"/>
                      <a:gd name="connsiteY25" fmla="*/ 448408 h 509954"/>
                      <a:gd name="connsiteX26" fmla="*/ 298939 w 641839"/>
                      <a:gd name="connsiteY26" fmla="*/ 457200 h 509954"/>
                      <a:gd name="connsiteX27" fmla="*/ 246185 w 641839"/>
                      <a:gd name="connsiteY27" fmla="*/ 465993 h 509954"/>
                      <a:gd name="connsiteX28" fmla="*/ 193431 w 641839"/>
                      <a:gd name="connsiteY28" fmla="*/ 501162 h 509954"/>
                      <a:gd name="connsiteX29" fmla="*/ 167054 w 641839"/>
                      <a:gd name="connsiteY29" fmla="*/ 509954 h 509954"/>
                      <a:gd name="connsiteX30" fmla="*/ 87923 w 641839"/>
                      <a:gd name="connsiteY30" fmla="*/ 501162 h 509954"/>
                      <a:gd name="connsiteX31" fmla="*/ 70339 w 641839"/>
                      <a:gd name="connsiteY31" fmla="*/ 474785 h 509954"/>
                      <a:gd name="connsiteX32" fmla="*/ 26377 w 641839"/>
                      <a:gd name="connsiteY32" fmla="*/ 422031 h 509954"/>
                      <a:gd name="connsiteX33" fmla="*/ 8792 w 641839"/>
                      <a:gd name="connsiteY33" fmla="*/ 360485 h 509954"/>
                      <a:gd name="connsiteX34" fmla="*/ 0 w 641839"/>
                      <a:gd name="connsiteY34" fmla="*/ 175846 h 509954"/>
                      <a:gd name="connsiteX35" fmla="*/ 35169 w 641839"/>
                      <a:gd name="connsiteY35" fmla="*/ 114300 h 509954"/>
                      <a:gd name="connsiteX36" fmla="*/ 26377 w 641839"/>
                      <a:gd name="connsiteY36" fmla="*/ 105508 h 50995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</a:cxnLst>
                    <a:rect l="l" t="t" r="r" b="b"/>
                    <a:pathLst>
                      <a:path w="641839" h="509954">
                        <a:moveTo>
                          <a:pt x="26377" y="105508"/>
                        </a:moveTo>
                        <a:cubicBezTo>
                          <a:pt x="32239" y="106973"/>
                          <a:pt x="55112" y="118940"/>
                          <a:pt x="70339" y="123093"/>
                        </a:cubicBezTo>
                        <a:cubicBezTo>
                          <a:pt x="87538" y="127784"/>
                          <a:pt x="105690" y="128018"/>
                          <a:pt x="123092" y="131885"/>
                        </a:cubicBezTo>
                        <a:cubicBezTo>
                          <a:pt x="132139" y="133895"/>
                          <a:pt x="140677" y="137746"/>
                          <a:pt x="149469" y="140677"/>
                        </a:cubicBezTo>
                        <a:cubicBezTo>
                          <a:pt x="155331" y="149469"/>
                          <a:pt x="160289" y="158936"/>
                          <a:pt x="167054" y="167054"/>
                        </a:cubicBezTo>
                        <a:cubicBezTo>
                          <a:pt x="175014" y="176606"/>
                          <a:pt x="187870" y="182309"/>
                          <a:pt x="193431" y="193431"/>
                        </a:cubicBezTo>
                        <a:cubicBezTo>
                          <a:pt x="222576" y="251722"/>
                          <a:pt x="179943" y="222732"/>
                          <a:pt x="219808" y="272562"/>
                        </a:cubicBezTo>
                        <a:cubicBezTo>
                          <a:pt x="235343" y="291981"/>
                          <a:pt x="272562" y="325316"/>
                          <a:pt x="272562" y="325316"/>
                        </a:cubicBezTo>
                        <a:cubicBezTo>
                          <a:pt x="293488" y="388094"/>
                          <a:pt x="279864" y="362647"/>
                          <a:pt x="307731" y="404446"/>
                        </a:cubicBezTo>
                        <a:cubicBezTo>
                          <a:pt x="325316" y="401515"/>
                          <a:pt x="344540" y="403627"/>
                          <a:pt x="360485" y="395654"/>
                        </a:cubicBezTo>
                        <a:cubicBezTo>
                          <a:pt x="369936" y="390928"/>
                          <a:pt x="376902" y="379779"/>
                          <a:pt x="378069" y="369277"/>
                        </a:cubicBezTo>
                        <a:cubicBezTo>
                          <a:pt x="380648" y="346066"/>
                          <a:pt x="368211" y="313324"/>
                          <a:pt x="360485" y="290146"/>
                        </a:cubicBezTo>
                        <a:cubicBezTo>
                          <a:pt x="361753" y="283806"/>
                          <a:pt x="370345" y="231394"/>
                          <a:pt x="378069" y="219808"/>
                        </a:cubicBezTo>
                        <a:cubicBezTo>
                          <a:pt x="384966" y="209462"/>
                          <a:pt x="396486" y="202983"/>
                          <a:pt x="404446" y="193431"/>
                        </a:cubicBezTo>
                        <a:cubicBezTo>
                          <a:pt x="441081" y="149469"/>
                          <a:pt x="400050" y="181708"/>
                          <a:pt x="448408" y="149469"/>
                        </a:cubicBezTo>
                        <a:cubicBezTo>
                          <a:pt x="464200" y="102093"/>
                          <a:pt x="446530" y="141995"/>
                          <a:pt x="483577" y="96716"/>
                        </a:cubicBezTo>
                        <a:cubicBezTo>
                          <a:pt x="573899" y="-13678"/>
                          <a:pt x="502834" y="59874"/>
                          <a:pt x="562708" y="0"/>
                        </a:cubicBezTo>
                        <a:cubicBezTo>
                          <a:pt x="625487" y="20927"/>
                          <a:pt x="605180" y="2162"/>
                          <a:pt x="633046" y="43962"/>
                        </a:cubicBezTo>
                        <a:cubicBezTo>
                          <a:pt x="635977" y="73270"/>
                          <a:pt x="641839" y="102431"/>
                          <a:pt x="641839" y="131885"/>
                        </a:cubicBezTo>
                        <a:cubicBezTo>
                          <a:pt x="641839" y="208742"/>
                          <a:pt x="632698" y="229990"/>
                          <a:pt x="615462" y="298939"/>
                        </a:cubicBezTo>
                        <a:cubicBezTo>
                          <a:pt x="610967" y="316922"/>
                          <a:pt x="603739" y="334108"/>
                          <a:pt x="597877" y="351693"/>
                        </a:cubicBezTo>
                        <a:cubicBezTo>
                          <a:pt x="590726" y="373147"/>
                          <a:pt x="588545" y="387401"/>
                          <a:pt x="571500" y="404446"/>
                        </a:cubicBezTo>
                        <a:cubicBezTo>
                          <a:pt x="564028" y="411918"/>
                          <a:pt x="554298" y="416788"/>
                          <a:pt x="545123" y="422031"/>
                        </a:cubicBezTo>
                        <a:cubicBezTo>
                          <a:pt x="500369" y="447606"/>
                          <a:pt x="508777" y="439784"/>
                          <a:pt x="448408" y="448408"/>
                        </a:cubicBezTo>
                        <a:cubicBezTo>
                          <a:pt x="439616" y="454270"/>
                          <a:pt x="432546" y="464942"/>
                          <a:pt x="422031" y="465993"/>
                        </a:cubicBezTo>
                        <a:cubicBezTo>
                          <a:pt x="399532" y="468243"/>
                          <a:pt x="350847" y="454791"/>
                          <a:pt x="325316" y="448408"/>
                        </a:cubicBezTo>
                        <a:cubicBezTo>
                          <a:pt x="316524" y="451339"/>
                          <a:pt x="307986" y="455189"/>
                          <a:pt x="298939" y="457200"/>
                        </a:cubicBezTo>
                        <a:cubicBezTo>
                          <a:pt x="281536" y="461067"/>
                          <a:pt x="262641" y="459136"/>
                          <a:pt x="246185" y="465993"/>
                        </a:cubicBezTo>
                        <a:cubicBezTo>
                          <a:pt x="226677" y="474122"/>
                          <a:pt x="213481" y="494479"/>
                          <a:pt x="193431" y="501162"/>
                        </a:cubicBezTo>
                        <a:lnTo>
                          <a:pt x="167054" y="509954"/>
                        </a:lnTo>
                        <a:cubicBezTo>
                          <a:pt x="140677" y="507023"/>
                          <a:pt x="112864" y="510232"/>
                          <a:pt x="87923" y="501162"/>
                        </a:cubicBezTo>
                        <a:cubicBezTo>
                          <a:pt x="77992" y="497551"/>
                          <a:pt x="77104" y="482903"/>
                          <a:pt x="70339" y="474785"/>
                        </a:cubicBezTo>
                        <a:cubicBezTo>
                          <a:pt x="13918" y="407079"/>
                          <a:pt x="70042" y="487527"/>
                          <a:pt x="26377" y="422031"/>
                        </a:cubicBezTo>
                        <a:cubicBezTo>
                          <a:pt x="21341" y="406922"/>
                          <a:pt x="9954" y="375006"/>
                          <a:pt x="8792" y="360485"/>
                        </a:cubicBezTo>
                        <a:cubicBezTo>
                          <a:pt x="3878" y="299065"/>
                          <a:pt x="2931" y="237392"/>
                          <a:pt x="0" y="175846"/>
                        </a:cubicBezTo>
                        <a:cubicBezTo>
                          <a:pt x="8401" y="125437"/>
                          <a:pt x="-7125" y="122759"/>
                          <a:pt x="35169" y="114300"/>
                        </a:cubicBezTo>
                        <a:cubicBezTo>
                          <a:pt x="40917" y="113150"/>
                          <a:pt x="20515" y="104043"/>
                          <a:pt x="26377" y="105508"/>
                        </a:cubicBezTo>
                        <a:close/>
                      </a:path>
                    </a:pathLst>
                  </a:custGeom>
                  <a:solidFill>
                    <a:schemeClr val="bg1">
                      <a:lumMod val="85000"/>
                    </a:schemeClr>
                  </a:solidFill>
                  <a:ln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rgbClr val="FFFFFF"/>
                        </a:solidFill>
                        <a:latin typeface="Arial Narrow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pPr algn="ctr"/>
                    <a:endParaRPr lang="zh-CN" altLang="en-US" sz="3600"/>
                  </a:p>
                </p:txBody>
              </p:sp>
              <p:sp>
                <p:nvSpPr>
                  <p:cNvPr id="126" name="TextBox 125"/>
                  <p:cNvSpPr txBox="1"/>
                  <p:nvPr/>
                </p:nvSpPr>
                <p:spPr>
                  <a:xfrm>
                    <a:off x="3605128" y="4516859"/>
                    <a:ext cx="648977" cy="241997"/>
                  </a:xfrm>
                  <a:prstGeom prst="rect">
                    <a:avLst/>
                  </a:prstGeom>
                  <a:noFill/>
                </p:spPr>
                <p:txBody>
                  <a:bodyPr wrap="square" lIns="91436" tIns="45718" rIns="91436" bIns="45718" rtlCol="0">
                    <a:spAutoFit/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pPr algn="ctr"/>
                    <a:r>
                      <a:rPr lang="zh-CN" altLang="en-US" sz="1000">
                        <a:latin typeface="华文细黑" pitchFamily="2" charset="-122"/>
                        <a:ea typeface="华文细黑" pitchFamily="2" charset="-122"/>
                      </a:rPr>
                      <a:t>珠海</a:t>
                    </a:r>
                    <a:r>
                      <a:rPr lang="zh-CN" altLang="en-US" sz="1000" smtClean="0">
                        <a:latin typeface="华文细黑" pitchFamily="2" charset="-122"/>
                        <a:ea typeface="华文细黑" pitchFamily="2" charset="-122"/>
                      </a:rPr>
                      <a:t>大区</a:t>
                    </a:r>
                    <a:endParaRPr lang="en-US" altLang="zh-CN" sz="1000" smtClean="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</p:grpSp>
          </p:grpSp>
        </p:grpSp>
        <p:sp>
          <p:nvSpPr>
            <p:cNvPr id="57" name="菱形 56"/>
            <p:cNvSpPr/>
            <p:nvPr/>
          </p:nvSpPr>
          <p:spPr>
            <a:xfrm rot="8100000">
              <a:off x="3360315" y="2307677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58" name="菱形 57"/>
            <p:cNvSpPr/>
            <p:nvPr/>
          </p:nvSpPr>
          <p:spPr>
            <a:xfrm rot="8100000">
              <a:off x="3618145" y="2089061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59" name="菱形 58"/>
            <p:cNvSpPr/>
            <p:nvPr/>
          </p:nvSpPr>
          <p:spPr>
            <a:xfrm rot="8100000">
              <a:off x="3665115" y="2612477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60" name="菱形 59"/>
            <p:cNvSpPr/>
            <p:nvPr/>
          </p:nvSpPr>
          <p:spPr>
            <a:xfrm rot="8100000">
              <a:off x="3092953" y="3023482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61" name="菱形 60"/>
            <p:cNvSpPr/>
            <p:nvPr/>
          </p:nvSpPr>
          <p:spPr>
            <a:xfrm rot="8100000">
              <a:off x="4189949" y="2742234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62" name="菱形 61"/>
            <p:cNvSpPr/>
            <p:nvPr/>
          </p:nvSpPr>
          <p:spPr>
            <a:xfrm rot="8100000">
              <a:off x="4257764" y="2829960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63" name="菱形 62"/>
            <p:cNvSpPr/>
            <p:nvPr/>
          </p:nvSpPr>
          <p:spPr>
            <a:xfrm rot="8100000">
              <a:off x="3691247" y="3503012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65" name="菱形 64"/>
            <p:cNvSpPr/>
            <p:nvPr/>
          </p:nvSpPr>
          <p:spPr>
            <a:xfrm rot="8100000">
              <a:off x="2637013" y="3430692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66" name="菱形 65"/>
            <p:cNvSpPr/>
            <p:nvPr/>
          </p:nvSpPr>
          <p:spPr>
            <a:xfrm rot="8100000">
              <a:off x="3603975" y="3715543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67" name="菱形 66"/>
            <p:cNvSpPr/>
            <p:nvPr/>
          </p:nvSpPr>
          <p:spPr>
            <a:xfrm rot="8100000">
              <a:off x="3959234" y="4354118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68" name="菱形 67"/>
            <p:cNvSpPr/>
            <p:nvPr/>
          </p:nvSpPr>
          <p:spPr>
            <a:xfrm rot="8100000">
              <a:off x="4210736" y="3080441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69" name="菱形 68"/>
            <p:cNvSpPr/>
            <p:nvPr/>
          </p:nvSpPr>
          <p:spPr>
            <a:xfrm rot="8100000">
              <a:off x="3882867" y="3033268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70" name="菱形 69"/>
            <p:cNvSpPr/>
            <p:nvPr/>
          </p:nvSpPr>
          <p:spPr>
            <a:xfrm rot="8100000">
              <a:off x="3711132" y="3017979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71" name="菱形 70"/>
            <p:cNvSpPr/>
            <p:nvPr/>
          </p:nvSpPr>
          <p:spPr>
            <a:xfrm rot="8100000">
              <a:off x="4342350" y="2727856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72" name="菱形 71"/>
            <p:cNvSpPr/>
            <p:nvPr/>
          </p:nvSpPr>
          <p:spPr>
            <a:xfrm rot="8100000">
              <a:off x="3999973" y="2874689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73" name="菱形 72"/>
            <p:cNvSpPr/>
            <p:nvPr/>
          </p:nvSpPr>
          <p:spPr>
            <a:xfrm rot="8100000">
              <a:off x="3838368" y="2549675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74" name="菱形 73"/>
            <p:cNvSpPr/>
            <p:nvPr/>
          </p:nvSpPr>
          <p:spPr>
            <a:xfrm rot="8100000">
              <a:off x="3670976" y="2785808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75" name="菱形 74"/>
            <p:cNvSpPr/>
            <p:nvPr/>
          </p:nvSpPr>
          <p:spPr>
            <a:xfrm rot="8100000">
              <a:off x="4125438" y="2307519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76" name="菱形 75"/>
            <p:cNvSpPr/>
            <p:nvPr/>
          </p:nvSpPr>
          <p:spPr>
            <a:xfrm rot="8100000">
              <a:off x="4451874" y="2694416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77" name="菱形 76"/>
            <p:cNvSpPr/>
            <p:nvPr/>
          </p:nvSpPr>
          <p:spPr>
            <a:xfrm rot="8100000">
              <a:off x="4408758" y="2513100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78" name="菱形 77"/>
            <p:cNvSpPr/>
            <p:nvPr/>
          </p:nvSpPr>
          <p:spPr>
            <a:xfrm rot="8100000">
              <a:off x="3765365" y="2501094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79" name="菱形 78"/>
            <p:cNvSpPr/>
            <p:nvPr/>
          </p:nvSpPr>
          <p:spPr>
            <a:xfrm rot="8100000">
              <a:off x="3938619" y="2438292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80" name="菱形 79"/>
            <p:cNvSpPr/>
            <p:nvPr/>
          </p:nvSpPr>
          <p:spPr>
            <a:xfrm rot="8100000">
              <a:off x="3996786" y="2566635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81" name="菱形 80"/>
            <p:cNvSpPr/>
            <p:nvPr/>
          </p:nvSpPr>
          <p:spPr>
            <a:xfrm rot="8100000">
              <a:off x="3997190" y="2669971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82" name="菱形 81"/>
            <p:cNvSpPr/>
            <p:nvPr/>
          </p:nvSpPr>
          <p:spPr>
            <a:xfrm rot="8100000">
              <a:off x="4114056" y="2564052"/>
              <a:ext cx="108000" cy="108000"/>
            </a:xfrm>
            <a:prstGeom prst="diamond">
              <a:avLst/>
            </a:prstGeom>
            <a:solidFill>
              <a:srgbClr val="FFC000"/>
            </a:solidFill>
            <a:ln>
              <a:noFill/>
            </a:ln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err="1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136" name="组合 135"/>
          <p:cNvGrpSpPr/>
          <p:nvPr/>
        </p:nvGrpSpPr>
        <p:grpSpPr>
          <a:xfrm>
            <a:off x="1029903" y="1351971"/>
            <a:ext cx="518872" cy="425681"/>
            <a:chOff x="1036320" y="1475232"/>
            <a:chExt cx="587353" cy="423737"/>
          </a:xfrm>
        </p:grpSpPr>
        <p:sp>
          <p:nvSpPr>
            <p:cNvPr id="137" name="矩形 136"/>
            <p:cNvSpPr/>
            <p:nvPr/>
          </p:nvSpPr>
          <p:spPr bwMode="auto">
            <a:xfrm>
              <a:off x="1036320" y="1475232"/>
              <a:ext cx="324000" cy="288000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100" b="1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示</a:t>
              </a:r>
              <a:endParaRPr kumimoji="0" lang="zh-CN" altLang="en-US" sz="11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138" name="矩形 137"/>
            <p:cNvSpPr/>
            <p:nvPr/>
          </p:nvSpPr>
          <p:spPr bwMode="auto">
            <a:xfrm>
              <a:off x="1299673" y="1610969"/>
              <a:ext cx="324000" cy="288000"/>
            </a:xfrm>
            <a:prstGeom prst="rect">
              <a:avLst/>
            </a:prstGeom>
            <a:solidFill>
              <a:srgbClr val="FFAF19"/>
            </a:solidFill>
            <a:ln w="9525" cap="flat" cmpd="sng" algn="ctr">
              <a:solidFill>
                <a:srgbClr val="FFAF1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1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例</a:t>
              </a:r>
              <a:endParaRPr kumimoji="0" lang="zh-CN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</p:grpSp>
      <p:sp>
        <p:nvSpPr>
          <p:cNvPr id="139" name="Text Box 21">
            <a:hlinkClick action="ppaction://noaction"/>
          </p:cNvPr>
          <p:cNvSpPr txBox="1">
            <a:spLocks noChangeArrowheads="1"/>
          </p:cNvSpPr>
          <p:nvPr/>
        </p:nvSpPr>
        <p:spPr bwMode="auto">
          <a:xfrm>
            <a:off x="2671658" y="1904316"/>
            <a:ext cx="1648771" cy="2769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客户散点分布图</a:t>
            </a:r>
            <a:endParaRPr lang="zh-CN" altLang="en-US" sz="1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40" name="矩形 139"/>
          <p:cNvSpPr/>
          <p:nvPr/>
        </p:nvSpPr>
        <p:spPr>
          <a:xfrm>
            <a:off x="703264" y="1211264"/>
            <a:ext cx="5310398" cy="4872036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矩形 141"/>
          <p:cNvSpPr/>
          <p:nvPr/>
        </p:nvSpPr>
        <p:spPr>
          <a:xfrm>
            <a:off x="6140213" y="1211264"/>
            <a:ext cx="5310398" cy="4872036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3" name="Text Box 21">
            <a:hlinkClick action="ppaction://noaction"/>
          </p:cNvPr>
          <p:cNvSpPr txBox="1">
            <a:spLocks noChangeArrowheads="1"/>
          </p:cNvSpPr>
          <p:nvPr/>
        </p:nvSpPr>
        <p:spPr bwMode="auto">
          <a:xfrm>
            <a:off x="6339803" y="1399902"/>
            <a:ext cx="4920075" cy="30777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285750" indent="-285750">
              <a:buFont typeface="Wingdings" pitchFamily="2" charset="2"/>
              <a:buChar char="p"/>
            </a:pPr>
            <a:r>
              <a:rPr lang="zh-CN" altLang="en-US" sz="1400" b="1" smtClean="0">
                <a:latin typeface="华文细黑" pitchFamily="2" charset="-122"/>
                <a:ea typeface="华文细黑" pitchFamily="2" charset="-122"/>
              </a:rPr>
              <a:t>游击作战，客户钱包份额挖掘不足</a:t>
            </a:r>
            <a:endParaRPr lang="zh-CN" altLang="en-US" sz="14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67" name="Text Box 21">
            <a:hlinkClick action="ppaction://noaction"/>
          </p:cNvPr>
          <p:cNvSpPr txBox="1">
            <a:spLocks noChangeArrowheads="1"/>
          </p:cNvSpPr>
          <p:nvPr/>
        </p:nvSpPr>
        <p:spPr bwMode="auto">
          <a:xfrm>
            <a:off x="6348297" y="3614998"/>
            <a:ext cx="4920075" cy="30777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285750" indent="-285750">
              <a:buFont typeface="Wingdings" pitchFamily="2" charset="2"/>
              <a:buChar char="p"/>
            </a:pPr>
            <a:r>
              <a:rPr lang="zh-CN" altLang="en-US" sz="1400" b="1" smtClean="0">
                <a:latin typeface="华文细黑" pitchFamily="2" charset="-122"/>
                <a:ea typeface="华文细黑" pitchFamily="2" charset="-122"/>
              </a:rPr>
              <a:t>客户跨度大，维护不足，异常流失严重</a:t>
            </a:r>
            <a:endParaRPr lang="zh-CN" altLang="en-US" sz="14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68" name="TextBox 167"/>
          <p:cNvSpPr txBox="1"/>
          <p:nvPr/>
        </p:nvSpPr>
        <p:spPr>
          <a:xfrm>
            <a:off x="8984511" y="2648655"/>
            <a:ext cx="2573079" cy="335665"/>
          </a:xfrm>
          <a:prstGeom prst="rect">
            <a:avLst/>
          </a:prstGeom>
          <a:noFill/>
        </p:spPr>
        <p:txBody>
          <a:bodyPr wrap="square" lIns="91436" tIns="45718" rIns="91436" bIns="45718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钱包份额</a:t>
            </a:r>
            <a:r>
              <a:rPr lang="en-US" altLang="zh-CN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50%</a:t>
            </a:r>
            <a:r>
              <a:rPr lang="zh-CN" altLang="en-US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以内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客户</a:t>
            </a:r>
            <a:r>
              <a:rPr lang="zh-CN" altLang="en-US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占比</a:t>
            </a:r>
            <a:r>
              <a:rPr lang="en-US" altLang="zh-CN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65%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</p:txBody>
      </p:sp>
      <p:graphicFrame>
        <p:nvGraphicFramePr>
          <p:cNvPr id="169" name="图表 168"/>
          <p:cNvGraphicFramePr/>
          <p:nvPr>
            <p:extLst>
              <p:ext uri="{D42A27DB-BD31-4B8C-83A1-F6EECF244321}">
                <p14:modId xmlns:p14="http://schemas.microsoft.com/office/powerpoint/2010/main" val="3575728228"/>
              </p:ext>
            </p:extLst>
          </p:nvPr>
        </p:nvGraphicFramePr>
        <p:xfrm>
          <a:off x="5949166" y="3780225"/>
          <a:ext cx="4386022" cy="2463992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sp>
        <p:nvSpPr>
          <p:cNvPr id="170" name="TextBox 169"/>
          <p:cNvSpPr txBox="1"/>
          <p:nvPr/>
        </p:nvSpPr>
        <p:spPr>
          <a:xfrm>
            <a:off x="8984511" y="5042172"/>
            <a:ext cx="2085875" cy="335665"/>
          </a:xfrm>
          <a:prstGeom prst="rect">
            <a:avLst/>
          </a:prstGeom>
          <a:noFill/>
        </p:spPr>
        <p:txBody>
          <a:bodyPr wrap="square" lIns="91436" tIns="45718" rIns="91436" bIns="45718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异常流失客户占比达</a:t>
            </a:r>
            <a:r>
              <a:rPr lang="en-US" altLang="zh-CN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49%</a:t>
            </a:r>
          </a:p>
        </p:txBody>
      </p:sp>
      <p:sp>
        <p:nvSpPr>
          <p:cNvPr id="171" name="TextBox 170"/>
          <p:cNvSpPr txBox="1"/>
          <p:nvPr/>
        </p:nvSpPr>
        <p:spPr>
          <a:xfrm>
            <a:off x="8984511" y="5752838"/>
            <a:ext cx="2466099" cy="323161"/>
          </a:xfrm>
          <a:prstGeom prst="rect">
            <a:avLst/>
          </a:prstGeom>
          <a:noFill/>
        </p:spPr>
        <p:txBody>
          <a:bodyPr wrap="square" lIns="91436" tIns="45718" rIns="91436" bIns="45718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注：异常流失定义：收入环比下降</a:t>
            </a:r>
            <a:r>
              <a:rPr lang="en-US" altLang="zh-CN" sz="1000" smtClean="0">
                <a:latin typeface="华文细黑" pitchFamily="2" charset="-122"/>
                <a:ea typeface="华文细黑" pitchFamily="2" charset="-122"/>
              </a:rPr>
              <a:t>50%</a:t>
            </a:r>
          </a:p>
        </p:txBody>
      </p:sp>
      <p:sp>
        <p:nvSpPr>
          <p:cNvPr id="89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项目背景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3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KA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游击作战，缺乏精耕细作</a:t>
            </a:r>
            <a:endParaRPr lang="zh-CN" altLang="en-US" b="1">
              <a:solidFill>
                <a:srgbClr val="373C6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6277962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9" name="图表 78"/>
          <p:cNvGraphicFramePr/>
          <p:nvPr>
            <p:extLst>
              <p:ext uri="{D42A27DB-BD31-4B8C-83A1-F6EECF244321}">
                <p14:modId xmlns:p14="http://schemas.microsoft.com/office/powerpoint/2010/main" val="1622493741"/>
              </p:ext>
            </p:extLst>
          </p:nvPr>
        </p:nvGraphicFramePr>
        <p:xfrm>
          <a:off x="6846896" y="1989221"/>
          <a:ext cx="4401180" cy="4068019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graphicFrame>
        <p:nvGraphicFramePr>
          <p:cNvPr id="58" name="图表 57"/>
          <p:cNvGraphicFramePr/>
          <p:nvPr>
            <p:extLst>
              <p:ext uri="{D42A27DB-BD31-4B8C-83A1-F6EECF244321}">
                <p14:modId xmlns:p14="http://schemas.microsoft.com/office/powerpoint/2010/main" val="160450204"/>
              </p:ext>
            </p:extLst>
          </p:nvPr>
        </p:nvGraphicFramePr>
        <p:xfrm>
          <a:off x="895634" y="938266"/>
          <a:ext cx="4261697" cy="5131101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grpSp>
        <p:nvGrpSpPr>
          <p:cNvPr id="46" name="组合 45"/>
          <p:cNvGrpSpPr/>
          <p:nvPr/>
        </p:nvGrpSpPr>
        <p:grpSpPr>
          <a:xfrm>
            <a:off x="2445624" y="1943477"/>
            <a:ext cx="1201480" cy="3404431"/>
            <a:chOff x="2426027" y="2236680"/>
            <a:chExt cx="1201480" cy="3404431"/>
          </a:xfrm>
        </p:grpSpPr>
        <p:cxnSp>
          <p:nvCxnSpPr>
            <p:cNvPr id="10" name="Straight Connector 70"/>
            <p:cNvCxnSpPr/>
            <p:nvPr>
              <p:custDataLst>
                <p:tags r:id="rId5"/>
              </p:custDataLst>
            </p:nvPr>
          </p:nvCxnSpPr>
          <p:spPr bwMode="gray">
            <a:xfrm flipV="1">
              <a:off x="2426027" y="5346849"/>
              <a:ext cx="1201480" cy="294262"/>
            </a:xfrm>
            <a:prstGeom prst="line">
              <a:avLst/>
            </a:prstGeom>
            <a:ln w="3175">
              <a:solidFill>
                <a:srgbClr val="808080"/>
              </a:solidFill>
              <a:prstDash val="lgDash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77"/>
            <p:cNvCxnSpPr/>
            <p:nvPr>
              <p:custDataLst>
                <p:tags r:id="rId6"/>
              </p:custDataLst>
            </p:nvPr>
          </p:nvCxnSpPr>
          <p:spPr bwMode="gray">
            <a:xfrm flipV="1">
              <a:off x="2438804" y="3629999"/>
              <a:ext cx="1148317" cy="620974"/>
            </a:xfrm>
            <a:prstGeom prst="line">
              <a:avLst/>
            </a:prstGeom>
            <a:ln w="3175">
              <a:solidFill>
                <a:srgbClr val="808080"/>
              </a:solidFill>
              <a:prstDash val="lgDash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76"/>
            <p:cNvCxnSpPr/>
            <p:nvPr>
              <p:custDataLst>
                <p:tags r:id="rId7"/>
              </p:custDataLst>
            </p:nvPr>
          </p:nvCxnSpPr>
          <p:spPr bwMode="gray">
            <a:xfrm flipV="1">
              <a:off x="2438804" y="2236680"/>
              <a:ext cx="1148317" cy="1226534"/>
            </a:xfrm>
            <a:prstGeom prst="line">
              <a:avLst/>
            </a:prstGeom>
            <a:ln w="3175">
              <a:solidFill>
                <a:srgbClr val="808080"/>
              </a:solidFill>
              <a:prstDash val="lgDash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Text Placeholder 20"/>
          <p:cNvSpPr>
            <a:spLocks noGrp="1"/>
          </p:cNvSpPr>
          <p:nvPr>
            <p:custDataLst>
              <p:tags r:id="rId8"/>
            </p:custDataLst>
          </p:nvPr>
        </p:nvSpPr>
        <p:spPr bwMode="auto">
          <a:xfrm>
            <a:off x="4814473" y="2631490"/>
            <a:ext cx="304800" cy="182563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fld id="{EAA91AA7-54FE-4E5C-9229-2A2B3C3BBC8D}" type="datetime'''''''前''''''''''''''''''''端'''">
              <a:rPr lang="en-US" sz="14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sym typeface="Arial"/>
              </a:rPr>
              <a:t>前端</a:t>
            </a:fld>
            <a:endParaRPr lang="en-US" sz="1400" b="1">
              <a:solidFill>
                <a:srgbClr val="FF0000"/>
              </a:solidFill>
              <a:latin typeface="华文细黑" pitchFamily="2" charset="-122"/>
              <a:ea typeface="华文细黑" pitchFamily="2" charset="-122"/>
              <a:sym typeface="Arial"/>
            </a:endParaRPr>
          </a:p>
        </p:txBody>
      </p:sp>
      <p:sp>
        <p:nvSpPr>
          <p:cNvPr id="17" name="Text Placeholder 15"/>
          <p:cNvSpPr>
            <a:spLocks noGrp="1"/>
          </p:cNvSpPr>
          <p:nvPr>
            <p:custDataLst>
              <p:tags r:id="rId9"/>
            </p:custDataLst>
          </p:nvPr>
        </p:nvSpPr>
        <p:spPr bwMode="gray">
          <a:xfrm>
            <a:off x="1792985" y="2680826"/>
            <a:ext cx="333375" cy="182563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9050" tIns="0" rIns="19050" bIns="0"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en-US" smtClean="0">
                <a:latin typeface="华文细黑" pitchFamily="2" charset="-122"/>
                <a:ea typeface="华文细黑" pitchFamily="2" charset="-122"/>
                <a:sym typeface="Arial"/>
              </a:rPr>
              <a:t>1.60</a:t>
            </a:r>
            <a:endParaRPr lang="en-US">
              <a:latin typeface="华文细黑" pitchFamily="2" charset="-122"/>
              <a:ea typeface="华文细黑" pitchFamily="2" charset="-122"/>
              <a:sym typeface="Arial"/>
            </a:endParaRPr>
          </a:p>
        </p:txBody>
      </p:sp>
      <p:sp>
        <p:nvSpPr>
          <p:cNvPr id="18" name="Text Placeholder 21"/>
          <p:cNvSpPr>
            <a:spLocks noGrp="1"/>
          </p:cNvSpPr>
          <p:nvPr>
            <p:custDataLst>
              <p:tags r:id="rId10"/>
            </p:custDataLst>
          </p:nvPr>
        </p:nvSpPr>
        <p:spPr bwMode="auto">
          <a:xfrm>
            <a:off x="4832182" y="4181527"/>
            <a:ext cx="304800" cy="182563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fld id="{C12AA9C8-373B-4DBB-97CC-CCC6EC6961EE}" type="datetime'''''''''''''''''''后''''''''端'''''''''''''''''''''''">
              <a:rPr lang="en-US" sz="1400">
                <a:latin typeface="华文细黑" pitchFamily="2" charset="-122"/>
                <a:ea typeface="华文细黑" pitchFamily="2" charset="-122"/>
              </a:rPr>
              <a:t>后端</a:t>
            </a:fld>
            <a:endParaRPr lang="en-US" sz="1400">
              <a:latin typeface="华文细黑" pitchFamily="2" charset="-122"/>
              <a:ea typeface="华文细黑" pitchFamily="2" charset="-122"/>
              <a:sym typeface="Arial"/>
            </a:endParaRPr>
          </a:p>
        </p:txBody>
      </p:sp>
      <p:sp>
        <p:nvSpPr>
          <p:cNvPr id="19" name="Text Placeholder 30"/>
          <p:cNvSpPr>
            <a:spLocks noGrp="1"/>
          </p:cNvSpPr>
          <p:nvPr>
            <p:custDataLst>
              <p:tags r:id="rId11"/>
            </p:custDataLst>
          </p:nvPr>
        </p:nvSpPr>
        <p:spPr bwMode="auto">
          <a:xfrm>
            <a:off x="4545109" y="5168386"/>
            <a:ext cx="762001" cy="182563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fld id="{98CC3FC7-F346-49AD-8287-6A4E112D2FEB}" type="datetime'''''''''''职''''''''能''''''''''''''''''''''''及''''''''税''''费'">
              <a:rPr lang="en-US" sz="1400">
                <a:latin typeface="华文细黑" pitchFamily="2" charset="-122"/>
                <a:ea typeface="华文细黑" pitchFamily="2" charset="-122"/>
              </a:rPr>
              <a:t>职能及税费</a:t>
            </a:fld>
            <a:endParaRPr lang="en-US" sz="1400">
              <a:latin typeface="华文细黑" pitchFamily="2" charset="-122"/>
              <a:ea typeface="华文细黑" pitchFamily="2" charset="-122"/>
              <a:sym typeface="Arial"/>
            </a:endParaRPr>
          </a:p>
        </p:txBody>
      </p:sp>
      <p:sp>
        <p:nvSpPr>
          <p:cNvPr id="68" name="Text Placeholder 15"/>
          <p:cNvSpPr>
            <a:spLocks noGrp="1"/>
          </p:cNvSpPr>
          <p:nvPr>
            <p:custDataLst>
              <p:tags r:id="rId12"/>
            </p:custDataLst>
          </p:nvPr>
        </p:nvSpPr>
        <p:spPr bwMode="gray">
          <a:xfrm>
            <a:off x="3851861" y="1667788"/>
            <a:ext cx="333375" cy="182563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9050" tIns="0" rIns="19050" bIns="0"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en-US" smtClean="0">
                <a:latin typeface="华文细黑" pitchFamily="2" charset="-122"/>
                <a:ea typeface="华文细黑" pitchFamily="2" charset="-122"/>
                <a:sym typeface="Arial"/>
              </a:rPr>
              <a:t>2.41</a:t>
            </a:r>
            <a:endParaRPr lang="en-US">
              <a:latin typeface="华文细黑" pitchFamily="2" charset="-122"/>
              <a:ea typeface="华文细黑" pitchFamily="2" charset="-122"/>
              <a:sym typeface="Arial"/>
            </a:endParaRPr>
          </a:p>
        </p:txBody>
      </p:sp>
      <p:sp>
        <p:nvSpPr>
          <p:cNvPr id="71" name="TextBox 11"/>
          <p:cNvSpPr txBox="1"/>
          <p:nvPr>
            <p:custDataLst>
              <p:tags r:id="rId13"/>
            </p:custDataLst>
          </p:nvPr>
        </p:nvSpPr>
        <p:spPr>
          <a:xfrm>
            <a:off x="2756148" y="2818353"/>
            <a:ext cx="695008" cy="209550"/>
          </a:xfrm>
          <a:prstGeom prst="ellipse">
            <a:avLst/>
          </a:prstGeom>
          <a:solidFill>
            <a:srgbClr val="FF6600">
              <a:lumMod val="20000"/>
              <a:lumOff val="80000"/>
            </a:srgbClr>
          </a:solidFill>
          <a:ln w="9525">
            <a:solidFill>
              <a:srgbClr val="FFFFFF"/>
            </a:solidFill>
            <a:miter lim="800000"/>
          </a:ln>
          <a:effectLst/>
        </p:spPr>
        <p:txBody>
          <a:bodyPr vert="horz" wrap="square" lIns="3810" tIns="0" rIns="381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buSzTx/>
              <a:buFontTx/>
              <a:buNone/>
              <a:defRPr/>
            </a:pPr>
            <a:r>
              <a:rPr kumimoji="0" lang="en-US" altLang="zh-CN" sz="12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细黑" pitchFamily="2" charset="-122"/>
                <a:ea typeface="华文细黑" pitchFamily="2" charset="-122"/>
              </a:rPr>
              <a:t>+0.40</a:t>
            </a:r>
            <a:endParaRPr kumimoji="0" lang="en-US" sz="1200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2" name="TextBox 11"/>
          <p:cNvSpPr txBox="1"/>
          <p:nvPr>
            <p:custDataLst>
              <p:tags r:id="rId14"/>
            </p:custDataLst>
          </p:nvPr>
        </p:nvSpPr>
        <p:spPr>
          <a:xfrm>
            <a:off x="2697678" y="4291357"/>
            <a:ext cx="695008" cy="209550"/>
          </a:xfrm>
          <a:prstGeom prst="ellipse">
            <a:avLst/>
          </a:prstGeom>
          <a:solidFill>
            <a:srgbClr val="FF6600">
              <a:lumMod val="20000"/>
              <a:lumOff val="80000"/>
            </a:srgbClr>
          </a:solidFill>
          <a:ln w="9525">
            <a:solidFill>
              <a:srgbClr val="FFFFFF"/>
            </a:solidFill>
            <a:miter lim="800000"/>
          </a:ln>
          <a:effectLst/>
        </p:spPr>
        <p:txBody>
          <a:bodyPr vert="horz" wrap="square" lIns="3810" tIns="0" rIns="381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buSzTx/>
              <a:buFontTx/>
              <a:buNone/>
              <a:defRPr/>
            </a:pPr>
            <a:r>
              <a:rPr kumimoji="0" lang="en-US" altLang="zh-CN" sz="12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华文细黑" pitchFamily="2" charset="-122"/>
                <a:ea typeface="华文细黑" pitchFamily="2" charset="-122"/>
              </a:rPr>
              <a:t>+0.18</a:t>
            </a:r>
            <a:endParaRPr kumimoji="0" lang="en-US" sz="12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3" name="TextBox 11"/>
          <p:cNvSpPr txBox="1"/>
          <p:nvPr>
            <p:custDataLst>
              <p:tags r:id="rId15"/>
            </p:custDataLst>
          </p:nvPr>
        </p:nvSpPr>
        <p:spPr>
          <a:xfrm>
            <a:off x="2697678" y="5324984"/>
            <a:ext cx="695008" cy="209550"/>
          </a:xfrm>
          <a:prstGeom prst="ellipse">
            <a:avLst/>
          </a:prstGeom>
          <a:solidFill>
            <a:srgbClr val="FF6600">
              <a:lumMod val="20000"/>
              <a:lumOff val="80000"/>
            </a:srgbClr>
          </a:solidFill>
          <a:ln w="9525">
            <a:solidFill>
              <a:srgbClr val="FFFFFF"/>
            </a:solidFill>
            <a:miter lim="800000"/>
          </a:ln>
          <a:effectLst/>
        </p:spPr>
        <p:txBody>
          <a:bodyPr vert="horz" wrap="square" lIns="3810" tIns="0" rIns="381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buSzTx/>
              <a:buFontTx/>
              <a:buNone/>
              <a:defRPr/>
            </a:pPr>
            <a:r>
              <a:rPr kumimoji="0" lang="en-US" altLang="zh-CN" sz="12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华文细黑" pitchFamily="2" charset="-122"/>
                <a:ea typeface="华文细黑" pitchFamily="2" charset="-122"/>
              </a:rPr>
              <a:t>+0.23</a:t>
            </a:r>
            <a:endParaRPr kumimoji="0" lang="en-US" sz="12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4" name="TextBox 73"/>
          <p:cNvSpPr txBox="1"/>
          <p:nvPr/>
        </p:nvSpPr>
        <p:spPr>
          <a:xfrm>
            <a:off x="708396" y="6091919"/>
            <a:ext cx="2931317" cy="276977"/>
          </a:xfrm>
          <a:prstGeom prst="rect">
            <a:avLst/>
          </a:prstGeom>
          <a:noFill/>
        </p:spPr>
        <p:txBody>
          <a:bodyPr wrap="square" lIns="121899" tIns="60949" rIns="121899" bIns="60949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注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：单位元</a:t>
            </a:r>
            <a:r>
              <a:rPr lang="en-US" altLang="zh-CN" sz="1000" smtClean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公斤，取</a:t>
            </a:r>
            <a:r>
              <a:rPr lang="en-US" altLang="zh-CN" sz="1000" smtClean="0">
                <a:latin typeface="华文细黑" pitchFamily="2" charset="-122"/>
                <a:ea typeface="华文细黑" pitchFamily="2" charset="-122"/>
              </a:rPr>
              <a:t>15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年专家调研数据；</a:t>
            </a:r>
            <a:endParaRPr lang="en-US" altLang="zh-CN" sz="1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5" name="矩形 74"/>
          <p:cNvSpPr/>
          <p:nvPr/>
        </p:nvSpPr>
        <p:spPr bwMode="auto">
          <a:xfrm>
            <a:off x="7500257" y="2317899"/>
            <a:ext cx="953129" cy="2583711"/>
          </a:xfrm>
          <a:prstGeom prst="rect">
            <a:avLst/>
          </a:prstGeom>
          <a:noFill/>
          <a:ln w="254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80" name="Text Placeholder 20"/>
          <p:cNvSpPr>
            <a:spLocks noGrp="1"/>
          </p:cNvSpPr>
          <p:nvPr>
            <p:custDataLst>
              <p:tags r:id="rId16"/>
            </p:custDataLst>
          </p:nvPr>
        </p:nvSpPr>
        <p:spPr bwMode="auto">
          <a:xfrm>
            <a:off x="6891695" y="2631233"/>
            <a:ext cx="304800" cy="182563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4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sym typeface="Arial"/>
              </a:rPr>
              <a:t>门店</a:t>
            </a:r>
            <a:endParaRPr lang="en-US" sz="1400" b="1">
              <a:solidFill>
                <a:srgbClr val="FF0000"/>
              </a:solidFill>
              <a:latin typeface="华文细黑" pitchFamily="2" charset="-122"/>
              <a:ea typeface="华文细黑" pitchFamily="2" charset="-122"/>
              <a:sym typeface="Arial"/>
            </a:endParaRPr>
          </a:p>
        </p:txBody>
      </p:sp>
      <p:sp>
        <p:nvSpPr>
          <p:cNvPr id="81" name="Text Placeholder 21"/>
          <p:cNvSpPr>
            <a:spLocks noGrp="1"/>
          </p:cNvSpPr>
          <p:nvPr>
            <p:custDataLst>
              <p:tags r:id="rId17"/>
            </p:custDataLst>
          </p:nvPr>
        </p:nvSpPr>
        <p:spPr bwMode="auto">
          <a:xfrm>
            <a:off x="6891695" y="4933416"/>
            <a:ext cx="304800" cy="182563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400" smtClean="0">
                <a:latin typeface="华文细黑" pitchFamily="2" charset="-122"/>
                <a:ea typeface="华文细黑" pitchFamily="2" charset="-122"/>
                <a:sym typeface="Arial"/>
              </a:rPr>
              <a:t>接货</a:t>
            </a:r>
            <a:endParaRPr lang="en-US" sz="1400">
              <a:latin typeface="华文细黑" pitchFamily="2" charset="-122"/>
              <a:ea typeface="华文细黑" pitchFamily="2" charset="-122"/>
              <a:sym typeface="Arial"/>
            </a:endParaRPr>
          </a:p>
        </p:txBody>
      </p:sp>
      <p:sp>
        <p:nvSpPr>
          <p:cNvPr id="82" name="Text Placeholder 30"/>
          <p:cNvSpPr>
            <a:spLocks noGrp="1"/>
          </p:cNvSpPr>
          <p:nvPr>
            <p:custDataLst>
              <p:tags r:id="rId18"/>
            </p:custDataLst>
          </p:nvPr>
        </p:nvSpPr>
        <p:spPr bwMode="auto">
          <a:xfrm>
            <a:off x="6782841" y="5364077"/>
            <a:ext cx="762001" cy="182563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400" smtClean="0">
                <a:latin typeface="华文细黑" pitchFamily="2" charset="-122"/>
                <a:ea typeface="华文细黑" pitchFamily="2" charset="-122"/>
                <a:sym typeface="Arial"/>
              </a:rPr>
              <a:t>出发支线</a:t>
            </a:r>
            <a:endParaRPr lang="en-US" sz="1400">
              <a:latin typeface="华文细黑" pitchFamily="2" charset="-122"/>
              <a:ea typeface="华文细黑" pitchFamily="2" charset="-122"/>
              <a:sym typeface="Arial"/>
            </a:endParaRPr>
          </a:p>
        </p:txBody>
      </p:sp>
      <p:grpSp>
        <p:nvGrpSpPr>
          <p:cNvPr id="86" name="组合 85"/>
          <p:cNvGrpSpPr/>
          <p:nvPr/>
        </p:nvGrpSpPr>
        <p:grpSpPr>
          <a:xfrm>
            <a:off x="8475158" y="2410551"/>
            <a:ext cx="1527557" cy="2953526"/>
            <a:chOff x="2409825" y="2208496"/>
            <a:chExt cx="1527557" cy="2953526"/>
          </a:xfrm>
        </p:grpSpPr>
        <p:cxnSp>
          <p:nvCxnSpPr>
            <p:cNvPr id="87" name="Straight Connector 70"/>
            <p:cNvCxnSpPr/>
            <p:nvPr>
              <p:custDataLst>
                <p:tags r:id="rId19"/>
              </p:custDataLst>
            </p:nvPr>
          </p:nvCxnSpPr>
          <p:spPr bwMode="gray">
            <a:xfrm>
              <a:off x="2438804" y="5057613"/>
              <a:ext cx="1498578" cy="104409"/>
            </a:xfrm>
            <a:prstGeom prst="line">
              <a:avLst/>
            </a:prstGeom>
            <a:ln w="3175">
              <a:solidFill>
                <a:srgbClr val="808080"/>
              </a:solidFill>
              <a:prstDash val="lgDash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77"/>
            <p:cNvCxnSpPr/>
            <p:nvPr>
              <p:custDataLst>
                <p:tags r:id="rId20"/>
              </p:custDataLst>
            </p:nvPr>
          </p:nvCxnSpPr>
          <p:spPr bwMode="gray">
            <a:xfrm>
              <a:off x="2409825" y="4678289"/>
              <a:ext cx="1527557" cy="288042"/>
            </a:xfrm>
            <a:prstGeom prst="line">
              <a:avLst/>
            </a:prstGeom>
            <a:ln w="3175">
              <a:solidFill>
                <a:srgbClr val="808080"/>
              </a:solidFill>
              <a:prstDash val="lgDash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76"/>
            <p:cNvCxnSpPr/>
            <p:nvPr>
              <p:custDataLst>
                <p:tags r:id="rId21"/>
              </p:custDataLst>
            </p:nvPr>
          </p:nvCxnSpPr>
          <p:spPr bwMode="gray">
            <a:xfrm>
              <a:off x="2409825" y="2208496"/>
              <a:ext cx="1527557" cy="1375071"/>
            </a:xfrm>
            <a:prstGeom prst="line">
              <a:avLst/>
            </a:prstGeom>
            <a:ln w="3175">
              <a:solidFill>
                <a:srgbClr val="808080"/>
              </a:solidFill>
              <a:prstDash val="lgDash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7" name="TextBox 11"/>
          <p:cNvSpPr txBox="1"/>
          <p:nvPr>
            <p:custDataLst>
              <p:tags r:id="rId22"/>
            </p:custDataLst>
          </p:nvPr>
        </p:nvSpPr>
        <p:spPr>
          <a:xfrm>
            <a:off x="8665690" y="3265463"/>
            <a:ext cx="695008" cy="209550"/>
          </a:xfrm>
          <a:prstGeom prst="ellipse">
            <a:avLst/>
          </a:prstGeom>
          <a:solidFill>
            <a:srgbClr val="FF6600">
              <a:lumMod val="20000"/>
              <a:lumOff val="80000"/>
            </a:srgbClr>
          </a:solidFill>
          <a:ln w="9525">
            <a:solidFill>
              <a:srgbClr val="FFFFFF"/>
            </a:solidFill>
            <a:miter lim="800000"/>
          </a:ln>
          <a:effectLst/>
        </p:spPr>
        <p:txBody>
          <a:bodyPr vert="horz" wrap="square" lIns="3810" tIns="0" rIns="381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buSzTx/>
              <a:buFontTx/>
              <a:buNone/>
              <a:defRPr/>
            </a:pPr>
            <a:r>
              <a:rPr kumimoji="0" lang="en-US" altLang="zh-CN" sz="12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细黑" pitchFamily="2" charset="-122"/>
                <a:ea typeface="华文细黑" pitchFamily="2" charset="-122"/>
              </a:rPr>
              <a:t>+0.32</a:t>
            </a:r>
            <a:endParaRPr kumimoji="0" lang="en-US" sz="1200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98" name="TextBox 11"/>
          <p:cNvSpPr txBox="1"/>
          <p:nvPr>
            <p:custDataLst>
              <p:tags r:id="rId23"/>
            </p:custDataLst>
          </p:nvPr>
        </p:nvSpPr>
        <p:spPr>
          <a:xfrm>
            <a:off x="8665690" y="5069491"/>
            <a:ext cx="695008" cy="209550"/>
          </a:xfrm>
          <a:prstGeom prst="ellipse">
            <a:avLst/>
          </a:prstGeom>
          <a:solidFill>
            <a:srgbClr val="FF6600">
              <a:lumMod val="20000"/>
              <a:lumOff val="80000"/>
            </a:srgbClr>
          </a:solidFill>
          <a:ln w="9525">
            <a:solidFill>
              <a:srgbClr val="FFFFFF"/>
            </a:solidFill>
            <a:miter lim="800000"/>
          </a:ln>
          <a:effectLst/>
        </p:spPr>
        <p:txBody>
          <a:bodyPr vert="horz" wrap="square" lIns="3810" tIns="0" rIns="381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buSzTx/>
              <a:buFontTx/>
              <a:buNone/>
              <a:defRPr/>
            </a:pPr>
            <a:r>
              <a:rPr kumimoji="0" lang="en-US" altLang="zh-CN" sz="12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华文细黑" pitchFamily="2" charset="-122"/>
                <a:ea typeface="华文细黑" pitchFamily="2" charset="-122"/>
              </a:rPr>
              <a:t>+0.05</a:t>
            </a:r>
            <a:endParaRPr kumimoji="0" lang="en-US" sz="12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99" name="TextBox 11"/>
          <p:cNvSpPr txBox="1"/>
          <p:nvPr>
            <p:custDataLst>
              <p:tags r:id="rId24"/>
            </p:custDataLst>
          </p:nvPr>
        </p:nvSpPr>
        <p:spPr>
          <a:xfrm>
            <a:off x="8665690" y="5348446"/>
            <a:ext cx="695008" cy="209550"/>
          </a:xfrm>
          <a:prstGeom prst="ellipse">
            <a:avLst/>
          </a:prstGeom>
          <a:solidFill>
            <a:srgbClr val="FF6600">
              <a:lumMod val="20000"/>
              <a:lumOff val="80000"/>
            </a:srgbClr>
          </a:solidFill>
          <a:ln w="9525">
            <a:solidFill>
              <a:srgbClr val="FFFFFF"/>
            </a:solidFill>
            <a:miter lim="800000"/>
          </a:ln>
          <a:effectLst/>
        </p:spPr>
        <p:txBody>
          <a:bodyPr vert="horz" wrap="square" lIns="3810" tIns="0" rIns="381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24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pPr marL="0" marR="0" lvl="0" indent="0" algn="ctr" defTabSz="89535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buSzTx/>
              <a:buFontTx/>
              <a:buNone/>
              <a:defRPr/>
            </a:pPr>
            <a:r>
              <a:rPr kumimoji="0" lang="en-US" altLang="zh-CN" sz="12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华文细黑" pitchFamily="2" charset="-122"/>
                <a:ea typeface="华文细黑" pitchFamily="2" charset="-122"/>
              </a:rPr>
              <a:t>+0.03</a:t>
            </a:r>
            <a:endParaRPr kumimoji="0" lang="en-US" sz="12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06" name="Text Placeholder 15"/>
          <p:cNvSpPr>
            <a:spLocks noGrp="1"/>
          </p:cNvSpPr>
          <p:nvPr>
            <p:custDataLst>
              <p:tags r:id="rId25"/>
            </p:custDataLst>
          </p:nvPr>
        </p:nvSpPr>
        <p:spPr bwMode="gray">
          <a:xfrm>
            <a:off x="7810133" y="1850351"/>
            <a:ext cx="333375" cy="261182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9050" tIns="0" rIns="19050" bIns="0"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en-US" smtClean="0">
                <a:latin typeface="华文细黑" pitchFamily="2" charset="-122"/>
                <a:ea typeface="华文细黑" pitchFamily="2" charset="-122"/>
                <a:sym typeface="Arial"/>
              </a:rPr>
              <a:t>0.93</a:t>
            </a:r>
            <a:endParaRPr lang="en-US">
              <a:latin typeface="华文细黑" pitchFamily="2" charset="-122"/>
              <a:ea typeface="华文细黑" pitchFamily="2" charset="-122"/>
              <a:sym typeface="Arial"/>
            </a:endParaRPr>
          </a:p>
        </p:txBody>
      </p:sp>
      <p:sp>
        <p:nvSpPr>
          <p:cNvPr id="107" name="Text Placeholder 15"/>
          <p:cNvSpPr>
            <a:spLocks noGrp="1"/>
          </p:cNvSpPr>
          <p:nvPr>
            <p:custDataLst>
              <p:tags r:id="rId26"/>
            </p:custDataLst>
          </p:nvPr>
        </p:nvSpPr>
        <p:spPr bwMode="gray">
          <a:xfrm>
            <a:off x="9952251" y="3292736"/>
            <a:ext cx="333375" cy="182563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9050" tIns="0" rIns="19050" bIns="0" numCol="1" anchor="b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82563" indent="-1809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2pPr>
            <a:lvl3pPr marL="361950" indent="-1666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en-US" smtClean="0">
                <a:latin typeface="华文细黑" pitchFamily="2" charset="-122"/>
                <a:ea typeface="华文细黑" pitchFamily="2" charset="-122"/>
                <a:sym typeface="Arial"/>
              </a:rPr>
              <a:t>0.53</a:t>
            </a:r>
            <a:endParaRPr lang="en-US">
              <a:latin typeface="华文细黑" pitchFamily="2" charset="-122"/>
              <a:ea typeface="华文细黑" pitchFamily="2" charset="-122"/>
              <a:sym typeface="Arial"/>
            </a:endParaRPr>
          </a:p>
        </p:txBody>
      </p:sp>
      <p:grpSp>
        <p:nvGrpSpPr>
          <p:cNvPr id="112" name="组合 111"/>
          <p:cNvGrpSpPr/>
          <p:nvPr/>
        </p:nvGrpSpPr>
        <p:grpSpPr>
          <a:xfrm>
            <a:off x="5648675" y="1740557"/>
            <a:ext cx="524570" cy="4260361"/>
            <a:chOff x="7819246" y="3930961"/>
            <a:chExt cx="399061" cy="3756771"/>
          </a:xfrm>
          <a:solidFill>
            <a:schemeClr val="bg1">
              <a:lumMod val="85000"/>
            </a:schemeClr>
          </a:solidFill>
        </p:grpSpPr>
        <p:sp>
          <p:nvSpPr>
            <p:cNvPr id="113" name="直角三角形 112"/>
            <p:cNvSpPr/>
            <p:nvPr/>
          </p:nvSpPr>
          <p:spPr bwMode="auto">
            <a:xfrm flipH="1">
              <a:off x="7819247" y="3930961"/>
              <a:ext cx="399060" cy="576064"/>
            </a:xfrm>
            <a:prstGeom prst="rtTriangle">
              <a:avLst/>
            </a:prstGeom>
            <a:grp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ea typeface="ＭＳ Ｐゴシック"/>
                <a:cs typeface="ＭＳ Ｐゴシック"/>
              </a:endParaRPr>
            </a:p>
          </p:txBody>
        </p:sp>
        <p:grpSp>
          <p:nvGrpSpPr>
            <p:cNvPr id="114" name="组合 113"/>
            <p:cNvGrpSpPr/>
            <p:nvPr/>
          </p:nvGrpSpPr>
          <p:grpSpPr>
            <a:xfrm>
              <a:off x="7819246" y="4507025"/>
              <a:ext cx="399061" cy="3180707"/>
              <a:chOff x="7819246" y="4507025"/>
              <a:chExt cx="399061" cy="3180707"/>
            </a:xfrm>
            <a:grpFill/>
          </p:grpSpPr>
          <p:sp>
            <p:nvSpPr>
              <p:cNvPr id="115" name="直角三角形 114"/>
              <p:cNvSpPr/>
              <p:nvPr/>
            </p:nvSpPr>
            <p:spPr bwMode="auto">
              <a:xfrm flipH="1" flipV="1">
                <a:off x="7819246" y="5489896"/>
                <a:ext cx="399060" cy="2197836"/>
              </a:xfrm>
              <a:prstGeom prst="rtTriangle">
                <a:avLst/>
              </a:prstGeom>
              <a:grpFill/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ＭＳ Ｐゴシック"/>
                  <a:cs typeface="ＭＳ Ｐゴシック"/>
                </a:endParaRPr>
              </a:p>
            </p:txBody>
          </p:sp>
          <p:sp>
            <p:nvSpPr>
              <p:cNvPr id="116" name="矩形 115"/>
              <p:cNvSpPr/>
              <p:nvPr/>
            </p:nvSpPr>
            <p:spPr bwMode="auto">
              <a:xfrm>
                <a:off x="7819247" y="4507025"/>
                <a:ext cx="399060" cy="982872"/>
              </a:xfrm>
              <a:prstGeom prst="rect">
                <a:avLst/>
              </a:prstGeom>
              <a:grpFill/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ＭＳ Ｐゴシック"/>
                  <a:cs typeface="ＭＳ Ｐゴシック"/>
                </a:endParaRPr>
              </a:p>
            </p:txBody>
          </p:sp>
        </p:grpSp>
      </p:grpSp>
      <p:sp>
        <p:nvSpPr>
          <p:cNvPr id="117" name="矩形 116"/>
          <p:cNvSpPr/>
          <p:nvPr/>
        </p:nvSpPr>
        <p:spPr bwMode="auto">
          <a:xfrm>
            <a:off x="3584118" y="1926882"/>
            <a:ext cx="868862" cy="1507888"/>
          </a:xfrm>
          <a:prstGeom prst="rect">
            <a:avLst/>
          </a:prstGeom>
          <a:noFill/>
          <a:ln w="254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118" name="矩形 117"/>
          <p:cNvSpPr/>
          <p:nvPr/>
        </p:nvSpPr>
        <p:spPr bwMode="auto">
          <a:xfrm>
            <a:off x="703263" y="1211264"/>
            <a:ext cx="4785831" cy="4872036"/>
          </a:xfrm>
          <a:prstGeom prst="rect">
            <a:avLst/>
          </a:prstGeom>
          <a:noFill/>
          <a:ln w="9525" cap="flat" cmpd="sng" algn="ctr">
            <a:solidFill>
              <a:srgbClr val="373C64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119" name="矩形 118"/>
          <p:cNvSpPr/>
          <p:nvPr/>
        </p:nvSpPr>
        <p:spPr bwMode="auto">
          <a:xfrm>
            <a:off x="6421862" y="1211263"/>
            <a:ext cx="5029909" cy="4872037"/>
          </a:xfrm>
          <a:prstGeom prst="rect">
            <a:avLst/>
          </a:prstGeom>
          <a:noFill/>
          <a:ln w="9525" cap="flat" cmpd="sng" algn="ctr">
            <a:solidFill>
              <a:srgbClr val="373C64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121" name="TextBox 120"/>
          <p:cNvSpPr txBox="1"/>
          <p:nvPr/>
        </p:nvSpPr>
        <p:spPr>
          <a:xfrm>
            <a:off x="8604742" y="3588488"/>
            <a:ext cx="10443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en-US" altLang="zh-CN" sz="16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+82.1%</a:t>
            </a:r>
            <a:endParaRPr lang="zh-CN" altLang="en-US" sz="1600" smtClean="0">
              <a:solidFill>
                <a:srgbClr val="FF0000"/>
              </a:solidFill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122" name="TextBox 121"/>
          <p:cNvSpPr txBox="1"/>
          <p:nvPr/>
        </p:nvSpPr>
        <p:spPr>
          <a:xfrm>
            <a:off x="2640811" y="3064340"/>
            <a:ext cx="10443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en-US" altLang="zh-CN" sz="16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+75.5%</a:t>
            </a:r>
            <a:endParaRPr lang="en-US" altLang="zh-CN" sz="160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2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项目背景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4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前端运营成本高，尤其是门店成本，资源配置浪费</a:t>
            </a:r>
            <a:endParaRPr lang="en-US" altLang="zh-CN" sz="2800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60537158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/>
        </p:nvGrpSpPr>
        <p:grpSpPr>
          <a:xfrm>
            <a:off x="703263" y="1203376"/>
            <a:ext cx="3548783" cy="493845"/>
            <a:chOff x="703263" y="1235275"/>
            <a:chExt cx="3548783" cy="493845"/>
          </a:xfrm>
        </p:grpSpPr>
        <p:sp>
          <p:nvSpPr>
            <p:cNvPr id="20" name="平行四边形 19"/>
            <p:cNvSpPr/>
            <p:nvPr/>
          </p:nvSpPr>
          <p:spPr>
            <a:xfrm>
              <a:off x="713063" y="1235275"/>
              <a:ext cx="3491403" cy="487114"/>
            </a:xfrm>
            <a:prstGeom prst="parallelogram">
              <a:avLst>
                <a:gd name="adj" fmla="val 0"/>
              </a:avLst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sz="16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703263" y="1263799"/>
              <a:ext cx="3548783" cy="465321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华文黑体" panose="02010600040101010101" pitchFamily="2" charset="-122"/>
                </a:rPr>
                <a:t>非必要配置资源浪费</a:t>
              </a:r>
            </a:p>
          </p:txBody>
        </p:sp>
      </p:grpSp>
      <p:sp>
        <p:nvSpPr>
          <p:cNvPr id="22" name="矩形 21"/>
          <p:cNvSpPr/>
          <p:nvPr/>
        </p:nvSpPr>
        <p:spPr>
          <a:xfrm>
            <a:off x="713062" y="1832690"/>
            <a:ext cx="3491403" cy="4250610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  <a:prstDash val="dash"/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4358791" y="1203376"/>
            <a:ext cx="3538983" cy="493845"/>
            <a:chOff x="4358791" y="1235275"/>
            <a:chExt cx="3538983" cy="493845"/>
          </a:xfrm>
        </p:grpSpPr>
        <p:sp>
          <p:nvSpPr>
            <p:cNvPr id="23" name="平行四边形 22"/>
            <p:cNvSpPr/>
            <p:nvPr/>
          </p:nvSpPr>
          <p:spPr>
            <a:xfrm>
              <a:off x="4358791" y="1235275"/>
              <a:ext cx="3491403" cy="487114"/>
            </a:xfrm>
            <a:prstGeom prst="parallelogram">
              <a:avLst>
                <a:gd name="adj" fmla="val 0"/>
              </a:avLst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sz="16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358791" y="1235275"/>
              <a:ext cx="3538983" cy="493845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华文黑体" panose="02010600040101010101" pitchFamily="2" charset="-122"/>
                </a:rPr>
                <a:t>重复配置资源浪费</a:t>
              </a:r>
            </a:p>
          </p:txBody>
        </p:sp>
      </p:grpSp>
      <p:sp>
        <p:nvSpPr>
          <p:cNvPr id="25" name="矩形 24"/>
          <p:cNvSpPr/>
          <p:nvPr/>
        </p:nvSpPr>
        <p:spPr>
          <a:xfrm>
            <a:off x="4358790" y="1832690"/>
            <a:ext cx="3491403" cy="4250610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  <a:prstDash val="dash"/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平行四边形 25"/>
          <p:cNvSpPr/>
          <p:nvPr/>
        </p:nvSpPr>
        <p:spPr>
          <a:xfrm>
            <a:off x="8046508" y="1203376"/>
            <a:ext cx="3427941" cy="487114"/>
          </a:xfrm>
          <a:prstGeom prst="parallelogram">
            <a:avLst>
              <a:gd name="adj" fmla="val 0"/>
            </a:avLst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 sz="16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8046509" y="1179364"/>
            <a:ext cx="3427940" cy="517857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</a:rPr>
              <a:t>平均配置资源浪费</a:t>
            </a:r>
          </a:p>
        </p:txBody>
      </p:sp>
      <p:sp>
        <p:nvSpPr>
          <p:cNvPr id="28" name="矩形 27"/>
          <p:cNvSpPr/>
          <p:nvPr/>
        </p:nvSpPr>
        <p:spPr>
          <a:xfrm>
            <a:off x="8046508" y="1832690"/>
            <a:ext cx="3427941" cy="4250610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  <a:prstDash val="dash"/>
          </a:ln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8115555" y="1893529"/>
            <a:ext cx="2134275" cy="338181"/>
            <a:chOff x="8306949" y="2132959"/>
            <a:chExt cx="2134275" cy="295971"/>
          </a:xfrm>
        </p:grpSpPr>
        <p:sp>
          <p:nvSpPr>
            <p:cNvPr id="30" name="TextBox 29"/>
            <p:cNvSpPr txBox="1"/>
            <p:nvPr/>
          </p:nvSpPr>
          <p:spPr>
            <a:xfrm>
              <a:off x="8306949" y="2132959"/>
              <a:ext cx="270106" cy="269938"/>
            </a:xfrm>
            <a:prstGeom prst="rect">
              <a:avLst/>
            </a:prstGeom>
            <a:solidFill>
              <a:srgbClr val="FAAF19"/>
            </a:solidFill>
          </p:spPr>
          <p:txBody>
            <a:bodyPr wrap="square" rtlCol="0" anchor="ctr" anchorCtr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latin typeface="华文细黑" pitchFamily="2" charset="-122"/>
                  <a:ea typeface="华文细黑" pitchFamily="2" charset="-122"/>
                </a:rPr>
                <a:t>例</a:t>
              </a: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8622501" y="2132959"/>
              <a:ext cx="1818723" cy="2959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400" b="1" smtClean="0">
                  <a:latin typeface="华文细黑" pitchFamily="2" charset="-122"/>
                  <a:ea typeface="华文细黑" pitchFamily="2" charset="-122"/>
                </a:rPr>
                <a:t>快递员</a:t>
              </a:r>
              <a:endParaRPr lang="en-US" altLang="zh-CN" sz="140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108" name="组合 107"/>
          <p:cNvGrpSpPr/>
          <p:nvPr/>
        </p:nvGrpSpPr>
        <p:grpSpPr>
          <a:xfrm>
            <a:off x="4702328" y="2526162"/>
            <a:ext cx="2834133" cy="2525154"/>
            <a:chOff x="4702328" y="2686630"/>
            <a:chExt cx="2834133" cy="2209980"/>
          </a:xfrm>
        </p:grpSpPr>
        <p:grpSp>
          <p:nvGrpSpPr>
            <p:cNvPr id="33" name="Group 1010"/>
            <p:cNvGrpSpPr/>
            <p:nvPr/>
          </p:nvGrpSpPr>
          <p:grpSpPr>
            <a:xfrm>
              <a:off x="6715858" y="3579707"/>
              <a:ext cx="679648" cy="546805"/>
              <a:chOff x="2178051" y="-1588"/>
              <a:chExt cx="700087" cy="784225"/>
            </a:xfrm>
            <a:solidFill>
              <a:schemeClr val="tx1"/>
            </a:solidFill>
          </p:grpSpPr>
          <p:sp>
            <p:nvSpPr>
              <p:cNvPr id="42" name="Freeform 180"/>
              <p:cNvSpPr/>
              <p:nvPr/>
            </p:nvSpPr>
            <p:spPr bwMode="auto">
              <a:xfrm>
                <a:off x="2557463" y="458787"/>
                <a:ext cx="320675" cy="322263"/>
              </a:xfrm>
              <a:custGeom>
                <a:gdLst>
                  <a:gd name="T0" fmla="*/ 174 w 177"/>
                  <a:gd name="T1" fmla="*/ 110 h 178"/>
                  <a:gd name="T2" fmla="*/ 41 w 177"/>
                  <a:gd name="T3" fmla="*/ 0 h 178"/>
                  <a:gd name="T4" fmla="*/ 0 w 177"/>
                  <a:gd name="T5" fmla="*/ 178 h 178"/>
                  <a:gd name="T6" fmla="*/ 177 w 177"/>
                  <a:gd name="T7" fmla="*/ 161 h 178"/>
                  <a:gd name="T8" fmla="*/ 174 w 177"/>
                  <a:gd name="T9" fmla="*/ 110 h 1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178">
                    <a:moveTo>
                      <a:pt x="174" y="110"/>
                    </a:moveTo>
                    <a:cubicBezTo>
                      <a:pt x="162" y="53"/>
                      <a:pt x="143" y="10"/>
                      <a:pt x="41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124" y="177"/>
                      <a:pt x="177" y="161"/>
                      <a:pt x="177" y="161"/>
                    </a:cubicBezTo>
                    <a:cubicBezTo>
                      <a:pt x="176" y="155"/>
                      <a:pt x="175" y="116"/>
                      <a:pt x="174" y="1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43" name="Freeform 181"/>
              <p:cNvSpPr/>
              <p:nvPr/>
            </p:nvSpPr>
            <p:spPr bwMode="auto">
              <a:xfrm>
                <a:off x="2178051" y="458787"/>
                <a:ext cx="319088" cy="323850"/>
              </a:xfrm>
              <a:custGeom>
                <a:gdLst>
                  <a:gd name="T0" fmla="*/ 3 w 176"/>
                  <a:gd name="T1" fmla="*/ 113 h 179"/>
                  <a:gd name="T2" fmla="*/ 0 w 176"/>
                  <a:gd name="T3" fmla="*/ 161 h 179"/>
                  <a:gd name="T4" fmla="*/ 176 w 176"/>
                  <a:gd name="T5" fmla="*/ 179 h 179"/>
                  <a:gd name="T6" fmla="*/ 136 w 176"/>
                  <a:gd name="T7" fmla="*/ 0 h 179"/>
                  <a:gd name="T8" fmla="*/ 3 w 176"/>
                  <a:gd name="T9" fmla="*/ 113 h 17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9">
                    <a:moveTo>
                      <a:pt x="3" y="113"/>
                    </a:moveTo>
                    <a:cubicBezTo>
                      <a:pt x="2" y="118"/>
                      <a:pt x="1" y="156"/>
                      <a:pt x="0" y="161"/>
                    </a:cubicBezTo>
                    <a:cubicBezTo>
                      <a:pt x="0" y="161"/>
                      <a:pt x="45" y="177"/>
                      <a:pt x="176" y="179"/>
                    </a:cubicBezTo>
                    <a:cubicBezTo>
                      <a:pt x="136" y="0"/>
                      <a:pt x="136" y="0"/>
                      <a:pt x="136" y="0"/>
                    </a:cubicBezTo>
                    <a:cubicBezTo>
                      <a:pt x="31" y="10"/>
                      <a:pt x="14" y="55"/>
                      <a:pt x="3" y="1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44" name="Freeform 182"/>
              <p:cNvSpPr/>
              <p:nvPr/>
            </p:nvSpPr>
            <p:spPr bwMode="auto">
              <a:xfrm>
                <a:off x="2489201" y="460375"/>
                <a:ext cx="77788" cy="42863"/>
              </a:xfrm>
              <a:custGeom>
                <a:gdLst>
                  <a:gd name="T0" fmla="*/ 21 w 43"/>
                  <a:gd name="T1" fmla="*/ 3 h 24"/>
                  <a:gd name="T2" fmla="*/ 0 w 43"/>
                  <a:gd name="T3" fmla="*/ 0 h 24"/>
                  <a:gd name="T4" fmla="*/ 10 w 43"/>
                  <a:gd name="T5" fmla="*/ 24 h 24"/>
                  <a:gd name="T6" fmla="*/ 33 w 43"/>
                  <a:gd name="T7" fmla="*/ 24 h 24"/>
                  <a:gd name="T8" fmla="*/ 43 w 43"/>
                  <a:gd name="T9" fmla="*/ 0 h 24"/>
                  <a:gd name="T10" fmla="*/ 21 w 43"/>
                  <a:gd name="T11" fmla="*/ 3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3" h="24">
                    <a:moveTo>
                      <a:pt x="21" y="3"/>
                    </a:moveTo>
                    <a:cubicBezTo>
                      <a:pt x="10" y="3"/>
                      <a:pt x="0" y="0"/>
                      <a:pt x="0" y="0"/>
                    </a:cubicBezTo>
                    <a:cubicBezTo>
                      <a:pt x="10" y="24"/>
                      <a:pt x="10" y="24"/>
                      <a:pt x="10" y="24"/>
                    </a:cubicBezTo>
                    <a:cubicBezTo>
                      <a:pt x="33" y="24"/>
                      <a:pt x="33" y="24"/>
                      <a:pt x="33" y="24"/>
                    </a:cubicBezTo>
                    <a:cubicBezTo>
                      <a:pt x="43" y="0"/>
                      <a:pt x="43" y="0"/>
                      <a:pt x="43" y="0"/>
                    </a:cubicBezTo>
                    <a:cubicBezTo>
                      <a:pt x="43" y="0"/>
                      <a:pt x="34" y="3"/>
                      <a:pt x="21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45" name="Freeform 183"/>
              <p:cNvSpPr/>
              <p:nvPr/>
            </p:nvSpPr>
            <p:spPr bwMode="auto">
              <a:xfrm>
                <a:off x="2490788" y="528637"/>
                <a:ext cx="74613" cy="247650"/>
              </a:xfrm>
              <a:custGeom>
                <a:gdLst>
                  <a:gd name="T0" fmla="*/ 47 w 47"/>
                  <a:gd name="T1" fmla="*/ 46 h 156"/>
                  <a:gd name="T2" fmla="*/ 37 w 47"/>
                  <a:gd name="T3" fmla="*/ 0 h 156"/>
                  <a:gd name="T4" fmla="*/ 12 w 47"/>
                  <a:gd name="T5" fmla="*/ 0 h 156"/>
                  <a:gd name="T6" fmla="*/ 0 w 47"/>
                  <a:gd name="T7" fmla="*/ 48 h 156"/>
                  <a:gd name="T8" fmla="*/ 23 w 47"/>
                  <a:gd name="T9" fmla="*/ 156 h 156"/>
                  <a:gd name="T10" fmla="*/ 47 w 47"/>
                  <a:gd name="T11" fmla="*/ 46 h 1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7" h="156">
                    <a:moveTo>
                      <a:pt x="47" y="46"/>
                    </a:moveTo>
                    <a:lnTo>
                      <a:pt x="37" y="0"/>
                    </a:lnTo>
                    <a:lnTo>
                      <a:pt x="12" y="0"/>
                    </a:lnTo>
                    <a:lnTo>
                      <a:pt x="0" y="48"/>
                    </a:lnTo>
                    <a:lnTo>
                      <a:pt x="23" y="156"/>
                    </a:lnTo>
                    <a:lnTo>
                      <a:pt x="47" y="4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46" name="Freeform 184"/>
              <p:cNvSpPr/>
              <p:nvPr/>
            </p:nvSpPr>
            <p:spPr bwMode="auto">
              <a:xfrm>
                <a:off x="2643188" y="635000"/>
                <a:ext cx="125413" cy="30163"/>
              </a:xfrm>
              <a:custGeom>
                <a:gdLst>
                  <a:gd name="T0" fmla="*/ 79 w 79"/>
                  <a:gd name="T1" fmla="*/ 19 h 19"/>
                  <a:gd name="T2" fmla="*/ 0 w 79"/>
                  <a:gd name="T3" fmla="*/ 19 h 19"/>
                  <a:gd name="T4" fmla="*/ 0 w 79"/>
                  <a:gd name="T5" fmla="*/ 0 h 19"/>
                  <a:gd name="T6" fmla="*/ 47 w 79"/>
                  <a:gd name="T7" fmla="*/ 0 h 19"/>
                  <a:gd name="T8" fmla="*/ 79 w 79"/>
                  <a:gd name="T9" fmla="*/ 0 h 19"/>
                  <a:gd name="T10" fmla="*/ 79 w 79"/>
                  <a:gd name="T11" fmla="*/ 19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9" h="19">
                    <a:moveTo>
                      <a:pt x="79" y="19"/>
                    </a:moveTo>
                    <a:lnTo>
                      <a:pt x="0" y="19"/>
                    </a:lnTo>
                    <a:lnTo>
                      <a:pt x="0" y="0"/>
                    </a:lnTo>
                    <a:lnTo>
                      <a:pt x="47" y="0"/>
                    </a:lnTo>
                    <a:lnTo>
                      <a:pt x="79" y="0"/>
                    </a:lnTo>
                    <a:lnTo>
                      <a:pt x="79" y="1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47" name="Freeform 185"/>
              <p:cNvSpPr/>
              <p:nvPr/>
            </p:nvSpPr>
            <p:spPr bwMode="auto">
              <a:xfrm>
                <a:off x="2344738" y="-1588"/>
                <a:ext cx="360363" cy="114300"/>
              </a:xfrm>
              <a:custGeom>
                <a:gdLst>
                  <a:gd name="T0" fmla="*/ 146 w 199"/>
                  <a:gd name="T1" fmla="*/ 35 h 63"/>
                  <a:gd name="T2" fmla="*/ 149 w 199"/>
                  <a:gd name="T3" fmla="*/ 32 h 63"/>
                  <a:gd name="T4" fmla="*/ 199 w 199"/>
                  <a:gd name="T5" fmla="*/ 56 h 63"/>
                  <a:gd name="T6" fmla="*/ 151 w 199"/>
                  <a:gd name="T7" fmla="*/ 16 h 63"/>
                  <a:gd name="T8" fmla="*/ 101 w 199"/>
                  <a:gd name="T9" fmla="*/ 0 h 63"/>
                  <a:gd name="T10" fmla="*/ 0 w 199"/>
                  <a:gd name="T11" fmla="*/ 57 h 63"/>
                  <a:gd name="T12" fmla="*/ 45 w 199"/>
                  <a:gd name="T13" fmla="*/ 63 h 63"/>
                  <a:gd name="T14" fmla="*/ 146 w 199"/>
                  <a:gd name="T15" fmla="*/ 35 h 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9" h="62">
                    <a:moveTo>
                      <a:pt x="146" y="35"/>
                    </a:moveTo>
                    <a:cubicBezTo>
                      <a:pt x="149" y="32"/>
                      <a:pt x="149" y="32"/>
                      <a:pt x="149" y="32"/>
                    </a:cubicBezTo>
                    <a:cubicBezTo>
                      <a:pt x="149" y="32"/>
                      <a:pt x="179" y="56"/>
                      <a:pt x="199" y="56"/>
                    </a:cubicBezTo>
                    <a:cubicBezTo>
                      <a:pt x="197" y="37"/>
                      <a:pt x="182" y="12"/>
                      <a:pt x="151" y="16"/>
                    </a:cubicBezTo>
                    <a:cubicBezTo>
                      <a:pt x="136" y="4"/>
                      <a:pt x="120" y="0"/>
                      <a:pt x="101" y="0"/>
                    </a:cubicBezTo>
                    <a:cubicBezTo>
                      <a:pt x="31" y="0"/>
                      <a:pt x="6" y="47"/>
                      <a:pt x="0" y="57"/>
                    </a:cubicBezTo>
                    <a:cubicBezTo>
                      <a:pt x="12" y="62"/>
                      <a:pt x="29" y="63"/>
                      <a:pt x="45" y="63"/>
                    </a:cubicBezTo>
                    <a:cubicBezTo>
                      <a:pt x="77" y="63"/>
                      <a:pt x="118" y="58"/>
                      <a:pt x="146" y="3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48" name="Freeform 186"/>
              <p:cNvSpPr/>
              <p:nvPr/>
            </p:nvSpPr>
            <p:spPr bwMode="auto">
              <a:xfrm>
                <a:off x="2557463" y="177800"/>
                <a:ext cx="120650" cy="73025"/>
              </a:xfrm>
              <a:custGeom>
                <a:gdLst>
                  <a:gd name="T0" fmla="*/ 0 w 66"/>
                  <a:gd name="T1" fmla="*/ 3 h 40"/>
                  <a:gd name="T2" fmla="*/ 0 w 66"/>
                  <a:gd name="T3" fmla="*/ 4 h 40"/>
                  <a:gd name="T4" fmla="*/ 2 w 66"/>
                  <a:gd name="T5" fmla="*/ 16 h 40"/>
                  <a:gd name="T6" fmla="*/ 12 w 66"/>
                  <a:gd name="T7" fmla="*/ 39 h 40"/>
                  <a:gd name="T8" fmla="*/ 14 w 66"/>
                  <a:gd name="T9" fmla="*/ 40 h 40"/>
                  <a:gd name="T10" fmla="*/ 23 w 66"/>
                  <a:gd name="T11" fmla="*/ 40 h 40"/>
                  <a:gd name="T12" fmla="*/ 55 w 66"/>
                  <a:gd name="T13" fmla="*/ 35 h 40"/>
                  <a:gd name="T14" fmla="*/ 58 w 66"/>
                  <a:gd name="T15" fmla="*/ 32 h 40"/>
                  <a:gd name="T16" fmla="*/ 61 w 66"/>
                  <a:gd name="T17" fmla="*/ 25 h 40"/>
                  <a:gd name="T18" fmla="*/ 66 w 66"/>
                  <a:gd name="T19" fmla="*/ 6 h 40"/>
                  <a:gd name="T20" fmla="*/ 66 w 66"/>
                  <a:gd name="T21" fmla="*/ 5 h 40"/>
                  <a:gd name="T22" fmla="*/ 57 w 66"/>
                  <a:gd name="T23" fmla="*/ 3 h 40"/>
                  <a:gd name="T24" fmla="*/ 26 w 66"/>
                  <a:gd name="T25" fmla="*/ 0 h 40"/>
                  <a:gd name="T26" fmla="*/ 0 w 66"/>
                  <a:gd name="T27" fmla="*/ 3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6" h="40">
                    <a:moveTo>
                      <a:pt x="0" y="3"/>
                    </a:moveTo>
                    <a:cubicBezTo>
                      <a:pt x="0" y="3"/>
                      <a:pt x="0" y="3"/>
                      <a:pt x="0" y="4"/>
                    </a:cubicBezTo>
                    <a:cubicBezTo>
                      <a:pt x="0" y="7"/>
                      <a:pt x="1" y="11"/>
                      <a:pt x="2" y="16"/>
                    </a:cubicBezTo>
                    <a:cubicBezTo>
                      <a:pt x="4" y="24"/>
                      <a:pt x="7" y="34"/>
                      <a:pt x="12" y="39"/>
                    </a:cubicBezTo>
                    <a:cubicBezTo>
                      <a:pt x="12" y="39"/>
                      <a:pt x="13" y="39"/>
                      <a:pt x="14" y="40"/>
                    </a:cubicBezTo>
                    <a:cubicBezTo>
                      <a:pt x="16" y="40"/>
                      <a:pt x="20" y="40"/>
                      <a:pt x="23" y="40"/>
                    </a:cubicBezTo>
                    <a:cubicBezTo>
                      <a:pt x="32" y="40"/>
                      <a:pt x="45" y="39"/>
                      <a:pt x="55" y="35"/>
                    </a:cubicBezTo>
                    <a:cubicBezTo>
                      <a:pt x="55" y="35"/>
                      <a:pt x="57" y="34"/>
                      <a:pt x="58" y="32"/>
                    </a:cubicBezTo>
                    <a:cubicBezTo>
                      <a:pt x="59" y="31"/>
                      <a:pt x="60" y="28"/>
                      <a:pt x="61" y="25"/>
                    </a:cubicBezTo>
                    <a:cubicBezTo>
                      <a:pt x="63" y="18"/>
                      <a:pt x="65" y="11"/>
                      <a:pt x="66" y="6"/>
                    </a:cubicBezTo>
                    <a:cubicBezTo>
                      <a:pt x="66" y="6"/>
                      <a:pt x="66" y="5"/>
                      <a:pt x="66" y="5"/>
                    </a:cubicBezTo>
                    <a:cubicBezTo>
                      <a:pt x="64" y="4"/>
                      <a:pt x="61" y="4"/>
                      <a:pt x="57" y="3"/>
                    </a:cubicBezTo>
                    <a:cubicBezTo>
                      <a:pt x="49" y="2"/>
                      <a:pt x="38" y="0"/>
                      <a:pt x="26" y="0"/>
                    </a:cubicBezTo>
                    <a:cubicBezTo>
                      <a:pt x="11" y="0"/>
                      <a:pt x="3" y="2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49" name="Freeform 187"/>
              <p:cNvSpPr/>
              <p:nvPr/>
            </p:nvSpPr>
            <p:spPr bwMode="auto">
              <a:xfrm>
                <a:off x="2347913" y="90487"/>
                <a:ext cx="360363" cy="92075"/>
              </a:xfrm>
              <a:custGeom>
                <a:gdLst>
                  <a:gd name="T0" fmla="*/ 10 w 199"/>
                  <a:gd name="T1" fmla="*/ 45 h 51"/>
                  <a:gd name="T2" fmla="*/ 10 w 199"/>
                  <a:gd name="T3" fmla="*/ 45 h 51"/>
                  <a:gd name="T4" fmla="*/ 11 w 199"/>
                  <a:gd name="T5" fmla="*/ 44 h 51"/>
                  <a:gd name="T6" fmla="*/ 11 w 199"/>
                  <a:gd name="T7" fmla="*/ 44 h 51"/>
                  <a:gd name="T8" fmla="*/ 57 w 199"/>
                  <a:gd name="T9" fmla="*/ 39 h 51"/>
                  <a:gd name="T10" fmla="*/ 91 w 199"/>
                  <a:gd name="T11" fmla="*/ 43 h 51"/>
                  <a:gd name="T12" fmla="*/ 93 w 199"/>
                  <a:gd name="T13" fmla="*/ 48 h 51"/>
                  <a:gd name="T14" fmla="*/ 93 w 199"/>
                  <a:gd name="T15" fmla="*/ 51 h 51"/>
                  <a:gd name="T16" fmla="*/ 106 w 199"/>
                  <a:gd name="T17" fmla="*/ 51 h 51"/>
                  <a:gd name="T18" fmla="*/ 106 w 199"/>
                  <a:gd name="T19" fmla="*/ 48 h 51"/>
                  <a:gd name="T20" fmla="*/ 108 w 199"/>
                  <a:gd name="T21" fmla="*/ 43 h 51"/>
                  <a:gd name="T22" fmla="*/ 142 w 199"/>
                  <a:gd name="T23" fmla="*/ 39 h 51"/>
                  <a:gd name="T24" fmla="*/ 189 w 199"/>
                  <a:gd name="T25" fmla="*/ 45 h 51"/>
                  <a:gd name="T26" fmla="*/ 189 w 199"/>
                  <a:gd name="T27" fmla="*/ 45 h 51"/>
                  <a:gd name="T28" fmla="*/ 199 w 199"/>
                  <a:gd name="T29" fmla="*/ 48 h 51"/>
                  <a:gd name="T30" fmla="*/ 193 w 199"/>
                  <a:gd name="T31" fmla="*/ 22 h 51"/>
                  <a:gd name="T32" fmla="*/ 145 w 199"/>
                  <a:gd name="T33" fmla="*/ 0 h 51"/>
                  <a:gd name="T34" fmla="*/ 45 w 199"/>
                  <a:gd name="T35" fmla="*/ 27 h 51"/>
                  <a:gd name="T36" fmla="*/ 5 w 199"/>
                  <a:gd name="T37" fmla="*/ 24 h 51"/>
                  <a:gd name="T38" fmla="*/ 0 w 199"/>
                  <a:gd name="T39" fmla="*/ 48 h 51"/>
                  <a:gd name="T40" fmla="*/ 10 w 199"/>
                  <a:gd name="T41" fmla="*/ 45 h 51"/>
                  <a:gd name="T42" fmla="*/ 10 w 199"/>
                  <a:gd name="T43" fmla="*/ 45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9" h="51">
                    <a:moveTo>
                      <a:pt x="10" y="45"/>
                    </a:moveTo>
                    <a:cubicBezTo>
                      <a:pt x="10" y="45"/>
                      <a:pt x="10" y="45"/>
                      <a:pt x="10" y="45"/>
                    </a:cubicBezTo>
                    <a:cubicBezTo>
                      <a:pt x="11" y="44"/>
                      <a:pt x="11" y="44"/>
                      <a:pt x="11" y="44"/>
                    </a:cubicBezTo>
                    <a:cubicBezTo>
                      <a:pt x="11" y="44"/>
                      <a:pt x="11" y="44"/>
                      <a:pt x="11" y="44"/>
                    </a:cubicBezTo>
                    <a:cubicBezTo>
                      <a:pt x="16" y="43"/>
                      <a:pt x="35" y="39"/>
                      <a:pt x="57" y="39"/>
                    </a:cubicBezTo>
                    <a:cubicBezTo>
                      <a:pt x="84" y="39"/>
                      <a:pt x="90" y="42"/>
                      <a:pt x="91" y="43"/>
                    </a:cubicBezTo>
                    <a:cubicBezTo>
                      <a:pt x="93" y="44"/>
                      <a:pt x="93" y="46"/>
                      <a:pt x="93" y="48"/>
                    </a:cubicBezTo>
                    <a:cubicBezTo>
                      <a:pt x="93" y="48"/>
                      <a:pt x="93" y="49"/>
                      <a:pt x="93" y="51"/>
                    </a:cubicBezTo>
                    <a:cubicBezTo>
                      <a:pt x="97" y="50"/>
                      <a:pt x="102" y="50"/>
                      <a:pt x="106" y="51"/>
                    </a:cubicBezTo>
                    <a:cubicBezTo>
                      <a:pt x="106" y="49"/>
                      <a:pt x="106" y="48"/>
                      <a:pt x="106" y="48"/>
                    </a:cubicBezTo>
                    <a:cubicBezTo>
                      <a:pt x="106" y="46"/>
                      <a:pt x="106" y="44"/>
                      <a:pt x="108" y="43"/>
                    </a:cubicBezTo>
                    <a:cubicBezTo>
                      <a:pt x="109" y="42"/>
                      <a:pt x="115" y="39"/>
                      <a:pt x="142" y="39"/>
                    </a:cubicBezTo>
                    <a:cubicBezTo>
                      <a:pt x="167" y="39"/>
                      <a:pt x="188" y="45"/>
                      <a:pt x="189" y="45"/>
                    </a:cubicBezTo>
                    <a:cubicBezTo>
                      <a:pt x="189" y="45"/>
                      <a:pt x="189" y="45"/>
                      <a:pt x="189" y="45"/>
                    </a:cubicBezTo>
                    <a:cubicBezTo>
                      <a:pt x="199" y="48"/>
                      <a:pt x="199" y="48"/>
                      <a:pt x="199" y="48"/>
                    </a:cubicBezTo>
                    <a:cubicBezTo>
                      <a:pt x="198" y="38"/>
                      <a:pt x="196" y="30"/>
                      <a:pt x="193" y="22"/>
                    </a:cubicBezTo>
                    <a:cubicBezTo>
                      <a:pt x="170" y="17"/>
                      <a:pt x="151" y="5"/>
                      <a:pt x="145" y="0"/>
                    </a:cubicBezTo>
                    <a:cubicBezTo>
                      <a:pt x="116" y="22"/>
                      <a:pt x="76" y="27"/>
                      <a:pt x="45" y="27"/>
                    </a:cubicBezTo>
                    <a:cubicBezTo>
                      <a:pt x="27" y="27"/>
                      <a:pt x="13" y="26"/>
                      <a:pt x="5" y="24"/>
                    </a:cubicBezTo>
                    <a:cubicBezTo>
                      <a:pt x="2" y="32"/>
                      <a:pt x="1" y="39"/>
                      <a:pt x="0" y="48"/>
                    </a:cubicBezTo>
                    <a:cubicBezTo>
                      <a:pt x="10" y="45"/>
                      <a:pt x="10" y="45"/>
                      <a:pt x="10" y="45"/>
                    </a:cubicBezTo>
                    <a:cubicBezTo>
                      <a:pt x="10" y="45"/>
                      <a:pt x="10" y="45"/>
                      <a:pt x="10" y="4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50" name="Freeform 188"/>
              <p:cNvSpPr/>
              <p:nvPr/>
            </p:nvSpPr>
            <p:spPr bwMode="auto">
              <a:xfrm>
                <a:off x="2378076" y="177800"/>
                <a:ext cx="120650" cy="73025"/>
              </a:xfrm>
              <a:custGeom>
                <a:gdLst>
                  <a:gd name="T0" fmla="*/ 0 w 66"/>
                  <a:gd name="T1" fmla="*/ 5 h 40"/>
                  <a:gd name="T2" fmla="*/ 1 w 66"/>
                  <a:gd name="T3" fmla="*/ 12 h 40"/>
                  <a:gd name="T4" fmla="*/ 7 w 66"/>
                  <a:gd name="T5" fmla="*/ 30 h 40"/>
                  <a:gd name="T6" fmla="*/ 11 w 66"/>
                  <a:gd name="T7" fmla="*/ 35 h 40"/>
                  <a:gd name="T8" fmla="*/ 43 w 66"/>
                  <a:gd name="T9" fmla="*/ 40 h 40"/>
                  <a:gd name="T10" fmla="*/ 54 w 66"/>
                  <a:gd name="T11" fmla="*/ 39 h 40"/>
                  <a:gd name="T12" fmla="*/ 66 w 66"/>
                  <a:gd name="T13" fmla="*/ 4 h 40"/>
                  <a:gd name="T14" fmla="*/ 66 w 66"/>
                  <a:gd name="T15" fmla="*/ 3 h 40"/>
                  <a:gd name="T16" fmla="*/ 65 w 66"/>
                  <a:gd name="T17" fmla="*/ 2 h 40"/>
                  <a:gd name="T18" fmla="*/ 40 w 66"/>
                  <a:gd name="T19" fmla="*/ 0 h 40"/>
                  <a:gd name="T20" fmla="*/ 0 w 66"/>
                  <a:gd name="T21" fmla="*/ 5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6" h="40">
                    <a:moveTo>
                      <a:pt x="0" y="5"/>
                    </a:moveTo>
                    <a:cubicBezTo>
                      <a:pt x="0" y="7"/>
                      <a:pt x="1" y="9"/>
                      <a:pt x="1" y="12"/>
                    </a:cubicBezTo>
                    <a:cubicBezTo>
                      <a:pt x="2" y="18"/>
                      <a:pt x="4" y="25"/>
                      <a:pt x="7" y="30"/>
                    </a:cubicBezTo>
                    <a:cubicBezTo>
                      <a:pt x="8" y="34"/>
                      <a:pt x="10" y="35"/>
                      <a:pt x="11" y="35"/>
                    </a:cubicBezTo>
                    <a:cubicBezTo>
                      <a:pt x="21" y="39"/>
                      <a:pt x="33" y="40"/>
                      <a:pt x="43" y="40"/>
                    </a:cubicBezTo>
                    <a:cubicBezTo>
                      <a:pt x="48" y="40"/>
                      <a:pt x="52" y="40"/>
                      <a:pt x="54" y="39"/>
                    </a:cubicBezTo>
                    <a:cubicBezTo>
                      <a:pt x="61" y="32"/>
                      <a:pt x="65" y="13"/>
                      <a:pt x="66" y="4"/>
                    </a:cubicBezTo>
                    <a:cubicBezTo>
                      <a:pt x="66" y="3"/>
                      <a:pt x="66" y="3"/>
                      <a:pt x="66" y="3"/>
                    </a:cubicBezTo>
                    <a:cubicBezTo>
                      <a:pt x="66" y="3"/>
                      <a:pt x="65" y="2"/>
                      <a:pt x="65" y="2"/>
                    </a:cubicBezTo>
                    <a:cubicBezTo>
                      <a:pt x="60" y="1"/>
                      <a:pt x="53" y="0"/>
                      <a:pt x="40" y="0"/>
                    </a:cubicBezTo>
                    <a:cubicBezTo>
                      <a:pt x="23" y="0"/>
                      <a:pt x="7" y="3"/>
                      <a:pt x="0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51" name="Freeform 189"/>
              <p:cNvSpPr/>
              <p:nvPr/>
            </p:nvSpPr>
            <p:spPr bwMode="auto">
              <a:xfrm>
                <a:off x="2346326" y="190500"/>
                <a:ext cx="361950" cy="233363"/>
              </a:xfrm>
              <a:custGeom>
                <a:gdLst>
                  <a:gd name="T0" fmla="*/ 200 w 200"/>
                  <a:gd name="T1" fmla="*/ 2 h 129"/>
                  <a:gd name="T2" fmla="*/ 192 w 200"/>
                  <a:gd name="T3" fmla="*/ 0 h 129"/>
                  <a:gd name="T4" fmla="*/ 185 w 200"/>
                  <a:gd name="T5" fmla="*/ 28 h 129"/>
                  <a:gd name="T6" fmla="*/ 175 w 200"/>
                  <a:gd name="T7" fmla="*/ 37 h 129"/>
                  <a:gd name="T8" fmla="*/ 140 w 200"/>
                  <a:gd name="T9" fmla="*/ 43 h 129"/>
                  <a:gd name="T10" fmla="*/ 127 w 200"/>
                  <a:gd name="T11" fmla="*/ 42 h 129"/>
                  <a:gd name="T12" fmla="*/ 123 w 200"/>
                  <a:gd name="T13" fmla="*/ 40 h 129"/>
                  <a:gd name="T14" fmla="*/ 110 w 200"/>
                  <a:gd name="T15" fmla="*/ 11 h 129"/>
                  <a:gd name="T16" fmla="*/ 109 w 200"/>
                  <a:gd name="T17" fmla="*/ 7 h 129"/>
                  <a:gd name="T18" fmla="*/ 92 w 200"/>
                  <a:gd name="T19" fmla="*/ 6 h 129"/>
                  <a:gd name="T20" fmla="*/ 91 w 200"/>
                  <a:gd name="T21" fmla="*/ 11 h 129"/>
                  <a:gd name="T22" fmla="*/ 78 w 200"/>
                  <a:gd name="T23" fmla="*/ 40 h 129"/>
                  <a:gd name="T24" fmla="*/ 74 w 200"/>
                  <a:gd name="T25" fmla="*/ 42 h 129"/>
                  <a:gd name="T26" fmla="*/ 71 w 200"/>
                  <a:gd name="T27" fmla="*/ 42 h 129"/>
                  <a:gd name="T28" fmla="*/ 61 w 200"/>
                  <a:gd name="T29" fmla="*/ 43 h 129"/>
                  <a:gd name="T30" fmla="*/ 26 w 200"/>
                  <a:gd name="T31" fmla="*/ 37 h 129"/>
                  <a:gd name="T32" fmla="*/ 16 w 200"/>
                  <a:gd name="T33" fmla="*/ 28 h 129"/>
                  <a:gd name="T34" fmla="*/ 11 w 200"/>
                  <a:gd name="T35" fmla="*/ 14 h 129"/>
                  <a:gd name="T36" fmla="*/ 8 w 200"/>
                  <a:gd name="T37" fmla="*/ 0 h 129"/>
                  <a:gd name="T38" fmla="*/ 1 w 200"/>
                  <a:gd name="T39" fmla="*/ 2 h 129"/>
                  <a:gd name="T40" fmla="*/ 0 w 200"/>
                  <a:gd name="T41" fmla="*/ 4 h 129"/>
                  <a:gd name="T42" fmla="*/ 68 w 200"/>
                  <a:gd name="T43" fmla="*/ 121 h 129"/>
                  <a:gd name="T44" fmla="*/ 101 w 200"/>
                  <a:gd name="T45" fmla="*/ 129 h 129"/>
                  <a:gd name="T46" fmla="*/ 133 w 200"/>
                  <a:gd name="T47" fmla="*/ 121 h 129"/>
                  <a:gd name="T48" fmla="*/ 200 w 200"/>
                  <a:gd name="T49" fmla="*/ 4 h 129"/>
                  <a:gd name="T50" fmla="*/ 200 w 200"/>
                  <a:gd name="T51" fmla="*/ 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00" h="129">
                    <a:moveTo>
                      <a:pt x="200" y="2"/>
                    </a:moveTo>
                    <a:cubicBezTo>
                      <a:pt x="192" y="0"/>
                      <a:pt x="192" y="0"/>
                      <a:pt x="192" y="0"/>
                    </a:cubicBezTo>
                    <a:cubicBezTo>
                      <a:pt x="191" y="7"/>
                      <a:pt x="189" y="19"/>
                      <a:pt x="185" y="28"/>
                    </a:cubicBezTo>
                    <a:cubicBezTo>
                      <a:pt x="183" y="32"/>
                      <a:pt x="180" y="36"/>
                      <a:pt x="175" y="37"/>
                    </a:cubicBezTo>
                    <a:cubicBezTo>
                      <a:pt x="164" y="41"/>
                      <a:pt x="150" y="43"/>
                      <a:pt x="140" y="43"/>
                    </a:cubicBezTo>
                    <a:cubicBezTo>
                      <a:pt x="134" y="43"/>
                      <a:pt x="130" y="42"/>
                      <a:pt x="127" y="42"/>
                    </a:cubicBezTo>
                    <a:cubicBezTo>
                      <a:pt x="125" y="41"/>
                      <a:pt x="125" y="41"/>
                      <a:pt x="123" y="40"/>
                    </a:cubicBezTo>
                    <a:cubicBezTo>
                      <a:pt x="115" y="32"/>
                      <a:pt x="112" y="21"/>
                      <a:pt x="110" y="11"/>
                    </a:cubicBezTo>
                    <a:cubicBezTo>
                      <a:pt x="109" y="10"/>
                      <a:pt x="109" y="8"/>
                      <a:pt x="109" y="7"/>
                    </a:cubicBezTo>
                    <a:cubicBezTo>
                      <a:pt x="104" y="5"/>
                      <a:pt x="98" y="5"/>
                      <a:pt x="92" y="6"/>
                    </a:cubicBezTo>
                    <a:cubicBezTo>
                      <a:pt x="92" y="8"/>
                      <a:pt x="92" y="9"/>
                      <a:pt x="91" y="11"/>
                    </a:cubicBezTo>
                    <a:cubicBezTo>
                      <a:pt x="89" y="21"/>
                      <a:pt x="85" y="32"/>
                      <a:pt x="78" y="40"/>
                    </a:cubicBezTo>
                    <a:cubicBezTo>
                      <a:pt x="76" y="41"/>
                      <a:pt x="76" y="41"/>
                      <a:pt x="74" y="42"/>
                    </a:cubicBezTo>
                    <a:cubicBezTo>
                      <a:pt x="73" y="42"/>
                      <a:pt x="72" y="42"/>
                      <a:pt x="71" y="42"/>
                    </a:cubicBezTo>
                    <a:cubicBezTo>
                      <a:pt x="68" y="42"/>
                      <a:pt x="65" y="43"/>
                      <a:pt x="61" y="43"/>
                    </a:cubicBezTo>
                    <a:cubicBezTo>
                      <a:pt x="51" y="43"/>
                      <a:pt x="37" y="41"/>
                      <a:pt x="26" y="37"/>
                    </a:cubicBezTo>
                    <a:cubicBezTo>
                      <a:pt x="21" y="36"/>
                      <a:pt x="18" y="32"/>
                      <a:pt x="16" y="28"/>
                    </a:cubicBezTo>
                    <a:cubicBezTo>
                      <a:pt x="14" y="23"/>
                      <a:pt x="13" y="18"/>
                      <a:pt x="11" y="14"/>
                    </a:cubicBezTo>
                    <a:cubicBezTo>
                      <a:pt x="10" y="8"/>
                      <a:pt x="9" y="3"/>
                      <a:pt x="8" y="0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0" y="3"/>
                      <a:pt x="0" y="4"/>
                    </a:cubicBezTo>
                    <a:cubicBezTo>
                      <a:pt x="0" y="53"/>
                      <a:pt x="29" y="103"/>
                      <a:pt x="68" y="121"/>
                    </a:cubicBezTo>
                    <a:cubicBezTo>
                      <a:pt x="68" y="121"/>
                      <a:pt x="84" y="129"/>
                      <a:pt x="101" y="129"/>
                    </a:cubicBezTo>
                    <a:cubicBezTo>
                      <a:pt x="117" y="129"/>
                      <a:pt x="133" y="121"/>
                      <a:pt x="133" y="121"/>
                    </a:cubicBezTo>
                    <a:cubicBezTo>
                      <a:pt x="172" y="103"/>
                      <a:pt x="200" y="53"/>
                      <a:pt x="200" y="4"/>
                    </a:cubicBezTo>
                    <a:cubicBezTo>
                      <a:pt x="200" y="3"/>
                      <a:pt x="200" y="2"/>
                      <a:pt x="20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</p:grpSp>
        <p:pic>
          <p:nvPicPr>
            <p:cNvPr id="3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99548">
                          <a14:foregroundMark x1="40724" y1="56679" x2="49321" y2="72202"/>
                          <a14:foregroundMark x1="82805" y1="45126" x2="87330" y2="46209"/>
                        </a14:backgroundRemoval>
                      </a14:imgEffect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981923" y="2686630"/>
              <a:ext cx="414178" cy="3935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87262" y="4176174"/>
              <a:ext cx="605247" cy="435778"/>
            </a:xfrm>
            <a:prstGeom prst="rect">
              <a:avLst/>
            </a:prstGeom>
          </p:spPr>
        </p:pic>
        <p:sp>
          <p:nvSpPr>
            <p:cNvPr id="38" name="TextBox 37"/>
            <p:cNvSpPr txBox="1"/>
            <p:nvPr/>
          </p:nvSpPr>
          <p:spPr>
            <a:xfrm>
              <a:off x="4749828" y="3089769"/>
              <a:ext cx="98898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客服组资源</a:t>
              </a:r>
              <a:endParaRPr lang="en-US" altLang="zh-CN" sz="11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4702328" y="3849674"/>
              <a:ext cx="98898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营业部资源</a:t>
              </a:r>
              <a:endParaRPr lang="en-US" altLang="zh-CN" sz="11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4702328" y="4635000"/>
              <a:ext cx="98898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销售部资源</a:t>
              </a:r>
              <a:endParaRPr lang="en-US" altLang="zh-CN" sz="1100" b="1">
                <a:latin typeface="华文细黑" pitchFamily="2" charset="-122"/>
                <a:ea typeface="华文细黑" pitchFamily="2" charset="-122"/>
              </a:endParaRPr>
            </a:p>
          </p:txBody>
        </p:sp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882828" y="3449193"/>
              <a:ext cx="513273" cy="443864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</p:pic>
        <p:sp>
          <p:nvSpPr>
            <p:cNvPr id="65" name="TextBox 64"/>
            <p:cNvSpPr txBox="1"/>
            <p:nvPr/>
          </p:nvSpPr>
          <p:spPr>
            <a:xfrm>
              <a:off x="6547473" y="4199892"/>
              <a:ext cx="98898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大客户</a:t>
              </a:r>
              <a:endParaRPr lang="en-US" altLang="zh-CN" sz="11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5" name="梯形 34"/>
            <p:cNvSpPr/>
            <p:nvPr/>
          </p:nvSpPr>
          <p:spPr>
            <a:xfrm rot="5400000" flipH="1">
              <a:off x="5388524" y="3625314"/>
              <a:ext cx="1738568" cy="666820"/>
            </a:xfrm>
            <a:prstGeom prst="trapezoid">
              <a:avLst>
                <a:gd name="adj" fmla="val 146465"/>
              </a:avLst>
            </a:prstGeom>
            <a:gradFill flip="none" rotWithShape="1">
              <a:gsLst>
                <a:gs pos="11000">
                  <a:schemeClr val="bg1">
                    <a:lumMod val="85000"/>
                    <a:shade val="30000"/>
                    <a:satMod val="115000"/>
                    <a:alpha val="0"/>
                  </a:schemeClr>
                </a:gs>
                <a:gs pos="50000">
                  <a:schemeClr val="bg1">
                    <a:lumMod val="85000"/>
                    <a:shade val="67500"/>
                    <a:satMod val="115000"/>
                  </a:schemeClr>
                </a:gs>
                <a:gs pos="100000">
                  <a:schemeClr val="bg1">
                    <a:lumMod val="85000"/>
                    <a:shade val="100000"/>
                    <a:satMod val="115000"/>
                  </a:scheme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52" name="矩形 51"/>
          <p:cNvSpPr/>
          <p:nvPr/>
        </p:nvSpPr>
        <p:spPr>
          <a:xfrm>
            <a:off x="4337524" y="5470249"/>
            <a:ext cx="3394408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400" smtClean="0">
                <a:latin typeface="华文细黑" pitchFamily="2" charset="-122"/>
                <a:ea typeface="华文细黑" pitchFamily="2" charset="-122"/>
              </a:rPr>
              <a:t>大客户资源配置缺乏统一协调，配置重叠，造成浪费</a:t>
            </a:r>
            <a:endParaRPr lang="zh-CN" altLang="en-US" sz="1400">
              <a:latin typeface="华文细黑" pitchFamily="2" charset="-122"/>
              <a:ea typeface="华文细黑" pitchFamily="2" charset="-122"/>
            </a:endParaRPr>
          </a:p>
        </p:txBody>
      </p:sp>
      <p:graphicFrame>
        <p:nvGraphicFramePr>
          <p:cNvPr id="53" name="图表 52"/>
          <p:cNvGraphicFramePr/>
          <p:nvPr>
            <p:extLst>
              <p:ext uri="{D42A27DB-BD31-4B8C-83A1-F6EECF244321}">
                <p14:modId xmlns:p14="http://schemas.microsoft.com/office/powerpoint/2010/main" val="3870802063"/>
              </p:ext>
            </p:extLst>
          </p:nvPr>
        </p:nvGraphicFramePr>
        <p:xfrm>
          <a:off x="8453745" y="2263552"/>
          <a:ext cx="2646646" cy="1374114"/>
        </p:xfrm>
        <a:graphic>
          <a:graphicData uri="http://schemas.openxmlformats.org/drawingml/2006/chart">
            <c:chart xmlns:c="http://schemas.openxmlformats.org/drawingml/2006/chart" r:id="rId8"/>
          </a:graphicData>
        </a:graphic>
      </p:graphicFrame>
      <p:grpSp>
        <p:nvGrpSpPr>
          <p:cNvPr id="54" name="组合 53"/>
          <p:cNvGrpSpPr/>
          <p:nvPr/>
        </p:nvGrpSpPr>
        <p:grpSpPr>
          <a:xfrm>
            <a:off x="4425371" y="1895624"/>
            <a:ext cx="2134275" cy="338181"/>
            <a:chOff x="8306949" y="2132959"/>
            <a:chExt cx="2134275" cy="295971"/>
          </a:xfrm>
        </p:grpSpPr>
        <p:sp>
          <p:nvSpPr>
            <p:cNvPr id="55" name="TextBox 54"/>
            <p:cNvSpPr txBox="1"/>
            <p:nvPr/>
          </p:nvSpPr>
          <p:spPr>
            <a:xfrm>
              <a:off x="8306949" y="2132959"/>
              <a:ext cx="270106" cy="269938"/>
            </a:xfrm>
            <a:prstGeom prst="rect">
              <a:avLst/>
            </a:prstGeom>
            <a:solidFill>
              <a:srgbClr val="FAAF19"/>
            </a:solidFill>
          </p:spPr>
          <p:txBody>
            <a:bodyPr wrap="square" rtlCol="0" anchor="ctr" anchorCtr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latin typeface="华文细黑" pitchFamily="2" charset="-122"/>
                  <a:ea typeface="华文细黑" pitchFamily="2" charset="-122"/>
                </a:rPr>
                <a:t>例</a:t>
              </a:r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8622501" y="2132959"/>
              <a:ext cx="1818723" cy="2959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400" b="1" smtClean="0">
                  <a:latin typeface="华文细黑" pitchFamily="2" charset="-122"/>
                  <a:ea typeface="华文细黑" pitchFamily="2" charset="-122"/>
                </a:rPr>
                <a:t>客服</a:t>
              </a:r>
              <a:endParaRPr lang="en-US" altLang="zh-CN" sz="140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57" name="斜纹 56"/>
          <p:cNvSpPr/>
          <p:nvPr/>
        </p:nvSpPr>
        <p:spPr>
          <a:xfrm rot="13449628">
            <a:off x="8830349" y="2825731"/>
            <a:ext cx="1950036" cy="1882818"/>
          </a:xfrm>
          <a:prstGeom prst="diagStripe">
            <a:avLst>
              <a:gd name="adj" fmla="val 78605"/>
            </a:avLst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 sz="1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8192967" y="4157191"/>
            <a:ext cx="3530754" cy="802764"/>
            <a:chOff x="8192967" y="4337377"/>
            <a:chExt cx="3530754" cy="702568"/>
          </a:xfrm>
        </p:grpSpPr>
        <p:sp>
          <p:nvSpPr>
            <p:cNvPr id="58" name="TextBox 57"/>
            <p:cNvSpPr txBox="1"/>
            <p:nvPr/>
          </p:nvSpPr>
          <p:spPr>
            <a:xfrm>
              <a:off x="8192967" y="4337377"/>
              <a:ext cx="3530754" cy="3255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200" smtClean="0">
                  <a:latin typeface="华文细黑" pitchFamily="2" charset="-122"/>
                  <a:ea typeface="华文细黑" pitchFamily="2" charset="-122"/>
                </a:rPr>
                <a:t>按</a:t>
              </a:r>
              <a:r>
                <a:rPr lang="zh-CN" altLang="en-US" sz="1200">
                  <a:latin typeface="华文细黑" pitchFamily="2" charset="-122"/>
                  <a:ea typeface="华文细黑" pitchFamily="2" charset="-122"/>
                </a:rPr>
                <a:t>部门</a:t>
              </a:r>
              <a:r>
                <a:rPr lang="zh-CN" altLang="en-US" sz="1200" smtClean="0">
                  <a:latin typeface="华文细黑" pitchFamily="2" charset="-122"/>
                  <a:ea typeface="华文细黑" pitchFamily="2" charset="-122"/>
                </a:rPr>
                <a:t>效率配置人数 </a:t>
              </a:r>
              <a:r>
                <a:rPr lang="zh-CN" altLang="en-US" sz="1600" smtClean="0">
                  <a:latin typeface="华文细黑" pitchFamily="2" charset="-122"/>
                  <a:ea typeface="华文细黑" pitchFamily="2" charset="-122"/>
                </a:rPr>
                <a:t>：</a:t>
              </a:r>
              <a:r>
                <a:rPr lang="zh-CN" altLang="en-US" sz="1200" smtClean="0">
                  <a:latin typeface="华文细黑" pitchFamily="2" charset="-122"/>
                  <a:ea typeface="华文细黑" pitchFamily="2" charset="-122"/>
                </a:rPr>
                <a:t>按</a:t>
              </a:r>
              <a:r>
                <a:rPr lang="zh-CN" altLang="en-US" sz="1200">
                  <a:latin typeface="华文细黑" pitchFamily="2" charset="-122"/>
                  <a:ea typeface="华文细黑" pitchFamily="2" charset="-122"/>
                </a:rPr>
                <a:t>大客户</a:t>
              </a:r>
              <a:r>
                <a:rPr lang="zh-CN" altLang="en-US" sz="1200" smtClean="0">
                  <a:latin typeface="华文细黑" pitchFamily="2" charset="-122"/>
                  <a:ea typeface="华文细黑" pitchFamily="2" charset="-122"/>
                </a:rPr>
                <a:t>效率</a:t>
              </a:r>
              <a:r>
                <a:rPr lang="zh-CN" altLang="en-US" sz="1200">
                  <a:latin typeface="华文细黑" pitchFamily="2" charset="-122"/>
                  <a:ea typeface="华文细黑" pitchFamily="2" charset="-122"/>
                </a:rPr>
                <a:t>配置人数</a:t>
              </a:r>
              <a:endParaRPr lang="en-US" altLang="zh-CN" sz="12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9" name="TextBox 58"/>
            <p:cNvSpPr txBox="1"/>
            <p:nvPr/>
          </p:nvSpPr>
          <p:spPr>
            <a:xfrm>
              <a:off x="8893388" y="4662983"/>
              <a:ext cx="666248" cy="3255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en-US" altLang="zh-CN" sz="1600" b="1" smtClea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6.9</a:t>
              </a:r>
              <a:endParaRPr lang="en-US" altLang="zh-CN" sz="16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9603081" y="4675930"/>
              <a:ext cx="4470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600" b="1" smtClea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：</a:t>
              </a:r>
              <a:endParaRPr lang="en-US" altLang="zh-CN" sz="16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61" name="TextBox 60"/>
            <p:cNvSpPr txBox="1"/>
            <p:nvPr/>
          </p:nvSpPr>
          <p:spPr>
            <a:xfrm>
              <a:off x="10376853" y="4701391"/>
              <a:ext cx="4470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en-US" altLang="zh-CN" sz="1600" b="1" smtClea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1</a:t>
              </a:r>
              <a:endParaRPr lang="en-US" altLang="zh-CN" sz="16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62" name="矩形 61"/>
          <p:cNvSpPr/>
          <p:nvPr/>
        </p:nvSpPr>
        <p:spPr>
          <a:xfrm>
            <a:off x="8012206" y="5470249"/>
            <a:ext cx="3530753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400">
                <a:latin typeface="华文细黑" pitchFamily="2" charset="-122"/>
                <a:ea typeface="华文细黑" pitchFamily="2" charset="-122"/>
              </a:rPr>
              <a:t>大客户操作效率远高于散客，按整体平均效率配置大客户资源，造成</a:t>
            </a:r>
            <a:r>
              <a:rPr lang="zh-CN" altLang="en-US" sz="1400" smtClean="0">
                <a:latin typeface="华文细黑" pitchFamily="2" charset="-122"/>
                <a:ea typeface="华文细黑" pitchFamily="2" charset="-122"/>
              </a:rPr>
              <a:t>浪费</a:t>
            </a:r>
            <a:endParaRPr lang="zh-CN" altLang="en-US" sz="14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70" name="组合 69"/>
          <p:cNvGrpSpPr/>
          <p:nvPr/>
        </p:nvGrpSpPr>
        <p:grpSpPr>
          <a:xfrm>
            <a:off x="768710" y="1896456"/>
            <a:ext cx="2134275" cy="338181"/>
            <a:chOff x="8306949" y="2132959"/>
            <a:chExt cx="2134275" cy="295971"/>
          </a:xfrm>
        </p:grpSpPr>
        <p:sp>
          <p:nvSpPr>
            <p:cNvPr id="71" name="TextBox 70"/>
            <p:cNvSpPr txBox="1"/>
            <p:nvPr/>
          </p:nvSpPr>
          <p:spPr>
            <a:xfrm>
              <a:off x="8306949" y="2132959"/>
              <a:ext cx="270106" cy="269938"/>
            </a:xfrm>
            <a:prstGeom prst="rect">
              <a:avLst/>
            </a:prstGeom>
            <a:solidFill>
              <a:srgbClr val="FAAF19"/>
            </a:solidFill>
          </p:spPr>
          <p:txBody>
            <a:bodyPr wrap="square" rtlCol="0" anchor="ctr" anchorCtr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>
                  <a:latin typeface="华文细黑" pitchFamily="2" charset="-122"/>
                  <a:ea typeface="华文细黑" pitchFamily="2" charset="-122"/>
                </a:rPr>
                <a:t>例</a:t>
              </a: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8622501" y="2132959"/>
              <a:ext cx="1818723" cy="2959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400" b="1" smtClean="0">
                  <a:latin typeface="华文细黑" pitchFamily="2" charset="-122"/>
                  <a:ea typeface="华文细黑" pitchFamily="2" charset="-122"/>
                </a:rPr>
                <a:t>门店营销</a:t>
              </a:r>
              <a:endParaRPr lang="en-US" altLang="zh-CN" sz="140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2761981" y="3314473"/>
            <a:ext cx="1301811" cy="1146696"/>
            <a:chOff x="2778516" y="3579707"/>
            <a:chExt cx="1301811" cy="1003572"/>
          </a:xfrm>
          <a:solidFill>
            <a:schemeClr val="tx1"/>
          </a:solidFill>
        </p:grpSpPr>
        <p:grpSp>
          <p:nvGrpSpPr>
            <p:cNvPr id="75" name="Group 1010"/>
            <p:cNvGrpSpPr/>
            <p:nvPr/>
          </p:nvGrpSpPr>
          <p:grpSpPr>
            <a:xfrm>
              <a:off x="3072434" y="3579707"/>
              <a:ext cx="679648" cy="546805"/>
              <a:chOff x="2178051" y="-1588"/>
              <a:chExt cx="700087" cy="784225"/>
            </a:xfrm>
            <a:grpFill/>
          </p:grpSpPr>
          <p:sp>
            <p:nvSpPr>
              <p:cNvPr id="80" name="Freeform 180"/>
              <p:cNvSpPr/>
              <p:nvPr/>
            </p:nvSpPr>
            <p:spPr bwMode="auto">
              <a:xfrm>
                <a:off x="2557463" y="458787"/>
                <a:ext cx="320675" cy="322263"/>
              </a:xfrm>
              <a:custGeom>
                <a:gdLst>
                  <a:gd name="T0" fmla="*/ 174 w 177"/>
                  <a:gd name="T1" fmla="*/ 110 h 178"/>
                  <a:gd name="T2" fmla="*/ 41 w 177"/>
                  <a:gd name="T3" fmla="*/ 0 h 178"/>
                  <a:gd name="T4" fmla="*/ 0 w 177"/>
                  <a:gd name="T5" fmla="*/ 178 h 178"/>
                  <a:gd name="T6" fmla="*/ 177 w 177"/>
                  <a:gd name="T7" fmla="*/ 161 h 178"/>
                  <a:gd name="T8" fmla="*/ 174 w 177"/>
                  <a:gd name="T9" fmla="*/ 110 h 1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178">
                    <a:moveTo>
                      <a:pt x="174" y="110"/>
                    </a:moveTo>
                    <a:cubicBezTo>
                      <a:pt x="162" y="53"/>
                      <a:pt x="143" y="10"/>
                      <a:pt x="41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124" y="177"/>
                      <a:pt x="177" y="161"/>
                      <a:pt x="177" y="161"/>
                    </a:cubicBezTo>
                    <a:cubicBezTo>
                      <a:pt x="176" y="155"/>
                      <a:pt x="175" y="116"/>
                      <a:pt x="174" y="1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81" name="Freeform 181"/>
              <p:cNvSpPr/>
              <p:nvPr/>
            </p:nvSpPr>
            <p:spPr bwMode="auto">
              <a:xfrm>
                <a:off x="2178051" y="458787"/>
                <a:ext cx="319088" cy="323850"/>
              </a:xfrm>
              <a:custGeom>
                <a:gdLst>
                  <a:gd name="T0" fmla="*/ 3 w 176"/>
                  <a:gd name="T1" fmla="*/ 113 h 179"/>
                  <a:gd name="T2" fmla="*/ 0 w 176"/>
                  <a:gd name="T3" fmla="*/ 161 h 179"/>
                  <a:gd name="T4" fmla="*/ 176 w 176"/>
                  <a:gd name="T5" fmla="*/ 179 h 179"/>
                  <a:gd name="T6" fmla="*/ 136 w 176"/>
                  <a:gd name="T7" fmla="*/ 0 h 179"/>
                  <a:gd name="T8" fmla="*/ 3 w 176"/>
                  <a:gd name="T9" fmla="*/ 113 h 17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9">
                    <a:moveTo>
                      <a:pt x="3" y="113"/>
                    </a:moveTo>
                    <a:cubicBezTo>
                      <a:pt x="2" y="118"/>
                      <a:pt x="1" y="156"/>
                      <a:pt x="0" y="161"/>
                    </a:cubicBezTo>
                    <a:cubicBezTo>
                      <a:pt x="0" y="161"/>
                      <a:pt x="45" y="177"/>
                      <a:pt x="176" y="179"/>
                    </a:cubicBezTo>
                    <a:cubicBezTo>
                      <a:pt x="136" y="0"/>
                      <a:pt x="136" y="0"/>
                      <a:pt x="136" y="0"/>
                    </a:cubicBezTo>
                    <a:cubicBezTo>
                      <a:pt x="31" y="10"/>
                      <a:pt x="14" y="55"/>
                      <a:pt x="3" y="1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82" name="Freeform 182"/>
              <p:cNvSpPr/>
              <p:nvPr/>
            </p:nvSpPr>
            <p:spPr bwMode="auto">
              <a:xfrm>
                <a:off x="2489201" y="460375"/>
                <a:ext cx="77788" cy="42863"/>
              </a:xfrm>
              <a:custGeom>
                <a:gdLst>
                  <a:gd name="T0" fmla="*/ 21 w 43"/>
                  <a:gd name="T1" fmla="*/ 3 h 24"/>
                  <a:gd name="T2" fmla="*/ 0 w 43"/>
                  <a:gd name="T3" fmla="*/ 0 h 24"/>
                  <a:gd name="T4" fmla="*/ 10 w 43"/>
                  <a:gd name="T5" fmla="*/ 24 h 24"/>
                  <a:gd name="T6" fmla="*/ 33 w 43"/>
                  <a:gd name="T7" fmla="*/ 24 h 24"/>
                  <a:gd name="T8" fmla="*/ 43 w 43"/>
                  <a:gd name="T9" fmla="*/ 0 h 24"/>
                  <a:gd name="T10" fmla="*/ 21 w 43"/>
                  <a:gd name="T11" fmla="*/ 3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3" h="24">
                    <a:moveTo>
                      <a:pt x="21" y="3"/>
                    </a:moveTo>
                    <a:cubicBezTo>
                      <a:pt x="10" y="3"/>
                      <a:pt x="0" y="0"/>
                      <a:pt x="0" y="0"/>
                    </a:cubicBezTo>
                    <a:cubicBezTo>
                      <a:pt x="10" y="24"/>
                      <a:pt x="10" y="24"/>
                      <a:pt x="10" y="24"/>
                    </a:cubicBezTo>
                    <a:cubicBezTo>
                      <a:pt x="33" y="24"/>
                      <a:pt x="33" y="24"/>
                      <a:pt x="33" y="24"/>
                    </a:cubicBezTo>
                    <a:cubicBezTo>
                      <a:pt x="43" y="0"/>
                      <a:pt x="43" y="0"/>
                      <a:pt x="43" y="0"/>
                    </a:cubicBezTo>
                    <a:cubicBezTo>
                      <a:pt x="43" y="0"/>
                      <a:pt x="34" y="3"/>
                      <a:pt x="21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83" name="Freeform 183"/>
              <p:cNvSpPr/>
              <p:nvPr/>
            </p:nvSpPr>
            <p:spPr bwMode="auto">
              <a:xfrm>
                <a:off x="2490788" y="528637"/>
                <a:ext cx="74613" cy="247650"/>
              </a:xfrm>
              <a:custGeom>
                <a:gdLst>
                  <a:gd name="T0" fmla="*/ 47 w 47"/>
                  <a:gd name="T1" fmla="*/ 46 h 156"/>
                  <a:gd name="T2" fmla="*/ 37 w 47"/>
                  <a:gd name="T3" fmla="*/ 0 h 156"/>
                  <a:gd name="T4" fmla="*/ 12 w 47"/>
                  <a:gd name="T5" fmla="*/ 0 h 156"/>
                  <a:gd name="T6" fmla="*/ 0 w 47"/>
                  <a:gd name="T7" fmla="*/ 48 h 156"/>
                  <a:gd name="T8" fmla="*/ 23 w 47"/>
                  <a:gd name="T9" fmla="*/ 156 h 156"/>
                  <a:gd name="T10" fmla="*/ 47 w 47"/>
                  <a:gd name="T11" fmla="*/ 46 h 1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7" h="156">
                    <a:moveTo>
                      <a:pt x="47" y="46"/>
                    </a:moveTo>
                    <a:lnTo>
                      <a:pt x="37" y="0"/>
                    </a:lnTo>
                    <a:lnTo>
                      <a:pt x="12" y="0"/>
                    </a:lnTo>
                    <a:lnTo>
                      <a:pt x="0" y="48"/>
                    </a:lnTo>
                    <a:lnTo>
                      <a:pt x="23" y="156"/>
                    </a:lnTo>
                    <a:lnTo>
                      <a:pt x="47" y="4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84" name="Freeform 184"/>
              <p:cNvSpPr/>
              <p:nvPr/>
            </p:nvSpPr>
            <p:spPr bwMode="auto">
              <a:xfrm>
                <a:off x="2643188" y="635000"/>
                <a:ext cx="125413" cy="30163"/>
              </a:xfrm>
              <a:custGeom>
                <a:gdLst>
                  <a:gd name="T0" fmla="*/ 79 w 79"/>
                  <a:gd name="T1" fmla="*/ 19 h 19"/>
                  <a:gd name="T2" fmla="*/ 0 w 79"/>
                  <a:gd name="T3" fmla="*/ 19 h 19"/>
                  <a:gd name="T4" fmla="*/ 0 w 79"/>
                  <a:gd name="T5" fmla="*/ 0 h 19"/>
                  <a:gd name="T6" fmla="*/ 47 w 79"/>
                  <a:gd name="T7" fmla="*/ 0 h 19"/>
                  <a:gd name="T8" fmla="*/ 79 w 79"/>
                  <a:gd name="T9" fmla="*/ 0 h 19"/>
                  <a:gd name="T10" fmla="*/ 79 w 79"/>
                  <a:gd name="T11" fmla="*/ 19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9" h="19">
                    <a:moveTo>
                      <a:pt x="79" y="19"/>
                    </a:moveTo>
                    <a:lnTo>
                      <a:pt x="0" y="19"/>
                    </a:lnTo>
                    <a:lnTo>
                      <a:pt x="0" y="0"/>
                    </a:lnTo>
                    <a:lnTo>
                      <a:pt x="47" y="0"/>
                    </a:lnTo>
                    <a:lnTo>
                      <a:pt x="79" y="0"/>
                    </a:lnTo>
                    <a:lnTo>
                      <a:pt x="79" y="1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85" name="Freeform 185"/>
              <p:cNvSpPr/>
              <p:nvPr/>
            </p:nvSpPr>
            <p:spPr bwMode="auto">
              <a:xfrm>
                <a:off x="2344738" y="-1588"/>
                <a:ext cx="360363" cy="114300"/>
              </a:xfrm>
              <a:custGeom>
                <a:gdLst>
                  <a:gd name="T0" fmla="*/ 146 w 199"/>
                  <a:gd name="T1" fmla="*/ 35 h 63"/>
                  <a:gd name="T2" fmla="*/ 149 w 199"/>
                  <a:gd name="T3" fmla="*/ 32 h 63"/>
                  <a:gd name="T4" fmla="*/ 199 w 199"/>
                  <a:gd name="T5" fmla="*/ 56 h 63"/>
                  <a:gd name="T6" fmla="*/ 151 w 199"/>
                  <a:gd name="T7" fmla="*/ 16 h 63"/>
                  <a:gd name="T8" fmla="*/ 101 w 199"/>
                  <a:gd name="T9" fmla="*/ 0 h 63"/>
                  <a:gd name="T10" fmla="*/ 0 w 199"/>
                  <a:gd name="T11" fmla="*/ 57 h 63"/>
                  <a:gd name="T12" fmla="*/ 45 w 199"/>
                  <a:gd name="T13" fmla="*/ 63 h 63"/>
                  <a:gd name="T14" fmla="*/ 146 w 199"/>
                  <a:gd name="T15" fmla="*/ 35 h 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9" h="62">
                    <a:moveTo>
                      <a:pt x="146" y="35"/>
                    </a:moveTo>
                    <a:cubicBezTo>
                      <a:pt x="149" y="32"/>
                      <a:pt x="149" y="32"/>
                      <a:pt x="149" y="32"/>
                    </a:cubicBezTo>
                    <a:cubicBezTo>
                      <a:pt x="149" y="32"/>
                      <a:pt x="179" y="56"/>
                      <a:pt x="199" y="56"/>
                    </a:cubicBezTo>
                    <a:cubicBezTo>
                      <a:pt x="197" y="37"/>
                      <a:pt x="182" y="12"/>
                      <a:pt x="151" y="16"/>
                    </a:cubicBezTo>
                    <a:cubicBezTo>
                      <a:pt x="136" y="4"/>
                      <a:pt x="120" y="0"/>
                      <a:pt x="101" y="0"/>
                    </a:cubicBezTo>
                    <a:cubicBezTo>
                      <a:pt x="31" y="0"/>
                      <a:pt x="6" y="47"/>
                      <a:pt x="0" y="57"/>
                    </a:cubicBezTo>
                    <a:cubicBezTo>
                      <a:pt x="12" y="62"/>
                      <a:pt x="29" y="63"/>
                      <a:pt x="45" y="63"/>
                    </a:cubicBezTo>
                    <a:cubicBezTo>
                      <a:pt x="77" y="63"/>
                      <a:pt x="118" y="58"/>
                      <a:pt x="146" y="3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86" name="Freeform 186"/>
              <p:cNvSpPr/>
              <p:nvPr/>
            </p:nvSpPr>
            <p:spPr bwMode="auto">
              <a:xfrm>
                <a:off x="2557463" y="177800"/>
                <a:ext cx="120650" cy="73025"/>
              </a:xfrm>
              <a:custGeom>
                <a:gdLst>
                  <a:gd name="T0" fmla="*/ 0 w 66"/>
                  <a:gd name="T1" fmla="*/ 3 h 40"/>
                  <a:gd name="T2" fmla="*/ 0 w 66"/>
                  <a:gd name="T3" fmla="*/ 4 h 40"/>
                  <a:gd name="T4" fmla="*/ 2 w 66"/>
                  <a:gd name="T5" fmla="*/ 16 h 40"/>
                  <a:gd name="T6" fmla="*/ 12 w 66"/>
                  <a:gd name="T7" fmla="*/ 39 h 40"/>
                  <a:gd name="T8" fmla="*/ 14 w 66"/>
                  <a:gd name="T9" fmla="*/ 40 h 40"/>
                  <a:gd name="T10" fmla="*/ 23 w 66"/>
                  <a:gd name="T11" fmla="*/ 40 h 40"/>
                  <a:gd name="T12" fmla="*/ 55 w 66"/>
                  <a:gd name="T13" fmla="*/ 35 h 40"/>
                  <a:gd name="T14" fmla="*/ 58 w 66"/>
                  <a:gd name="T15" fmla="*/ 32 h 40"/>
                  <a:gd name="T16" fmla="*/ 61 w 66"/>
                  <a:gd name="T17" fmla="*/ 25 h 40"/>
                  <a:gd name="T18" fmla="*/ 66 w 66"/>
                  <a:gd name="T19" fmla="*/ 6 h 40"/>
                  <a:gd name="T20" fmla="*/ 66 w 66"/>
                  <a:gd name="T21" fmla="*/ 5 h 40"/>
                  <a:gd name="T22" fmla="*/ 57 w 66"/>
                  <a:gd name="T23" fmla="*/ 3 h 40"/>
                  <a:gd name="T24" fmla="*/ 26 w 66"/>
                  <a:gd name="T25" fmla="*/ 0 h 40"/>
                  <a:gd name="T26" fmla="*/ 0 w 66"/>
                  <a:gd name="T27" fmla="*/ 3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6" h="40">
                    <a:moveTo>
                      <a:pt x="0" y="3"/>
                    </a:moveTo>
                    <a:cubicBezTo>
                      <a:pt x="0" y="3"/>
                      <a:pt x="0" y="3"/>
                      <a:pt x="0" y="4"/>
                    </a:cubicBezTo>
                    <a:cubicBezTo>
                      <a:pt x="0" y="7"/>
                      <a:pt x="1" y="11"/>
                      <a:pt x="2" y="16"/>
                    </a:cubicBezTo>
                    <a:cubicBezTo>
                      <a:pt x="4" y="24"/>
                      <a:pt x="7" y="34"/>
                      <a:pt x="12" y="39"/>
                    </a:cubicBezTo>
                    <a:cubicBezTo>
                      <a:pt x="12" y="39"/>
                      <a:pt x="13" y="39"/>
                      <a:pt x="14" y="40"/>
                    </a:cubicBezTo>
                    <a:cubicBezTo>
                      <a:pt x="16" y="40"/>
                      <a:pt x="20" y="40"/>
                      <a:pt x="23" y="40"/>
                    </a:cubicBezTo>
                    <a:cubicBezTo>
                      <a:pt x="32" y="40"/>
                      <a:pt x="45" y="39"/>
                      <a:pt x="55" y="35"/>
                    </a:cubicBezTo>
                    <a:cubicBezTo>
                      <a:pt x="55" y="35"/>
                      <a:pt x="57" y="34"/>
                      <a:pt x="58" y="32"/>
                    </a:cubicBezTo>
                    <a:cubicBezTo>
                      <a:pt x="59" y="31"/>
                      <a:pt x="60" y="28"/>
                      <a:pt x="61" y="25"/>
                    </a:cubicBezTo>
                    <a:cubicBezTo>
                      <a:pt x="63" y="18"/>
                      <a:pt x="65" y="11"/>
                      <a:pt x="66" y="6"/>
                    </a:cubicBezTo>
                    <a:cubicBezTo>
                      <a:pt x="66" y="6"/>
                      <a:pt x="66" y="5"/>
                      <a:pt x="66" y="5"/>
                    </a:cubicBezTo>
                    <a:cubicBezTo>
                      <a:pt x="64" y="4"/>
                      <a:pt x="61" y="4"/>
                      <a:pt x="57" y="3"/>
                    </a:cubicBezTo>
                    <a:cubicBezTo>
                      <a:pt x="49" y="2"/>
                      <a:pt x="38" y="0"/>
                      <a:pt x="26" y="0"/>
                    </a:cubicBezTo>
                    <a:cubicBezTo>
                      <a:pt x="11" y="0"/>
                      <a:pt x="3" y="2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87" name="Freeform 187"/>
              <p:cNvSpPr/>
              <p:nvPr/>
            </p:nvSpPr>
            <p:spPr bwMode="auto">
              <a:xfrm>
                <a:off x="2347913" y="90487"/>
                <a:ext cx="360363" cy="92075"/>
              </a:xfrm>
              <a:custGeom>
                <a:gdLst>
                  <a:gd name="T0" fmla="*/ 10 w 199"/>
                  <a:gd name="T1" fmla="*/ 45 h 51"/>
                  <a:gd name="T2" fmla="*/ 10 w 199"/>
                  <a:gd name="T3" fmla="*/ 45 h 51"/>
                  <a:gd name="T4" fmla="*/ 11 w 199"/>
                  <a:gd name="T5" fmla="*/ 44 h 51"/>
                  <a:gd name="T6" fmla="*/ 11 w 199"/>
                  <a:gd name="T7" fmla="*/ 44 h 51"/>
                  <a:gd name="T8" fmla="*/ 57 w 199"/>
                  <a:gd name="T9" fmla="*/ 39 h 51"/>
                  <a:gd name="T10" fmla="*/ 91 w 199"/>
                  <a:gd name="T11" fmla="*/ 43 h 51"/>
                  <a:gd name="T12" fmla="*/ 93 w 199"/>
                  <a:gd name="T13" fmla="*/ 48 h 51"/>
                  <a:gd name="T14" fmla="*/ 93 w 199"/>
                  <a:gd name="T15" fmla="*/ 51 h 51"/>
                  <a:gd name="T16" fmla="*/ 106 w 199"/>
                  <a:gd name="T17" fmla="*/ 51 h 51"/>
                  <a:gd name="T18" fmla="*/ 106 w 199"/>
                  <a:gd name="T19" fmla="*/ 48 h 51"/>
                  <a:gd name="T20" fmla="*/ 108 w 199"/>
                  <a:gd name="T21" fmla="*/ 43 h 51"/>
                  <a:gd name="T22" fmla="*/ 142 w 199"/>
                  <a:gd name="T23" fmla="*/ 39 h 51"/>
                  <a:gd name="T24" fmla="*/ 189 w 199"/>
                  <a:gd name="T25" fmla="*/ 45 h 51"/>
                  <a:gd name="T26" fmla="*/ 189 w 199"/>
                  <a:gd name="T27" fmla="*/ 45 h 51"/>
                  <a:gd name="T28" fmla="*/ 199 w 199"/>
                  <a:gd name="T29" fmla="*/ 48 h 51"/>
                  <a:gd name="T30" fmla="*/ 193 w 199"/>
                  <a:gd name="T31" fmla="*/ 22 h 51"/>
                  <a:gd name="T32" fmla="*/ 145 w 199"/>
                  <a:gd name="T33" fmla="*/ 0 h 51"/>
                  <a:gd name="T34" fmla="*/ 45 w 199"/>
                  <a:gd name="T35" fmla="*/ 27 h 51"/>
                  <a:gd name="T36" fmla="*/ 5 w 199"/>
                  <a:gd name="T37" fmla="*/ 24 h 51"/>
                  <a:gd name="T38" fmla="*/ 0 w 199"/>
                  <a:gd name="T39" fmla="*/ 48 h 51"/>
                  <a:gd name="T40" fmla="*/ 10 w 199"/>
                  <a:gd name="T41" fmla="*/ 45 h 51"/>
                  <a:gd name="T42" fmla="*/ 10 w 199"/>
                  <a:gd name="T43" fmla="*/ 45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9" h="51">
                    <a:moveTo>
                      <a:pt x="10" y="45"/>
                    </a:moveTo>
                    <a:cubicBezTo>
                      <a:pt x="10" y="45"/>
                      <a:pt x="10" y="45"/>
                      <a:pt x="10" y="45"/>
                    </a:cubicBezTo>
                    <a:cubicBezTo>
                      <a:pt x="11" y="44"/>
                      <a:pt x="11" y="44"/>
                      <a:pt x="11" y="44"/>
                    </a:cubicBezTo>
                    <a:cubicBezTo>
                      <a:pt x="11" y="44"/>
                      <a:pt x="11" y="44"/>
                      <a:pt x="11" y="44"/>
                    </a:cubicBezTo>
                    <a:cubicBezTo>
                      <a:pt x="16" y="43"/>
                      <a:pt x="35" y="39"/>
                      <a:pt x="57" y="39"/>
                    </a:cubicBezTo>
                    <a:cubicBezTo>
                      <a:pt x="84" y="39"/>
                      <a:pt x="90" y="42"/>
                      <a:pt x="91" y="43"/>
                    </a:cubicBezTo>
                    <a:cubicBezTo>
                      <a:pt x="93" y="44"/>
                      <a:pt x="93" y="46"/>
                      <a:pt x="93" y="48"/>
                    </a:cubicBezTo>
                    <a:cubicBezTo>
                      <a:pt x="93" y="48"/>
                      <a:pt x="93" y="49"/>
                      <a:pt x="93" y="51"/>
                    </a:cubicBezTo>
                    <a:cubicBezTo>
                      <a:pt x="97" y="50"/>
                      <a:pt x="102" y="50"/>
                      <a:pt x="106" y="51"/>
                    </a:cubicBezTo>
                    <a:cubicBezTo>
                      <a:pt x="106" y="49"/>
                      <a:pt x="106" y="48"/>
                      <a:pt x="106" y="48"/>
                    </a:cubicBezTo>
                    <a:cubicBezTo>
                      <a:pt x="106" y="46"/>
                      <a:pt x="106" y="44"/>
                      <a:pt x="108" y="43"/>
                    </a:cubicBezTo>
                    <a:cubicBezTo>
                      <a:pt x="109" y="42"/>
                      <a:pt x="115" y="39"/>
                      <a:pt x="142" y="39"/>
                    </a:cubicBezTo>
                    <a:cubicBezTo>
                      <a:pt x="167" y="39"/>
                      <a:pt x="188" y="45"/>
                      <a:pt x="189" y="45"/>
                    </a:cubicBezTo>
                    <a:cubicBezTo>
                      <a:pt x="189" y="45"/>
                      <a:pt x="189" y="45"/>
                      <a:pt x="189" y="45"/>
                    </a:cubicBezTo>
                    <a:cubicBezTo>
                      <a:pt x="199" y="48"/>
                      <a:pt x="199" y="48"/>
                      <a:pt x="199" y="48"/>
                    </a:cubicBezTo>
                    <a:cubicBezTo>
                      <a:pt x="198" y="38"/>
                      <a:pt x="196" y="30"/>
                      <a:pt x="193" y="22"/>
                    </a:cubicBezTo>
                    <a:cubicBezTo>
                      <a:pt x="170" y="17"/>
                      <a:pt x="151" y="5"/>
                      <a:pt x="145" y="0"/>
                    </a:cubicBezTo>
                    <a:cubicBezTo>
                      <a:pt x="116" y="22"/>
                      <a:pt x="76" y="27"/>
                      <a:pt x="45" y="27"/>
                    </a:cubicBezTo>
                    <a:cubicBezTo>
                      <a:pt x="27" y="27"/>
                      <a:pt x="13" y="26"/>
                      <a:pt x="5" y="24"/>
                    </a:cubicBezTo>
                    <a:cubicBezTo>
                      <a:pt x="2" y="32"/>
                      <a:pt x="1" y="39"/>
                      <a:pt x="0" y="48"/>
                    </a:cubicBezTo>
                    <a:cubicBezTo>
                      <a:pt x="10" y="45"/>
                      <a:pt x="10" y="45"/>
                      <a:pt x="10" y="45"/>
                    </a:cubicBezTo>
                    <a:cubicBezTo>
                      <a:pt x="10" y="45"/>
                      <a:pt x="10" y="45"/>
                      <a:pt x="10" y="4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88" name="Freeform 188"/>
              <p:cNvSpPr/>
              <p:nvPr/>
            </p:nvSpPr>
            <p:spPr bwMode="auto">
              <a:xfrm>
                <a:off x="2378076" y="177800"/>
                <a:ext cx="120650" cy="73025"/>
              </a:xfrm>
              <a:custGeom>
                <a:gdLst>
                  <a:gd name="T0" fmla="*/ 0 w 66"/>
                  <a:gd name="T1" fmla="*/ 5 h 40"/>
                  <a:gd name="T2" fmla="*/ 1 w 66"/>
                  <a:gd name="T3" fmla="*/ 12 h 40"/>
                  <a:gd name="T4" fmla="*/ 7 w 66"/>
                  <a:gd name="T5" fmla="*/ 30 h 40"/>
                  <a:gd name="T6" fmla="*/ 11 w 66"/>
                  <a:gd name="T7" fmla="*/ 35 h 40"/>
                  <a:gd name="T8" fmla="*/ 43 w 66"/>
                  <a:gd name="T9" fmla="*/ 40 h 40"/>
                  <a:gd name="T10" fmla="*/ 54 w 66"/>
                  <a:gd name="T11" fmla="*/ 39 h 40"/>
                  <a:gd name="T12" fmla="*/ 66 w 66"/>
                  <a:gd name="T13" fmla="*/ 4 h 40"/>
                  <a:gd name="T14" fmla="*/ 66 w 66"/>
                  <a:gd name="T15" fmla="*/ 3 h 40"/>
                  <a:gd name="T16" fmla="*/ 65 w 66"/>
                  <a:gd name="T17" fmla="*/ 2 h 40"/>
                  <a:gd name="T18" fmla="*/ 40 w 66"/>
                  <a:gd name="T19" fmla="*/ 0 h 40"/>
                  <a:gd name="T20" fmla="*/ 0 w 66"/>
                  <a:gd name="T21" fmla="*/ 5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6" h="40">
                    <a:moveTo>
                      <a:pt x="0" y="5"/>
                    </a:moveTo>
                    <a:cubicBezTo>
                      <a:pt x="0" y="7"/>
                      <a:pt x="1" y="9"/>
                      <a:pt x="1" y="12"/>
                    </a:cubicBezTo>
                    <a:cubicBezTo>
                      <a:pt x="2" y="18"/>
                      <a:pt x="4" y="25"/>
                      <a:pt x="7" y="30"/>
                    </a:cubicBezTo>
                    <a:cubicBezTo>
                      <a:pt x="8" y="34"/>
                      <a:pt x="10" y="35"/>
                      <a:pt x="11" y="35"/>
                    </a:cubicBezTo>
                    <a:cubicBezTo>
                      <a:pt x="21" y="39"/>
                      <a:pt x="33" y="40"/>
                      <a:pt x="43" y="40"/>
                    </a:cubicBezTo>
                    <a:cubicBezTo>
                      <a:pt x="48" y="40"/>
                      <a:pt x="52" y="40"/>
                      <a:pt x="54" y="39"/>
                    </a:cubicBezTo>
                    <a:cubicBezTo>
                      <a:pt x="61" y="32"/>
                      <a:pt x="65" y="13"/>
                      <a:pt x="66" y="4"/>
                    </a:cubicBezTo>
                    <a:cubicBezTo>
                      <a:pt x="66" y="3"/>
                      <a:pt x="66" y="3"/>
                      <a:pt x="66" y="3"/>
                    </a:cubicBezTo>
                    <a:cubicBezTo>
                      <a:pt x="66" y="3"/>
                      <a:pt x="65" y="2"/>
                      <a:pt x="65" y="2"/>
                    </a:cubicBezTo>
                    <a:cubicBezTo>
                      <a:pt x="60" y="1"/>
                      <a:pt x="53" y="0"/>
                      <a:pt x="40" y="0"/>
                    </a:cubicBezTo>
                    <a:cubicBezTo>
                      <a:pt x="23" y="0"/>
                      <a:pt x="7" y="3"/>
                      <a:pt x="0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  <p:sp>
            <p:nvSpPr>
              <p:cNvPr id="89" name="Freeform 189"/>
              <p:cNvSpPr/>
              <p:nvPr/>
            </p:nvSpPr>
            <p:spPr bwMode="auto">
              <a:xfrm>
                <a:off x="2346326" y="190500"/>
                <a:ext cx="361950" cy="233363"/>
              </a:xfrm>
              <a:custGeom>
                <a:gdLst>
                  <a:gd name="T0" fmla="*/ 200 w 200"/>
                  <a:gd name="T1" fmla="*/ 2 h 129"/>
                  <a:gd name="T2" fmla="*/ 192 w 200"/>
                  <a:gd name="T3" fmla="*/ 0 h 129"/>
                  <a:gd name="T4" fmla="*/ 185 w 200"/>
                  <a:gd name="T5" fmla="*/ 28 h 129"/>
                  <a:gd name="T6" fmla="*/ 175 w 200"/>
                  <a:gd name="T7" fmla="*/ 37 h 129"/>
                  <a:gd name="T8" fmla="*/ 140 w 200"/>
                  <a:gd name="T9" fmla="*/ 43 h 129"/>
                  <a:gd name="T10" fmla="*/ 127 w 200"/>
                  <a:gd name="T11" fmla="*/ 42 h 129"/>
                  <a:gd name="T12" fmla="*/ 123 w 200"/>
                  <a:gd name="T13" fmla="*/ 40 h 129"/>
                  <a:gd name="T14" fmla="*/ 110 w 200"/>
                  <a:gd name="T15" fmla="*/ 11 h 129"/>
                  <a:gd name="T16" fmla="*/ 109 w 200"/>
                  <a:gd name="T17" fmla="*/ 7 h 129"/>
                  <a:gd name="T18" fmla="*/ 92 w 200"/>
                  <a:gd name="T19" fmla="*/ 6 h 129"/>
                  <a:gd name="T20" fmla="*/ 91 w 200"/>
                  <a:gd name="T21" fmla="*/ 11 h 129"/>
                  <a:gd name="T22" fmla="*/ 78 w 200"/>
                  <a:gd name="T23" fmla="*/ 40 h 129"/>
                  <a:gd name="T24" fmla="*/ 74 w 200"/>
                  <a:gd name="T25" fmla="*/ 42 h 129"/>
                  <a:gd name="T26" fmla="*/ 71 w 200"/>
                  <a:gd name="T27" fmla="*/ 42 h 129"/>
                  <a:gd name="T28" fmla="*/ 61 w 200"/>
                  <a:gd name="T29" fmla="*/ 43 h 129"/>
                  <a:gd name="T30" fmla="*/ 26 w 200"/>
                  <a:gd name="T31" fmla="*/ 37 h 129"/>
                  <a:gd name="T32" fmla="*/ 16 w 200"/>
                  <a:gd name="T33" fmla="*/ 28 h 129"/>
                  <a:gd name="T34" fmla="*/ 11 w 200"/>
                  <a:gd name="T35" fmla="*/ 14 h 129"/>
                  <a:gd name="T36" fmla="*/ 8 w 200"/>
                  <a:gd name="T37" fmla="*/ 0 h 129"/>
                  <a:gd name="T38" fmla="*/ 1 w 200"/>
                  <a:gd name="T39" fmla="*/ 2 h 129"/>
                  <a:gd name="T40" fmla="*/ 0 w 200"/>
                  <a:gd name="T41" fmla="*/ 4 h 129"/>
                  <a:gd name="T42" fmla="*/ 68 w 200"/>
                  <a:gd name="T43" fmla="*/ 121 h 129"/>
                  <a:gd name="T44" fmla="*/ 101 w 200"/>
                  <a:gd name="T45" fmla="*/ 129 h 129"/>
                  <a:gd name="T46" fmla="*/ 133 w 200"/>
                  <a:gd name="T47" fmla="*/ 121 h 129"/>
                  <a:gd name="T48" fmla="*/ 200 w 200"/>
                  <a:gd name="T49" fmla="*/ 4 h 129"/>
                  <a:gd name="T50" fmla="*/ 200 w 200"/>
                  <a:gd name="T51" fmla="*/ 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00" h="129">
                    <a:moveTo>
                      <a:pt x="200" y="2"/>
                    </a:moveTo>
                    <a:cubicBezTo>
                      <a:pt x="192" y="0"/>
                      <a:pt x="192" y="0"/>
                      <a:pt x="192" y="0"/>
                    </a:cubicBezTo>
                    <a:cubicBezTo>
                      <a:pt x="191" y="7"/>
                      <a:pt x="189" y="19"/>
                      <a:pt x="185" y="28"/>
                    </a:cubicBezTo>
                    <a:cubicBezTo>
                      <a:pt x="183" y="32"/>
                      <a:pt x="180" y="36"/>
                      <a:pt x="175" y="37"/>
                    </a:cubicBezTo>
                    <a:cubicBezTo>
                      <a:pt x="164" y="41"/>
                      <a:pt x="150" y="43"/>
                      <a:pt x="140" y="43"/>
                    </a:cubicBezTo>
                    <a:cubicBezTo>
                      <a:pt x="134" y="43"/>
                      <a:pt x="130" y="42"/>
                      <a:pt x="127" y="42"/>
                    </a:cubicBezTo>
                    <a:cubicBezTo>
                      <a:pt x="125" y="41"/>
                      <a:pt x="125" y="41"/>
                      <a:pt x="123" y="40"/>
                    </a:cubicBezTo>
                    <a:cubicBezTo>
                      <a:pt x="115" y="32"/>
                      <a:pt x="112" y="21"/>
                      <a:pt x="110" y="11"/>
                    </a:cubicBezTo>
                    <a:cubicBezTo>
                      <a:pt x="109" y="10"/>
                      <a:pt x="109" y="8"/>
                      <a:pt x="109" y="7"/>
                    </a:cubicBezTo>
                    <a:cubicBezTo>
                      <a:pt x="104" y="5"/>
                      <a:pt x="98" y="5"/>
                      <a:pt x="92" y="6"/>
                    </a:cubicBezTo>
                    <a:cubicBezTo>
                      <a:pt x="92" y="8"/>
                      <a:pt x="92" y="9"/>
                      <a:pt x="91" y="11"/>
                    </a:cubicBezTo>
                    <a:cubicBezTo>
                      <a:pt x="89" y="21"/>
                      <a:pt x="85" y="32"/>
                      <a:pt x="78" y="40"/>
                    </a:cubicBezTo>
                    <a:cubicBezTo>
                      <a:pt x="76" y="41"/>
                      <a:pt x="76" y="41"/>
                      <a:pt x="74" y="42"/>
                    </a:cubicBezTo>
                    <a:cubicBezTo>
                      <a:pt x="73" y="42"/>
                      <a:pt x="72" y="42"/>
                      <a:pt x="71" y="42"/>
                    </a:cubicBezTo>
                    <a:cubicBezTo>
                      <a:pt x="68" y="42"/>
                      <a:pt x="65" y="43"/>
                      <a:pt x="61" y="43"/>
                    </a:cubicBezTo>
                    <a:cubicBezTo>
                      <a:pt x="51" y="43"/>
                      <a:pt x="37" y="41"/>
                      <a:pt x="26" y="37"/>
                    </a:cubicBezTo>
                    <a:cubicBezTo>
                      <a:pt x="21" y="36"/>
                      <a:pt x="18" y="32"/>
                      <a:pt x="16" y="28"/>
                    </a:cubicBezTo>
                    <a:cubicBezTo>
                      <a:pt x="14" y="23"/>
                      <a:pt x="13" y="18"/>
                      <a:pt x="11" y="14"/>
                    </a:cubicBezTo>
                    <a:cubicBezTo>
                      <a:pt x="10" y="8"/>
                      <a:pt x="9" y="3"/>
                      <a:pt x="8" y="0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0" y="3"/>
                      <a:pt x="0" y="4"/>
                    </a:cubicBezTo>
                    <a:cubicBezTo>
                      <a:pt x="0" y="53"/>
                      <a:pt x="29" y="103"/>
                      <a:pt x="68" y="121"/>
                    </a:cubicBezTo>
                    <a:cubicBezTo>
                      <a:pt x="68" y="121"/>
                      <a:pt x="84" y="129"/>
                      <a:pt x="101" y="129"/>
                    </a:cubicBezTo>
                    <a:cubicBezTo>
                      <a:pt x="117" y="129"/>
                      <a:pt x="133" y="121"/>
                      <a:pt x="133" y="121"/>
                    </a:cubicBezTo>
                    <a:cubicBezTo>
                      <a:pt x="172" y="103"/>
                      <a:pt x="200" y="53"/>
                      <a:pt x="200" y="4"/>
                    </a:cubicBezTo>
                    <a:cubicBezTo>
                      <a:pt x="200" y="3"/>
                      <a:pt x="200" y="2"/>
                      <a:pt x="20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1200"/>
              </a:p>
            </p:txBody>
          </p:sp>
        </p:grpSp>
        <p:sp>
          <p:nvSpPr>
            <p:cNvPr id="90" name="TextBox 89"/>
            <p:cNvSpPr txBox="1"/>
            <p:nvPr/>
          </p:nvSpPr>
          <p:spPr>
            <a:xfrm>
              <a:off x="2778516" y="4152392"/>
              <a:ext cx="1301811" cy="43088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KA</a:t>
              </a:r>
              <a:r>
                <a:rPr lang="zh-CN" altLang="en-US" sz="1100" b="1">
                  <a:latin typeface="华文细黑" pitchFamily="2" charset="-122"/>
                  <a:ea typeface="华文细黑" pitchFamily="2" charset="-122"/>
                </a:rPr>
                <a:t>开发大客户</a:t>
              </a:r>
            </a:p>
            <a:p>
              <a:pPr algn="ctr"/>
              <a:endParaRPr lang="en-US" altLang="zh-CN" sz="110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1106880" y="2731701"/>
            <a:ext cx="1183077" cy="892799"/>
            <a:chOff x="241057" y="5105872"/>
            <a:chExt cx="1080177" cy="781365"/>
          </a:xfrm>
        </p:grpSpPr>
        <p:grpSp>
          <p:nvGrpSpPr>
            <p:cNvPr id="4" name="组合 3"/>
            <p:cNvGrpSpPr/>
            <p:nvPr/>
          </p:nvGrpSpPr>
          <p:grpSpPr>
            <a:xfrm>
              <a:off x="570895" y="5105872"/>
              <a:ext cx="429738" cy="549923"/>
              <a:chOff x="1225870" y="307729"/>
              <a:chExt cx="429738" cy="549923"/>
            </a:xfrm>
            <a:solidFill>
              <a:srgbClr val="31406B"/>
            </a:solidFill>
          </p:grpSpPr>
          <p:sp>
            <p:nvSpPr>
              <p:cNvPr id="91" name="Freeform 36"/>
              <p:cNvSpPr/>
              <p:nvPr/>
            </p:nvSpPr>
            <p:spPr bwMode="auto">
              <a:xfrm>
                <a:off x="1225870" y="600780"/>
                <a:ext cx="429738" cy="256872"/>
              </a:xfrm>
              <a:custGeom>
                <a:gdLst>
                  <a:gd name="T0" fmla="*/ 151 w 151"/>
                  <a:gd name="T1" fmla="*/ 73 h 90"/>
                  <a:gd name="T2" fmla="*/ 140 w 151"/>
                  <a:gd name="T3" fmla="*/ 13 h 90"/>
                  <a:gd name="T4" fmla="*/ 103 w 151"/>
                  <a:gd name="T5" fmla="*/ 0 h 90"/>
                  <a:gd name="T6" fmla="*/ 87 w 151"/>
                  <a:gd name="T7" fmla="*/ 52 h 90"/>
                  <a:gd name="T8" fmla="*/ 80 w 151"/>
                  <a:gd name="T9" fmla="*/ 15 h 90"/>
                  <a:gd name="T10" fmla="*/ 87 w 151"/>
                  <a:gd name="T11" fmla="*/ 0 h 90"/>
                  <a:gd name="T12" fmla="*/ 76 w 151"/>
                  <a:gd name="T13" fmla="*/ 0 h 90"/>
                  <a:gd name="T14" fmla="*/ 64 w 151"/>
                  <a:gd name="T15" fmla="*/ 0 h 90"/>
                  <a:gd name="T16" fmla="*/ 71 w 151"/>
                  <a:gd name="T17" fmla="*/ 15 h 90"/>
                  <a:gd name="T18" fmla="*/ 64 w 151"/>
                  <a:gd name="T19" fmla="*/ 52 h 90"/>
                  <a:gd name="T20" fmla="*/ 48 w 151"/>
                  <a:gd name="T21" fmla="*/ 0 h 90"/>
                  <a:gd name="T22" fmla="*/ 11 w 151"/>
                  <a:gd name="T23" fmla="*/ 13 h 90"/>
                  <a:gd name="T24" fmla="*/ 0 w 151"/>
                  <a:gd name="T25" fmla="*/ 73 h 90"/>
                  <a:gd name="T26" fmla="*/ 76 w 151"/>
                  <a:gd name="T27" fmla="*/ 90 h 90"/>
                  <a:gd name="T28" fmla="*/ 151 w 151"/>
                  <a:gd name="T29" fmla="*/ 73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51" h="90">
                    <a:moveTo>
                      <a:pt x="151" y="73"/>
                    </a:moveTo>
                    <a:cubicBezTo>
                      <a:pt x="151" y="73"/>
                      <a:pt x="143" y="20"/>
                      <a:pt x="140" y="13"/>
                    </a:cubicBezTo>
                    <a:cubicBezTo>
                      <a:pt x="103" y="0"/>
                      <a:pt x="103" y="0"/>
                      <a:pt x="103" y="0"/>
                    </a:cubicBezTo>
                    <a:cubicBezTo>
                      <a:pt x="87" y="52"/>
                      <a:pt x="87" y="52"/>
                      <a:pt x="87" y="52"/>
                    </a:cubicBezTo>
                    <a:cubicBezTo>
                      <a:pt x="80" y="15"/>
                      <a:pt x="80" y="15"/>
                      <a:pt x="80" y="15"/>
                    </a:cubicBezTo>
                    <a:cubicBezTo>
                      <a:pt x="87" y="0"/>
                      <a:pt x="87" y="0"/>
                      <a:pt x="87" y="0"/>
                    </a:cubicBezTo>
                    <a:cubicBezTo>
                      <a:pt x="76" y="0"/>
                      <a:pt x="76" y="0"/>
                      <a:pt x="76" y="0"/>
                    </a:cubicBezTo>
                    <a:cubicBezTo>
                      <a:pt x="64" y="0"/>
                      <a:pt x="64" y="0"/>
                      <a:pt x="64" y="0"/>
                    </a:cubicBezTo>
                    <a:cubicBezTo>
                      <a:pt x="71" y="15"/>
                      <a:pt x="71" y="15"/>
                      <a:pt x="71" y="15"/>
                    </a:cubicBezTo>
                    <a:cubicBezTo>
                      <a:pt x="64" y="52"/>
                      <a:pt x="64" y="52"/>
                      <a:pt x="64" y="52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8" y="20"/>
                      <a:pt x="0" y="73"/>
                      <a:pt x="0" y="73"/>
                    </a:cubicBezTo>
                    <a:cubicBezTo>
                      <a:pt x="0" y="73"/>
                      <a:pt x="26" y="90"/>
                      <a:pt x="76" y="90"/>
                    </a:cubicBezTo>
                    <a:cubicBezTo>
                      <a:pt x="125" y="90"/>
                      <a:pt x="151" y="73"/>
                      <a:pt x="151" y="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/>
              </a:p>
            </p:txBody>
          </p:sp>
          <p:sp>
            <p:nvSpPr>
              <p:cNvPr id="92" name="Freeform 37"/>
              <p:cNvSpPr/>
              <p:nvPr/>
            </p:nvSpPr>
            <p:spPr bwMode="auto">
              <a:xfrm>
                <a:off x="1329103" y="307729"/>
                <a:ext cx="224472" cy="267725"/>
              </a:xfrm>
              <a:custGeom>
                <a:gdLst>
                  <a:gd name="T0" fmla="*/ 12 w 79"/>
                  <a:gd name="T1" fmla="*/ 70 h 94"/>
                  <a:gd name="T2" fmla="*/ 40 w 79"/>
                  <a:gd name="T3" fmla="*/ 94 h 94"/>
                  <a:gd name="T4" fmla="*/ 67 w 79"/>
                  <a:gd name="T5" fmla="*/ 70 h 94"/>
                  <a:gd name="T6" fmla="*/ 76 w 79"/>
                  <a:gd name="T7" fmla="*/ 59 h 94"/>
                  <a:gd name="T8" fmla="*/ 71 w 79"/>
                  <a:gd name="T9" fmla="*/ 45 h 94"/>
                  <a:gd name="T10" fmla="*/ 71 w 79"/>
                  <a:gd name="T11" fmla="*/ 45 h 94"/>
                  <a:gd name="T12" fmla="*/ 71 w 79"/>
                  <a:gd name="T13" fmla="*/ 45 h 94"/>
                  <a:gd name="T14" fmla="*/ 71 w 79"/>
                  <a:gd name="T15" fmla="*/ 23 h 94"/>
                  <a:gd name="T16" fmla="*/ 65 w 79"/>
                  <a:gd name="T17" fmla="*/ 18 h 94"/>
                  <a:gd name="T18" fmla="*/ 44 w 79"/>
                  <a:gd name="T19" fmla="*/ 6 h 94"/>
                  <a:gd name="T20" fmla="*/ 15 w 79"/>
                  <a:gd name="T21" fmla="*/ 17 h 94"/>
                  <a:gd name="T22" fmla="*/ 8 w 79"/>
                  <a:gd name="T23" fmla="*/ 24 h 94"/>
                  <a:gd name="T24" fmla="*/ 8 w 79"/>
                  <a:gd name="T25" fmla="*/ 45 h 94"/>
                  <a:gd name="T26" fmla="*/ 8 w 79"/>
                  <a:gd name="T27" fmla="*/ 45 h 94"/>
                  <a:gd name="T28" fmla="*/ 8 w 79"/>
                  <a:gd name="T29" fmla="*/ 45 h 94"/>
                  <a:gd name="T30" fmla="*/ 3 w 79"/>
                  <a:gd name="T31" fmla="*/ 59 h 94"/>
                  <a:gd name="T32" fmla="*/ 12 w 79"/>
                  <a:gd name="T33" fmla="*/ 70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9" h="94">
                    <a:moveTo>
                      <a:pt x="12" y="70"/>
                    </a:moveTo>
                    <a:cubicBezTo>
                      <a:pt x="17" y="84"/>
                      <a:pt x="26" y="94"/>
                      <a:pt x="40" y="94"/>
                    </a:cubicBezTo>
                    <a:cubicBezTo>
                      <a:pt x="53" y="94"/>
                      <a:pt x="62" y="84"/>
                      <a:pt x="67" y="70"/>
                    </a:cubicBezTo>
                    <a:cubicBezTo>
                      <a:pt x="71" y="70"/>
                      <a:pt x="74" y="65"/>
                      <a:pt x="76" y="59"/>
                    </a:cubicBezTo>
                    <a:cubicBezTo>
                      <a:pt x="79" y="49"/>
                      <a:pt x="76" y="46"/>
                      <a:pt x="71" y="45"/>
                    </a:cubicBezTo>
                    <a:cubicBezTo>
                      <a:pt x="71" y="45"/>
                      <a:pt x="71" y="45"/>
                      <a:pt x="71" y="45"/>
                    </a:cubicBezTo>
                    <a:cubicBezTo>
                      <a:pt x="71" y="45"/>
                      <a:pt x="71" y="45"/>
                      <a:pt x="71" y="45"/>
                    </a:cubicBezTo>
                    <a:cubicBezTo>
                      <a:pt x="71" y="45"/>
                      <a:pt x="73" y="31"/>
                      <a:pt x="71" y="23"/>
                    </a:cubicBezTo>
                    <a:cubicBezTo>
                      <a:pt x="69" y="19"/>
                      <a:pt x="67" y="18"/>
                      <a:pt x="65" y="18"/>
                    </a:cubicBezTo>
                    <a:cubicBezTo>
                      <a:pt x="60" y="10"/>
                      <a:pt x="50" y="7"/>
                      <a:pt x="44" y="6"/>
                    </a:cubicBezTo>
                    <a:cubicBezTo>
                      <a:pt x="16" y="0"/>
                      <a:pt x="15" y="17"/>
                      <a:pt x="15" y="17"/>
                    </a:cubicBezTo>
                    <a:cubicBezTo>
                      <a:pt x="15" y="17"/>
                      <a:pt x="9" y="16"/>
                      <a:pt x="8" y="24"/>
                    </a:cubicBezTo>
                    <a:cubicBezTo>
                      <a:pt x="7" y="31"/>
                      <a:pt x="8" y="45"/>
                      <a:pt x="8" y="45"/>
                    </a:cubicBezTo>
                    <a:cubicBezTo>
                      <a:pt x="8" y="45"/>
                      <a:pt x="8" y="45"/>
                      <a:pt x="8" y="45"/>
                    </a:cubicBezTo>
                    <a:cubicBezTo>
                      <a:pt x="8" y="45"/>
                      <a:pt x="8" y="45"/>
                      <a:pt x="8" y="45"/>
                    </a:cubicBezTo>
                    <a:cubicBezTo>
                      <a:pt x="4" y="46"/>
                      <a:pt x="0" y="49"/>
                      <a:pt x="3" y="59"/>
                    </a:cubicBezTo>
                    <a:cubicBezTo>
                      <a:pt x="5" y="65"/>
                      <a:pt x="8" y="70"/>
                      <a:pt x="12" y="7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/>
              </a:p>
            </p:txBody>
          </p:sp>
        </p:grpSp>
        <p:sp>
          <p:nvSpPr>
            <p:cNvPr id="93" name="TextBox 92"/>
            <p:cNvSpPr txBox="1"/>
            <p:nvPr/>
          </p:nvSpPr>
          <p:spPr>
            <a:xfrm>
              <a:off x="241057" y="5625627"/>
              <a:ext cx="108017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K A</a:t>
              </a: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营销资源</a:t>
              </a:r>
              <a:endParaRPr lang="en-US" altLang="zh-CN" sz="110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949170" y="4108428"/>
            <a:ext cx="1498495" cy="827176"/>
            <a:chOff x="232866" y="3038497"/>
            <a:chExt cx="1498495" cy="723933"/>
          </a:xfrm>
        </p:grpSpPr>
        <p:pic>
          <p:nvPicPr>
            <p:cNvPr id="94" name="图片 2" descr="飞信截图20121103102211.png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67624" y="3038497"/>
              <a:ext cx="630719" cy="446702"/>
            </a:xfrm>
            <a:prstGeom prst="rect">
              <a:avLst/>
            </a:prstGeom>
          </p:spPr>
        </p:pic>
        <p:sp>
          <p:nvSpPr>
            <p:cNvPr id="95" name="TextBox 94"/>
            <p:cNvSpPr txBox="1"/>
            <p:nvPr/>
          </p:nvSpPr>
          <p:spPr>
            <a:xfrm>
              <a:off x="232866" y="3500820"/>
              <a:ext cx="1498495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门店营销资源</a:t>
              </a:r>
              <a:endParaRPr lang="en-US" altLang="zh-CN" sz="110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97" name="矩形 96"/>
          <p:cNvSpPr/>
          <p:nvPr/>
        </p:nvSpPr>
        <p:spPr>
          <a:xfrm>
            <a:off x="710947" y="5470249"/>
            <a:ext cx="3394408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en-US" altLang="zh-CN" sz="1400" smtClean="0">
                <a:latin typeface="华文细黑" pitchFamily="2" charset="-122"/>
                <a:ea typeface="华文细黑" pitchFamily="2" charset="-122"/>
              </a:rPr>
              <a:t>KA</a:t>
            </a:r>
            <a:r>
              <a:rPr lang="zh-CN" altLang="en-US" sz="1400" smtClean="0">
                <a:latin typeface="华文细黑" pitchFamily="2" charset="-122"/>
                <a:ea typeface="华文细黑" pitchFamily="2" charset="-122"/>
              </a:rPr>
              <a:t>开发大客户，无需配置门店营销资源，造成浪费</a:t>
            </a:r>
            <a:endParaRPr lang="en-US" altLang="zh-CN" sz="14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2451954" y="3044970"/>
            <a:ext cx="411143" cy="1594583"/>
            <a:chOff x="1582480" y="3211594"/>
            <a:chExt cx="411143" cy="1395557"/>
          </a:xfrm>
        </p:grpSpPr>
        <p:grpSp>
          <p:nvGrpSpPr>
            <p:cNvPr id="100" name="组合 99"/>
            <p:cNvGrpSpPr/>
            <p:nvPr/>
          </p:nvGrpSpPr>
          <p:grpSpPr>
            <a:xfrm>
              <a:off x="1582480" y="3211594"/>
              <a:ext cx="154435" cy="1395557"/>
              <a:chOff x="1582479" y="3211594"/>
              <a:chExt cx="426945" cy="1395557"/>
            </a:xfrm>
          </p:grpSpPr>
          <p:cxnSp>
            <p:nvCxnSpPr>
              <p:cNvPr id="102" name="直接连接符 101"/>
              <p:cNvCxnSpPr/>
              <p:nvPr/>
            </p:nvCxnSpPr>
            <p:spPr bwMode="auto">
              <a:xfrm>
                <a:off x="1582479" y="3220574"/>
                <a:ext cx="411144" cy="0"/>
              </a:xfrm>
              <a:prstGeom prst="line">
                <a:avLst/>
              </a:prstGeom>
              <a:solidFill>
                <a:schemeClr val="accent1"/>
              </a:solidFill>
              <a:ln w="22860" cap="flat" cmpd="sng" algn="ctr">
                <a:solidFill>
                  <a:schemeClr val="accent3">
                    <a:lumMod val="5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04" name="直接连接符 103"/>
              <p:cNvCxnSpPr/>
              <p:nvPr/>
            </p:nvCxnSpPr>
            <p:spPr bwMode="auto">
              <a:xfrm>
                <a:off x="1582479" y="4607151"/>
                <a:ext cx="411144" cy="0"/>
              </a:xfrm>
              <a:prstGeom prst="line">
                <a:avLst/>
              </a:prstGeom>
              <a:solidFill>
                <a:schemeClr val="accent1"/>
              </a:solidFill>
              <a:ln w="22860" cap="flat" cmpd="sng" algn="ctr">
                <a:solidFill>
                  <a:schemeClr val="accent3">
                    <a:lumMod val="5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11" name="直接连接符 110"/>
              <p:cNvCxnSpPr/>
              <p:nvPr/>
            </p:nvCxnSpPr>
            <p:spPr bwMode="auto">
              <a:xfrm flipH="1">
                <a:off x="2009424" y="3211594"/>
                <a:ext cx="0" cy="1395557"/>
              </a:xfrm>
              <a:prstGeom prst="line">
                <a:avLst/>
              </a:prstGeom>
              <a:solidFill>
                <a:schemeClr val="accent1"/>
              </a:solidFill>
              <a:ln w="22860" cap="flat" cmpd="sng" algn="ctr">
                <a:solidFill>
                  <a:schemeClr val="accent3">
                    <a:lumMod val="5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cxnSp>
          <p:nvCxnSpPr>
            <p:cNvPr id="112" name="直接箭头连接符 111"/>
            <p:cNvCxnSpPr/>
            <p:nvPr/>
          </p:nvCxnSpPr>
          <p:spPr bwMode="auto">
            <a:xfrm>
              <a:off x="1743725" y="3909372"/>
              <a:ext cx="249898" cy="0"/>
            </a:xfrm>
            <a:prstGeom prst="straightConnector1">
              <a:avLst/>
            </a:prstGeom>
            <a:solidFill>
              <a:schemeClr val="accent1"/>
            </a:solidFill>
            <a:ln w="22860" cap="flat" cmpd="sng" algn="ctr">
              <a:solidFill>
                <a:schemeClr val="accent3">
                  <a:lumMod val="50000"/>
                </a:schemeClr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</p:grpSp>
      <p:sp>
        <p:nvSpPr>
          <p:cNvPr id="114" name="矩形 113"/>
          <p:cNvSpPr/>
          <p:nvPr/>
        </p:nvSpPr>
        <p:spPr bwMode="auto">
          <a:xfrm>
            <a:off x="1106880" y="4044952"/>
            <a:ext cx="1196392" cy="927979"/>
          </a:xfrm>
          <a:prstGeom prst="rect">
            <a:avLst/>
          </a:prstGeom>
          <a:noFill/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115" name="TextBox 114"/>
          <p:cNvSpPr txBox="1"/>
          <p:nvPr/>
        </p:nvSpPr>
        <p:spPr>
          <a:xfrm>
            <a:off x="1203923" y="5008540"/>
            <a:ext cx="988988" cy="3516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400" b="1" smtClean="0">
                <a:latin typeface="华文细黑" pitchFamily="2" charset="-122"/>
                <a:ea typeface="华文细黑" pitchFamily="2" charset="-122"/>
              </a:rPr>
              <a:t>无需配置</a:t>
            </a:r>
            <a:endParaRPr lang="en-US" altLang="zh-CN" sz="14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17" name="TextBox 116"/>
          <p:cNvSpPr txBox="1"/>
          <p:nvPr/>
        </p:nvSpPr>
        <p:spPr>
          <a:xfrm>
            <a:off x="9140013" y="5015285"/>
            <a:ext cx="1670940" cy="371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6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浪费比例</a:t>
            </a:r>
            <a:r>
              <a:rPr lang="en-US" altLang="zh-CN" sz="16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5.9</a:t>
            </a:r>
            <a:endParaRPr lang="en-US" altLang="zh-CN" sz="160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98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项目背景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4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前端运营成本高，尤其是门店成本，资源配置浪费</a:t>
            </a:r>
            <a:endParaRPr lang="en-US" altLang="zh-CN" sz="2800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99" name="椭圆 98"/>
          <p:cNvSpPr/>
          <p:nvPr/>
        </p:nvSpPr>
        <p:spPr bwMode="auto">
          <a:xfrm>
            <a:off x="862631" y="1265272"/>
            <a:ext cx="296310" cy="297849"/>
          </a:xfrm>
          <a:prstGeom prst="ellipse">
            <a:avLst/>
          </a:prstGeom>
          <a:solidFill>
            <a:srgbClr val="FAAF19"/>
          </a:solidFill>
          <a:ln w="9525" cap="flat" cmpd="sng" algn="ctr">
            <a:solidFill>
              <a:srgbClr val="FAAF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rPr>
              <a:t>1</a:t>
            </a:r>
            <a:endParaRPr kumimoji="0" lang="zh-CN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101" name="椭圆 100"/>
          <p:cNvSpPr/>
          <p:nvPr/>
        </p:nvSpPr>
        <p:spPr bwMode="auto">
          <a:xfrm>
            <a:off x="4547322" y="1285198"/>
            <a:ext cx="296310" cy="297849"/>
          </a:xfrm>
          <a:prstGeom prst="ellipse">
            <a:avLst/>
          </a:prstGeom>
          <a:solidFill>
            <a:srgbClr val="FAAF19"/>
          </a:solidFill>
          <a:ln w="9525" cap="flat" cmpd="sng" algn="ctr">
            <a:solidFill>
              <a:srgbClr val="FAAF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2000">
                <a:latin typeface="华文细黑" pitchFamily="2" charset="-122"/>
                <a:ea typeface="华文细黑" pitchFamily="2" charset="-122"/>
                <a:cs typeface="ＭＳ Ｐゴシック"/>
              </a:rPr>
              <a:t>2</a:t>
            </a:r>
            <a:endParaRPr kumimoji="0" lang="zh-CN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103" name="椭圆 102"/>
          <p:cNvSpPr/>
          <p:nvPr/>
        </p:nvSpPr>
        <p:spPr bwMode="auto">
          <a:xfrm>
            <a:off x="8164481" y="1298008"/>
            <a:ext cx="296310" cy="297849"/>
          </a:xfrm>
          <a:prstGeom prst="ellipse">
            <a:avLst/>
          </a:prstGeom>
          <a:solidFill>
            <a:srgbClr val="FAAF19"/>
          </a:solidFill>
          <a:ln w="9525" cap="flat" cmpd="sng" algn="ctr">
            <a:solidFill>
              <a:srgbClr val="FAAF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2000" smtClean="0">
                <a:latin typeface="华文细黑" pitchFamily="2" charset="-122"/>
                <a:ea typeface="华文细黑" pitchFamily="2" charset="-122"/>
                <a:cs typeface="ＭＳ Ｐゴシック"/>
              </a:rPr>
              <a:t>3</a:t>
            </a:r>
            <a:endParaRPr kumimoji="0" lang="zh-CN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524002619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矩形 53"/>
          <p:cNvSpPr/>
          <p:nvPr/>
        </p:nvSpPr>
        <p:spPr bwMode="auto">
          <a:xfrm>
            <a:off x="703263" y="1710043"/>
            <a:ext cx="2500540" cy="4373258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7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ＭＳ Ｐゴシック"/>
            </a:endParaRPr>
          </a:p>
        </p:txBody>
      </p:sp>
      <p:sp>
        <p:nvSpPr>
          <p:cNvPr id="50" name="矩形 49"/>
          <p:cNvSpPr/>
          <p:nvPr/>
        </p:nvSpPr>
        <p:spPr bwMode="auto">
          <a:xfrm>
            <a:off x="688975" y="1199408"/>
            <a:ext cx="2514828" cy="427511"/>
          </a:xfrm>
          <a:prstGeom prst="rect">
            <a:avLst/>
          </a:prstGeom>
          <a:solidFill>
            <a:srgbClr val="373C64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6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ＭＳ Ｐゴシック"/>
              </a:rPr>
              <a:t>销售组织</a:t>
            </a:r>
            <a:endParaRPr kumimoji="0" lang="zh-CN" altLang="en-US" sz="16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3442313" y="1199408"/>
            <a:ext cx="2514828" cy="4883892"/>
            <a:chOff x="688975" y="1199408"/>
            <a:chExt cx="2514828" cy="5002402"/>
          </a:xfrm>
        </p:grpSpPr>
        <p:sp>
          <p:nvSpPr>
            <p:cNvPr id="18" name="矩形 17"/>
            <p:cNvSpPr/>
            <p:nvPr/>
          </p:nvSpPr>
          <p:spPr bwMode="auto">
            <a:xfrm>
              <a:off x="703263" y="1710042"/>
              <a:ext cx="2500540" cy="4491768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ＭＳ Ｐゴシック"/>
              </a:endParaRPr>
            </a:p>
          </p:txBody>
        </p:sp>
        <p:sp>
          <p:nvSpPr>
            <p:cNvPr id="20" name="矩形 19"/>
            <p:cNvSpPr/>
            <p:nvPr/>
          </p:nvSpPr>
          <p:spPr bwMode="auto">
            <a:xfrm>
              <a:off x="688975" y="1199408"/>
              <a:ext cx="2514828" cy="427511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eaLnBrk="0" hangingPunct="0"/>
              <a:r>
                <a:rPr lang="zh-CN" altLang="en-US" sz="16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ＭＳ Ｐゴシック"/>
                </a:rPr>
                <a:t>销售绩效</a:t>
              </a:r>
              <a:endPara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ＭＳ Ｐゴシック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6195651" y="1199408"/>
            <a:ext cx="2514828" cy="4883892"/>
            <a:chOff x="688975" y="1199408"/>
            <a:chExt cx="2514828" cy="5002402"/>
          </a:xfrm>
        </p:grpSpPr>
        <p:sp>
          <p:nvSpPr>
            <p:cNvPr id="23" name="矩形 22"/>
            <p:cNvSpPr/>
            <p:nvPr/>
          </p:nvSpPr>
          <p:spPr bwMode="auto">
            <a:xfrm>
              <a:off x="703263" y="1710042"/>
              <a:ext cx="2500540" cy="4491768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ＭＳ Ｐゴシック"/>
              </a:endParaRPr>
            </a:p>
          </p:txBody>
        </p:sp>
        <p:sp>
          <p:nvSpPr>
            <p:cNvPr id="25" name="矩形 24"/>
            <p:cNvSpPr/>
            <p:nvPr/>
          </p:nvSpPr>
          <p:spPr bwMode="auto">
            <a:xfrm>
              <a:off x="688975" y="1199408"/>
              <a:ext cx="2514828" cy="427511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eaLnBrk="0" hangingPunct="0"/>
              <a:r>
                <a:rPr lang="zh-CN" altLang="en-US" sz="16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ＭＳ Ｐゴシック"/>
                </a:rPr>
                <a:t>定人定区</a:t>
              </a: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8948989" y="1199408"/>
            <a:ext cx="2514828" cy="4883892"/>
            <a:chOff x="688975" y="1199408"/>
            <a:chExt cx="2514828" cy="5002402"/>
          </a:xfrm>
        </p:grpSpPr>
        <p:sp>
          <p:nvSpPr>
            <p:cNvPr id="28" name="矩形 27"/>
            <p:cNvSpPr/>
            <p:nvPr/>
          </p:nvSpPr>
          <p:spPr bwMode="auto">
            <a:xfrm>
              <a:off x="703263" y="1710042"/>
              <a:ext cx="2500540" cy="4491768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ＭＳ Ｐゴシック"/>
              </a:endParaRPr>
            </a:p>
          </p:txBody>
        </p:sp>
        <p:sp>
          <p:nvSpPr>
            <p:cNvPr id="30" name="矩形 29"/>
            <p:cNvSpPr/>
            <p:nvPr/>
          </p:nvSpPr>
          <p:spPr bwMode="auto">
            <a:xfrm>
              <a:off x="688975" y="1199408"/>
              <a:ext cx="2514828" cy="427511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eaLnBrk="0" hangingPunct="0"/>
              <a:r>
                <a:rPr lang="zh-CN" altLang="en-US" sz="16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ＭＳ Ｐゴシック"/>
                </a:rPr>
                <a:t>前端</a:t>
              </a:r>
              <a:r>
                <a:rPr lang="zh-CN" altLang="en-US" sz="16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ＭＳ Ｐゴシック"/>
                </a:rPr>
                <a:t>成本</a:t>
              </a:r>
              <a:endPara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ＭＳ Ｐゴシック"/>
              </a:endParaRPr>
            </a:p>
          </p:txBody>
        </p:sp>
      </p:grpSp>
      <p:sp>
        <p:nvSpPr>
          <p:cNvPr id="36" name="TextBox 35"/>
          <p:cNvSpPr txBox="1"/>
          <p:nvPr/>
        </p:nvSpPr>
        <p:spPr>
          <a:xfrm>
            <a:off x="805545" y="1991098"/>
            <a:ext cx="2295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同时开发客户，销售效率低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US" altLang="zh-CN" sz="1200" b="1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同时开发客户，客户体验差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9016280" y="2024566"/>
            <a:ext cx="2295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前端成本高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前端资源配置浪费</a:t>
            </a:r>
            <a:endParaRPr lang="zh-CN" altLang="en-US" sz="1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" name="椭圆 4"/>
          <p:cNvSpPr/>
          <p:nvPr/>
        </p:nvSpPr>
        <p:spPr bwMode="auto">
          <a:xfrm>
            <a:off x="926429" y="1265272"/>
            <a:ext cx="296310" cy="297849"/>
          </a:xfrm>
          <a:prstGeom prst="ellipse">
            <a:avLst/>
          </a:prstGeom>
          <a:solidFill>
            <a:srgbClr val="FAAF19"/>
          </a:solidFill>
          <a:ln w="9525" cap="flat" cmpd="sng" algn="ctr">
            <a:solidFill>
              <a:srgbClr val="FAAF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rPr>
              <a:t>1</a:t>
            </a:r>
            <a:endParaRPr kumimoji="0" lang="zh-CN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37" name="椭圆 36"/>
          <p:cNvSpPr/>
          <p:nvPr/>
        </p:nvSpPr>
        <p:spPr bwMode="auto">
          <a:xfrm>
            <a:off x="3747601" y="1264238"/>
            <a:ext cx="296310" cy="297849"/>
          </a:xfrm>
          <a:prstGeom prst="ellipse">
            <a:avLst/>
          </a:prstGeom>
          <a:solidFill>
            <a:srgbClr val="FAAF19"/>
          </a:solidFill>
          <a:ln w="9525" cap="flat" cmpd="sng" algn="ctr">
            <a:solidFill>
              <a:srgbClr val="FAAF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rPr>
              <a:t>2</a:t>
            </a:r>
            <a:endParaRPr kumimoji="0" lang="zh-CN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38" name="椭圆 37"/>
          <p:cNvSpPr/>
          <p:nvPr/>
        </p:nvSpPr>
        <p:spPr bwMode="auto">
          <a:xfrm>
            <a:off x="6536871" y="1250771"/>
            <a:ext cx="296310" cy="297849"/>
          </a:xfrm>
          <a:prstGeom prst="ellipse">
            <a:avLst/>
          </a:prstGeom>
          <a:solidFill>
            <a:srgbClr val="FAAF19"/>
          </a:solidFill>
          <a:ln w="9525" cap="flat" cmpd="sng" algn="ctr">
            <a:solidFill>
              <a:srgbClr val="FAAF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rPr>
              <a:t>3</a:t>
            </a:r>
            <a:endParaRPr kumimoji="0" lang="zh-CN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39" name="椭圆 38"/>
          <p:cNvSpPr/>
          <p:nvPr/>
        </p:nvSpPr>
        <p:spPr bwMode="auto">
          <a:xfrm>
            <a:off x="9241090" y="1254246"/>
            <a:ext cx="296310" cy="297849"/>
          </a:xfrm>
          <a:prstGeom prst="ellipse">
            <a:avLst/>
          </a:prstGeom>
          <a:solidFill>
            <a:srgbClr val="FAAF19"/>
          </a:solidFill>
          <a:ln w="9525" cap="flat" cmpd="sng" algn="ctr">
            <a:solidFill>
              <a:srgbClr val="FAAF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rPr>
              <a:t>4</a:t>
            </a:r>
            <a:endParaRPr kumimoji="0" lang="zh-CN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3551739" y="1981757"/>
            <a:ext cx="2295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 smtClean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过期大客户流失率较高</a:t>
            </a:r>
            <a:endParaRPr lang="en-US" altLang="zh-CN" sz="1200" b="1" smtClean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endParaRPr lang="en-US" altLang="zh-CN" sz="1200" b="1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en-US" altLang="zh-CN" sz="1200" b="1" smtClean="0">
                <a:latin typeface="华文细黑" pitchFamily="2" charset="-122"/>
                <a:ea typeface="华文细黑" pitchFamily="2" charset="-122"/>
              </a:rPr>
              <a:t>KA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考核单一，激励不足</a:t>
            </a:r>
            <a:endParaRPr lang="zh-CN" altLang="en-US" sz="1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6305077" y="1981757"/>
            <a:ext cx="2295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游击作战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，深挖不足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endParaRPr lang="en-US" altLang="zh-CN" sz="1200" b="1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客户跨度大，维护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不足</a:t>
            </a:r>
            <a:endParaRPr lang="zh-CN" altLang="en-US" sz="1200" b="1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09020" y="3136589"/>
            <a:ext cx="2270340" cy="2574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8099" y="3136589"/>
            <a:ext cx="2211602" cy="2572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76035" y="3136589"/>
            <a:ext cx="2176463" cy="2493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5" name="组合 44"/>
          <p:cNvGrpSpPr/>
          <p:nvPr/>
        </p:nvGrpSpPr>
        <p:grpSpPr>
          <a:xfrm>
            <a:off x="765837" y="3136589"/>
            <a:ext cx="2316384" cy="2545948"/>
            <a:chOff x="703263" y="3931103"/>
            <a:chExt cx="5129526" cy="2310208"/>
          </a:xfrm>
        </p:grpSpPr>
        <p:sp>
          <p:nvSpPr>
            <p:cNvPr id="46" name="矩形 45"/>
            <p:cNvSpPr/>
            <p:nvPr/>
          </p:nvSpPr>
          <p:spPr>
            <a:xfrm>
              <a:off x="703263" y="3991728"/>
              <a:ext cx="5129525" cy="2249583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  <a:prstDash val="sysDash"/>
            </a:ln>
          </p:spPr>
          <p:txBody>
            <a:bodyPr wrap="square" rtlCol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sz="14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grpSp>
          <p:nvGrpSpPr>
            <p:cNvPr id="47" name="组合 46"/>
            <p:cNvGrpSpPr/>
            <p:nvPr/>
          </p:nvGrpSpPr>
          <p:grpSpPr>
            <a:xfrm>
              <a:off x="883092" y="4241302"/>
              <a:ext cx="4720266" cy="1876543"/>
              <a:chOff x="1055377" y="2051181"/>
              <a:chExt cx="4005797" cy="4252784"/>
            </a:xfrm>
          </p:grpSpPr>
          <p:grpSp>
            <p:nvGrpSpPr>
              <p:cNvPr id="49" name="组合 48"/>
              <p:cNvGrpSpPr/>
              <p:nvPr/>
            </p:nvGrpSpPr>
            <p:grpSpPr>
              <a:xfrm>
                <a:off x="1183802" y="3513282"/>
                <a:ext cx="761525" cy="1275798"/>
                <a:chOff x="1208920" y="3191819"/>
                <a:chExt cx="615770" cy="1096194"/>
              </a:xfrm>
            </p:grpSpPr>
            <p:sp>
              <p:nvSpPr>
                <p:cNvPr id="86" name="Freeform 6"/>
                <p:cNvSpPr>
                  <a:spLocks noEditPoints="1"/>
                </p:cNvSpPr>
                <p:nvPr/>
              </p:nvSpPr>
              <p:spPr bwMode="auto">
                <a:xfrm>
                  <a:off x="1335586" y="3191819"/>
                  <a:ext cx="439058" cy="556806"/>
                </a:xfrm>
                <a:custGeom>
                  <a:gdLst>
                    <a:gd name="T0" fmla="*/ 1122 w 1977"/>
                    <a:gd name="T1" fmla="*/ 178 h 2232"/>
                    <a:gd name="T2" fmla="*/ 768 w 1977"/>
                    <a:gd name="T3" fmla="*/ 178 h 2232"/>
                    <a:gd name="T4" fmla="*/ 1188 w 1977"/>
                    <a:gd name="T5" fmla="*/ 1257 h 2232"/>
                    <a:gd name="T6" fmla="*/ 1068 w 1977"/>
                    <a:gd name="T7" fmla="*/ 1346 h 2232"/>
                    <a:gd name="T8" fmla="*/ 1246 w 1977"/>
                    <a:gd name="T9" fmla="*/ 1777 h 2232"/>
                    <a:gd name="T10" fmla="*/ 1395 w 1977"/>
                    <a:gd name="T11" fmla="*/ 1756 h 2232"/>
                    <a:gd name="T12" fmla="*/ 1188 w 1977"/>
                    <a:gd name="T13" fmla="*/ 1257 h 2232"/>
                    <a:gd name="T14" fmla="*/ 1846 w 1977"/>
                    <a:gd name="T15" fmla="*/ 1183 h 2232"/>
                    <a:gd name="T16" fmla="*/ 1742 w 1977"/>
                    <a:gd name="T17" fmla="*/ 1027 h 2232"/>
                    <a:gd name="T18" fmla="*/ 1710 w 1977"/>
                    <a:gd name="T19" fmla="*/ 1232 h 2232"/>
                    <a:gd name="T20" fmla="*/ 1949 w 1977"/>
                    <a:gd name="T21" fmla="*/ 1527 h 2232"/>
                    <a:gd name="T22" fmla="*/ 1616 w 1977"/>
                    <a:gd name="T23" fmla="*/ 1079 h 2232"/>
                    <a:gd name="T24" fmla="*/ 1499 w 1977"/>
                    <a:gd name="T25" fmla="*/ 1054 h 2232"/>
                    <a:gd name="T26" fmla="*/ 1444 w 1977"/>
                    <a:gd name="T27" fmla="*/ 984 h 2232"/>
                    <a:gd name="T28" fmla="*/ 1071 w 1977"/>
                    <a:gd name="T29" fmla="*/ 819 h 2232"/>
                    <a:gd name="T30" fmla="*/ 927 w 1977"/>
                    <a:gd name="T31" fmla="*/ 467 h 2232"/>
                    <a:gd name="T32" fmla="*/ 912 w 1977"/>
                    <a:gd name="T33" fmla="*/ 445 h 2232"/>
                    <a:gd name="T34" fmla="*/ 802 w 1977"/>
                    <a:gd name="T35" fmla="*/ 369 h 2232"/>
                    <a:gd name="T36" fmla="*/ 633 w 1977"/>
                    <a:gd name="T37" fmla="*/ 377 h 2232"/>
                    <a:gd name="T38" fmla="*/ 205 w 1977"/>
                    <a:gd name="T39" fmla="*/ 534 h 2232"/>
                    <a:gd name="T40" fmla="*/ 123 w 1977"/>
                    <a:gd name="T41" fmla="*/ 985 h 2232"/>
                    <a:gd name="T42" fmla="*/ 313 w 1977"/>
                    <a:gd name="T43" fmla="*/ 1012 h 2232"/>
                    <a:gd name="T44" fmla="*/ 498 w 1977"/>
                    <a:gd name="T45" fmla="*/ 623 h 2232"/>
                    <a:gd name="T46" fmla="*/ 414 w 1977"/>
                    <a:gd name="T47" fmla="*/ 1188 h 2232"/>
                    <a:gd name="T48" fmla="*/ 27 w 1977"/>
                    <a:gd name="T49" fmla="*/ 2047 h 2232"/>
                    <a:gd name="T50" fmla="*/ 245 w 1977"/>
                    <a:gd name="T51" fmla="*/ 2145 h 2232"/>
                    <a:gd name="T52" fmla="*/ 747 w 1977"/>
                    <a:gd name="T53" fmla="*/ 1610 h 2232"/>
                    <a:gd name="T54" fmla="*/ 939 w 1977"/>
                    <a:gd name="T55" fmla="*/ 2217 h 2232"/>
                    <a:gd name="T56" fmla="*/ 983 w 1977"/>
                    <a:gd name="T57" fmla="*/ 1572 h 2232"/>
                    <a:gd name="T58" fmla="*/ 744 w 1977"/>
                    <a:gd name="T59" fmla="*/ 1212 h 2232"/>
                    <a:gd name="T60" fmla="*/ 884 w 1977"/>
                    <a:gd name="T61" fmla="*/ 870 h 2232"/>
                    <a:gd name="T62" fmla="*/ 927 w 1977"/>
                    <a:gd name="T63" fmla="*/ 954 h 2232"/>
                    <a:gd name="T64" fmla="*/ 1110 w 1977"/>
                    <a:gd name="T65" fmla="*/ 1033 h 2232"/>
                    <a:gd name="T66" fmla="*/ 1279 w 1977"/>
                    <a:gd name="T67" fmla="*/ 1145 h 2232"/>
                    <a:gd name="T68" fmla="*/ 1214 w 1977"/>
                    <a:gd name="T69" fmla="*/ 1246 h 2232"/>
                    <a:gd name="T70" fmla="*/ 1420 w 1977"/>
                    <a:gd name="T71" fmla="*/ 1746 h 2232"/>
                    <a:gd name="T72" fmla="*/ 1685 w 1977"/>
                    <a:gd name="T73" fmla="*/ 1244 h 2232"/>
                    <a:gd name="T74" fmla="*/ 1337 w 1977"/>
                    <a:gd name="T75" fmla="*/ 1195 h 2232"/>
                    <a:gd name="T76" fmla="*/ 1318 w 1977"/>
                    <a:gd name="T77" fmla="*/ 1114 h 2232"/>
                    <a:gd name="T78" fmla="*/ 1329 w 1977"/>
                    <a:gd name="T79" fmla="*/ 1114 h 2232"/>
                    <a:gd name="T80" fmla="*/ 1449 w 1977"/>
                    <a:gd name="T81" fmla="*/ 1060 h 2232"/>
                    <a:gd name="T82" fmla="*/ 1494 w 1977"/>
                    <a:gd name="T83" fmla="*/ 1130 h 223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</a:cxnLst>
                  <a:rect l="0" t="0" r="r" b="b"/>
                  <a:pathLst>
                    <a:path w="1977" h="2232">
                      <a:moveTo>
                        <a:pt x="945" y="355"/>
                      </a:moveTo>
                      <a:cubicBezTo>
                        <a:pt x="1043" y="355"/>
                        <a:pt x="1122" y="276"/>
                        <a:pt x="1122" y="178"/>
                      </a:cubicBezTo>
                      <a:cubicBezTo>
                        <a:pt x="1122" y="80"/>
                        <a:pt x="1043" y="0"/>
                        <a:pt x="945" y="0"/>
                      </a:cubicBezTo>
                      <a:cubicBezTo>
                        <a:pt x="847" y="0"/>
                        <a:pt x="768" y="80"/>
                        <a:pt x="768" y="178"/>
                      </a:cubicBezTo>
                      <a:cubicBezTo>
                        <a:pt x="768" y="276"/>
                        <a:pt x="847" y="355"/>
                        <a:pt x="945" y="355"/>
                      </a:cubicBezTo>
                      <a:close/>
                      <a:moveTo>
                        <a:pt x="1188" y="1257"/>
                      </a:moveTo>
                      <a:cubicBezTo>
                        <a:pt x="1088" y="1298"/>
                        <a:pt x="1088" y="1298"/>
                        <a:pt x="1088" y="1298"/>
                      </a:cubicBezTo>
                      <a:cubicBezTo>
                        <a:pt x="1069" y="1306"/>
                        <a:pt x="1060" y="1327"/>
                        <a:pt x="1068" y="1346"/>
                      </a:cubicBezTo>
                      <a:cubicBezTo>
                        <a:pt x="1171" y="1596"/>
                        <a:pt x="1171" y="1596"/>
                        <a:pt x="1171" y="1596"/>
                      </a:cubicBezTo>
                      <a:cubicBezTo>
                        <a:pt x="1246" y="1777"/>
                        <a:pt x="1246" y="1777"/>
                        <a:pt x="1246" y="1777"/>
                      </a:cubicBezTo>
                      <a:cubicBezTo>
                        <a:pt x="1254" y="1796"/>
                        <a:pt x="1276" y="1805"/>
                        <a:pt x="1295" y="1798"/>
                      </a:cubicBezTo>
                      <a:cubicBezTo>
                        <a:pt x="1395" y="1756"/>
                        <a:pt x="1395" y="1756"/>
                        <a:pt x="1395" y="1756"/>
                      </a:cubicBezTo>
                      <a:cubicBezTo>
                        <a:pt x="1307" y="1545"/>
                        <a:pt x="1307" y="1545"/>
                        <a:pt x="1307" y="1545"/>
                      </a:cubicBezTo>
                      <a:lnTo>
                        <a:pt x="1188" y="1257"/>
                      </a:lnTo>
                      <a:close/>
                      <a:moveTo>
                        <a:pt x="1969" y="1479"/>
                      </a:moveTo>
                      <a:cubicBezTo>
                        <a:pt x="1846" y="1183"/>
                        <a:pt x="1846" y="1183"/>
                        <a:pt x="1846" y="1183"/>
                      </a:cubicBezTo>
                      <a:cubicBezTo>
                        <a:pt x="1790" y="1048"/>
                        <a:pt x="1790" y="1048"/>
                        <a:pt x="1790" y="1048"/>
                      </a:cubicBezTo>
                      <a:cubicBezTo>
                        <a:pt x="1783" y="1029"/>
                        <a:pt x="1761" y="1020"/>
                        <a:pt x="1742" y="1027"/>
                      </a:cubicBezTo>
                      <a:cubicBezTo>
                        <a:pt x="1642" y="1069"/>
                        <a:pt x="1642" y="1069"/>
                        <a:pt x="1642" y="1069"/>
                      </a:cubicBezTo>
                      <a:cubicBezTo>
                        <a:pt x="1710" y="1232"/>
                        <a:pt x="1710" y="1232"/>
                        <a:pt x="1710" y="1232"/>
                      </a:cubicBezTo>
                      <a:cubicBezTo>
                        <a:pt x="1849" y="1568"/>
                        <a:pt x="1849" y="1568"/>
                        <a:pt x="1849" y="1568"/>
                      </a:cubicBezTo>
                      <a:cubicBezTo>
                        <a:pt x="1949" y="1527"/>
                        <a:pt x="1949" y="1527"/>
                        <a:pt x="1949" y="1527"/>
                      </a:cubicBezTo>
                      <a:cubicBezTo>
                        <a:pt x="1968" y="1519"/>
                        <a:pt x="1977" y="1498"/>
                        <a:pt x="1969" y="1479"/>
                      </a:cubicBezTo>
                      <a:close/>
                      <a:moveTo>
                        <a:pt x="1616" y="1079"/>
                      </a:moveTo>
                      <a:cubicBezTo>
                        <a:pt x="1525" y="1117"/>
                        <a:pt x="1525" y="1117"/>
                        <a:pt x="1525" y="1117"/>
                      </a:cubicBezTo>
                      <a:cubicBezTo>
                        <a:pt x="1499" y="1054"/>
                        <a:pt x="1499" y="1054"/>
                        <a:pt x="1499" y="1054"/>
                      </a:cubicBezTo>
                      <a:cubicBezTo>
                        <a:pt x="1491" y="1036"/>
                        <a:pt x="1474" y="1025"/>
                        <a:pt x="1455" y="1025"/>
                      </a:cubicBezTo>
                      <a:cubicBezTo>
                        <a:pt x="1455" y="1010"/>
                        <a:pt x="1451" y="996"/>
                        <a:pt x="1444" y="984"/>
                      </a:cubicBezTo>
                      <a:cubicBezTo>
                        <a:pt x="1434" y="964"/>
                        <a:pt x="1417" y="948"/>
                        <a:pt x="1394" y="939"/>
                      </a:cubicBezTo>
                      <a:cubicBezTo>
                        <a:pt x="1071" y="819"/>
                        <a:pt x="1071" y="819"/>
                        <a:pt x="1071" y="819"/>
                      </a:cubicBezTo>
                      <a:cubicBezTo>
                        <a:pt x="956" y="535"/>
                        <a:pt x="956" y="535"/>
                        <a:pt x="956" y="535"/>
                      </a:cubicBezTo>
                      <a:cubicBezTo>
                        <a:pt x="950" y="511"/>
                        <a:pt x="940" y="488"/>
                        <a:pt x="927" y="467"/>
                      </a:cubicBezTo>
                      <a:cubicBezTo>
                        <a:pt x="923" y="459"/>
                        <a:pt x="919" y="453"/>
                        <a:pt x="913" y="447"/>
                      </a:cubicBezTo>
                      <a:cubicBezTo>
                        <a:pt x="913" y="446"/>
                        <a:pt x="912" y="446"/>
                        <a:pt x="912" y="445"/>
                      </a:cubicBezTo>
                      <a:cubicBezTo>
                        <a:pt x="912" y="444"/>
                        <a:pt x="911" y="444"/>
                        <a:pt x="911" y="444"/>
                      </a:cubicBezTo>
                      <a:cubicBezTo>
                        <a:pt x="884" y="410"/>
                        <a:pt x="846" y="383"/>
                        <a:pt x="802" y="369"/>
                      </a:cubicBezTo>
                      <a:cubicBezTo>
                        <a:pt x="750" y="353"/>
                        <a:pt x="698" y="356"/>
                        <a:pt x="651" y="373"/>
                      </a:cubicBezTo>
                      <a:cubicBezTo>
                        <a:pt x="645" y="374"/>
                        <a:pt x="639" y="375"/>
                        <a:pt x="633" y="377"/>
                      </a:cubicBezTo>
                      <a:cubicBezTo>
                        <a:pt x="252" y="501"/>
                        <a:pt x="252" y="501"/>
                        <a:pt x="252" y="501"/>
                      </a:cubicBezTo>
                      <a:cubicBezTo>
                        <a:pt x="233" y="508"/>
                        <a:pt x="217" y="519"/>
                        <a:pt x="205" y="534"/>
                      </a:cubicBezTo>
                      <a:cubicBezTo>
                        <a:pt x="192" y="548"/>
                        <a:pt x="182" y="566"/>
                        <a:pt x="179" y="587"/>
                      </a:cubicBezTo>
                      <a:cubicBezTo>
                        <a:pt x="123" y="985"/>
                        <a:pt x="123" y="985"/>
                        <a:pt x="123" y="985"/>
                      </a:cubicBezTo>
                      <a:cubicBezTo>
                        <a:pt x="115" y="1037"/>
                        <a:pt x="152" y="1086"/>
                        <a:pt x="204" y="1093"/>
                      </a:cubicBezTo>
                      <a:cubicBezTo>
                        <a:pt x="257" y="1101"/>
                        <a:pt x="306" y="1064"/>
                        <a:pt x="313" y="1012"/>
                      </a:cubicBezTo>
                      <a:cubicBezTo>
                        <a:pt x="362" y="668"/>
                        <a:pt x="362" y="668"/>
                        <a:pt x="362" y="668"/>
                      </a:cubicBezTo>
                      <a:cubicBezTo>
                        <a:pt x="498" y="623"/>
                        <a:pt x="498" y="623"/>
                        <a:pt x="498" y="623"/>
                      </a:cubicBezTo>
                      <a:cubicBezTo>
                        <a:pt x="378" y="968"/>
                        <a:pt x="378" y="968"/>
                        <a:pt x="378" y="968"/>
                      </a:cubicBezTo>
                      <a:cubicBezTo>
                        <a:pt x="353" y="1047"/>
                        <a:pt x="363" y="1130"/>
                        <a:pt x="414" y="1188"/>
                      </a:cubicBezTo>
                      <a:cubicBezTo>
                        <a:pt x="359" y="1311"/>
                        <a:pt x="359" y="1311"/>
                        <a:pt x="359" y="1311"/>
                      </a:cubicBezTo>
                      <a:cubicBezTo>
                        <a:pt x="27" y="2047"/>
                        <a:pt x="27" y="2047"/>
                        <a:pt x="27" y="2047"/>
                      </a:cubicBezTo>
                      <a:cubicBezTo>
                        <a:pt x="0" y="2107"/>
                        <a:pt x="27" y="2178"/>
                        <a:pt x="87" y="2205"/>
                      </a:cubicBezTo>
                      <a:cubicBezTo>
                        <a:pt x="147" y="2232"/>
                        <a:pt x="218" y="2205"/>
                        <a:pt x="245" y="2145"/>
                      </a:cubicBezTo>
                      <a:cubicBezTo>
                        <a:pt x="582" y="1397"/>
                        <a:pt x="582" y="1397"/>
                        <a:pt x="582" y="1397"/>
                      </a:cubicBezTo>
                      <a:cubicBezTo>
                        <a:pt x="747" y="1610"/>
                        <a:pt x="747" y="1610"/>
                        <a:pt x="747" y="1610"/>
                      </a:cubicBezTo>
                      <a:cubicBezTo>
                        <a:pt x="807" y="2112"/>
                        <a:pt x="807" y="2112"/>
                        <a:pt x="807" y="2112"/>
                      </a:cubicBezTo>
                      <a:cubicBezTo>
                        <a:pt x="815" y="2178"/>
                        <a:pt x="874" y="2225"/>
                        <a:pt x="939" y="2217"/>
                      </a:cubicBezTo>
                      <a:cubicBezTo>
                        <a:pt x="1005" y="2209"/>
                        <a:pt x="1052" y="2150"/>
                        <a:pt x="1044" y="2084"/>
                      </a:cubicBezTo>
                      <a:cubicBezTo>
                        <a:pt x="983" y="1572"/>
                        <a:pt x="983" y="1572"/>
                        <a:pt x="983" y="1572"/>
                      </a:cubicBezTo>
                      <a:cubicBezTo>
                        <a:pt x="982" y="1556"/>
                        <a:pt x="976" y="1516"/>
                        <a:pt x="942" y="1472"/>
                      </a:cubicBezTo>
                      <a:cubicBezTo>
                        <a:pt x="744" y="1212"/>
                        <a:pt x="744" y="1212"/>
                        <a:pt x="744" y="1212"/>
                      </a:cubicBezTo>
                      <a:cubicBezTo>
                        <a:pt x="745" y="1210"/>
                        <a:pt x="752" y="1195"/>
                        <a:pt x="761" y="1173"/>
                      </a:cubicBezTo>
                      <a:cubicBezTo>
                        <a:pt x="798" y="1083"/>
                        <a:pt x="884" y="870"/>
                        <a:pt x="884" y="870"/>
                      </a:cubicBezTo>
                      <a:cubicBezTo>
                        <a:pt x="904" y="920"/>
                        <a:pt x="904" y="920"/>
                        <a:pt x="904" y="920"/>
                      </a:cubicBezTo>
                      <a:cubicBezTo>
                        <a:pt x="909" y="933"/>
                        <a:pt x="917" y="944"/>
                        <a:pt x="927" y="954"/>
                      </a:cubicBezTo>
                      <a:cubicBezTo>
                        <a:pt x="937" y="964"/>
                        <a:pt x="949" y="973"/>
                        <a:pt x="964" y="979"/>
                      </a:cubicBezTo>
                      <a:cubicBezTo>
                        <a:pt x="1110" y="1033"/>
                        <a:pt x="1110" y="1033"/>
                        <a:pt x="1110" y="1033"/>
                      </a:cubicBezTo>
                      <a:cubicBezTo>
                        <a:pt x="1285" y="1098"/>
                        <a:pt x="1285" y="1098"/>
                        <a:pt x="1285" y="1098"/>
                      </a:cubicBezTo>
                      <a:cubicBezTo>
                        <a:pt x="1275" y="1111"/>
                        <a:pt x="1272" y="1129"/>
                        <a:pt x="1279" y="1145"/>
                      </a:cubicBezTo>
                      <a:cubicBezTo>
                        <a:pt x="1305" y="1208"/>
                        <a:pt x="1305" y="1208"/>
                        <a:pt x="1305" y="1208"/>
                      </a:cubicBezTo>
                      <a:cubicBezTo>
                        <a:pt x="1214" y="1246"/>
                        <a:pt x="1214" y="1246"/>
                        <a:pt x="1214" y="1246"/>
                      </a:cubicBezTo>
                      <a:cubicBezTo>
                        <a:pt x="1332" y="1532"/>
                        <a:pt x="1332" y="1532"/>
                        <a:pt x="1332" y="1532"/>
                      </a:cubicBezTo>
                      <a:cubicBezTo>
                        <a:pt x="1420" y="1746"/>
                        <a:pt x="1420" y="1746"/>
                        <a:pt x="1420" y="1746"/>
                      </a:cubicBezTo>
                      <a:cubicBezTo>
                        <a:pt x="1823" y="1579"/>
                        <a:pt x="1823" y="1579"/>
                        <a:pt x="1823" y="1579"/>
                      </a:cubicBezTo>
                      <a:cubicBezTo>
                        <a:pt x="1685" y="1244"/>
                        <a:pt x="1685" y="1244"/>
                        <a:pt x="1685" y="1244"/>
                      </a:cubicBezTo>
                      <a:lnTo>
                        <a:pt x="1616" y="1079"/>
                      </a:lnTo>
                      <a:close/>
                      <a:moveTo>
                        <a:pt x="1337" y="1195"/>
                      </a:moveTo>
                      <a:cubicBezTo>
                        <a:pt x="1311" y="1132"/>
                        <a:pt x="1311" y="1132"/>
                        <a:pt x="1311" y="1132"/>
                      </a:cubicBezTo>
                      <a:cubicBezTo>
                        <a:pt x="1308" y="1125"/>
                        <a:pt x="1311" y="1117"/>
                        <a:pt x="1318" y="1114"/>
                      </a:cubicBezTo>
                      <a:cubicBezTo>
                        <a:pt x="1323" y="1112"/>
                        <a:pt x="1323" y="1112"/>
                        <a:pt x="1323" y="1112"/>
                      </a:cubicBezTo>
                      <a:cubicBezTo>
                        <a:pt x="1329" y="1114"/>
                        <a:pt x="1329" y="1114"/>
                        <a:pt x="1329" y="1114"/>
                      </a:cubicBezTo>
                      <a:cubicBezTo>
                        <a:pt x="1377" y="1132"/>
                        <a:pt x="1431" y="1108"/>
                        <a:pt x="1449" y="1060"/>
                      </a:cubicBezTo>
                      <a:cubicBezTo>
                        <a:pt x="1449" y="1060"/>
                        <a:pt x="1449" y="1060"/>
                        <a:pt x="1449" y="1060"/>
                      </a:cubicBezTo>
                      <a:cubicBezTo>
                        <a:pt x="1456" y="1057"/>
                        <a:pt x="1465" y="1060"/>
                        <a:pt x="1468" y="1067"/>
                      </a:cubicBezTo>
                      <a:cubicBezTo>
                        <a:pt x="1494" y="1130"/>
                        <a:pt x="1494" y="1130"/>
                        <a:pt x="1494" y="1130"/>
                      </a:cubicBezTo>
                      <a:lnTo>
                        <a:pt x="1337" y="1195"/>
                      </a:lnTo>
                      <a:close/>
                    </a:path>
                  </a:pathLst>
                </a:custGeom>
                <a:solidFill>
                  <a:srgbClr val="373C64"/>
                </a:solidFill>
                <a:ln>
                  <a:noFill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endParaRPr lang="en-IE" sz="1200"/>
                </a:p>
              </p:txBody>
            </p:sp>
            <p:sp>
              <p:nvSpPr>
                <p:cNvPr id="87" name="TextBox 152"/>
                <p:cNvSpPr txBox="1"/>
                <p:nvPr/>
              </p:nvSpPr>
              <p:spPr>
                <a:xfrm>
                  <a:off x="1208920" y="3748628"/>
                  <a:ext cx="615770" cy="53938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r>
                    <a:rPr lang="zh-CN" altLang="en-US" sz="600" b="1">
                      <a:latin typeface="华文细黑" pitchFamily="2" charset="-122"/>
                      <a:ea typeface="华文细黑" pitchFamily="2" charset="-122"/>
                    </a:rPr>
                    <a:t>零担</a:t>
                  </a:r>
                  <a:r>
                    <a:rPr lang="en-US" altLang="zh-CN" sz="600" b="1">
                      <a:latin typeface="华文细黑" pitchFamily="2" charset="-122"/>
                      <a:ea typeface="华文细黑" pitchFamily="2" charset="-122"/>
                    </a:rPr>
                    <a:t>KA</a:t>
                  </a:r>
                  <a:endParaRPr lang="zh-CN" altLang="en-US" sz="600" b="1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</p:grpSp>
          <p:grpSp>
            <p:nvGrpSpPr>
              <p:cNvPr id="51" name="组合 50"/>
              <p:cNvGrpSpPr/>
              <p:nvPr/>
            </p:nvGrpSpPr>
            <p:grpSpPr>
              <a:xfrm>
                <a:off x="1276708" y="2051181"/>
                <a:ext cx="761524" cy="1269047"/>
                <a:chOff x="1355602" y="2342891"/>
                <a:chExt cx="615770" cy="1090395"/>
              </a:xfrm>
            </p:grpSpPr>
            <p:grpSp>
              <p:nvGrpSpPr>
                <p:cNvPr id="80" name="组合 79"/>
                <p:cNvGrpSpPr/>
                <p:nvPr/>
              </p:nvGrpSpPr>
              <p:grpSpPr>
                <a:xfrm>
                  <a:off x="1434183" y="2342891"/>
                  <a:ext cx="411985" cy="551011"/>
                  <a:chOff x="4642193" y="5205492"/>
                  <a:chExt cx="793366" cy="1639077"/>
                </a:xfrm>
                <a:solidFill>
                  <a:srgbClr val="373C64"/>
                </a:solidFill>
              </p:grpSpPr>
              <p:sp>
                <p:nvSpPr>
                  <p:cNvPr id="82" name="Freeform 6"/>
                  <p:cNvSpPr/>
                  <p:nvPr/>
                </p:nvSpPr>
                <p:spPr bwMode="auto">
                  <a:xfrm>
                    <a:off x="4988194" y="5231981"/>
                    <a:ext cx="285433" cy="286754"/>
                  </a:xfrm>
                  <a:custGeom>
                    <a:gdLst>
                      <a:gd name="T0" fmla="*/ 69 w 170"/>
                      <a:gd name="T1" fmla="*/ 9 h 171"/>
                      <a:gd name="T2" fmla="*/ 9 w 170"/>
                      <a:gd name="T3" fmla="*/ 102 h 171"/>
                      <a:gd name="T4" fmla="*/ 101 w 170"/>
                      <a:gd name="T5" fmla="*/ 162 h 171"/>
                      <a:gd name="T6" fmla="*/ 161 w 170"/>
                      <a:gd name="T7" fmla="*/ 69 h 171"/>
                      <a:gd name="T8" fmla="*/ 69 w 170"/>
                      <a:gd name="T9" fmla="*/ 9 h 171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70" h="171">
                        <a:moveTo>
                          <a:pt x="69" y="9"/>
                        </a:moveTo>
                        <a:cubicBezTo>
                          <a:pt x="27" y="18"/>
                          <a:pt x="0" y="60"/>
                          <a:pt x="9" y="102"/>
                        </a:cubicBezTo>
                        <a:cubicBezTo>
                          <a:pt x="18" y="144"/>
                          <a:pt x="59" y="171"/>
                          <a:pt x="101" y="162"/>
                        </a:cubicBezTo>
                        <a:cubicBezTo>
                          <a:pt x="143" y="153"/>
                          <a:pt x="170" y="111"/>
                          <a:pt x="161" y="69"/>
                        </a:cubicBezTo>
                        <a:cubicBezTo>
                          <a:pt x="152" y="27"/>
                          <a:pt x="111" y="0"/>
                          <a:pt x="69" y="9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83" name="Freeform 7"/>
                  <p:cNvSpPr>
                    <a:spLocks noEditPoints="1"/>
                  </p:cNvSpPr>
                  <p:nvPr/>
                </p:nvSpPr>
                <p:spPr bwMode="auto">
                  <a:xfrm>
                    <a:off x="4881362" y="5553547"/>
                    <a:ext cx="381898" cy="363399"/>
                  </a:xfrm>
                  <a:custGeom>
                    <a:gdLst>
                      <a:gd name="T0" fmla="*/ 210 w 228"/>
                      <a:gd name="T1" fmla="*/ 90 h 217"/>
                      <a:gd name="T2" fmla="*/ 202 w 228"/>
                      <a:gd name="T3" fmla="*/ 86 h 217"/>
                      <a:gd name="T4" fmla="*/ 207 w 228"/>
                      <a:gd name="T5" fmla="*/ 74 h 217"/>
                      <a:gd name="T6" fmla="*/ 209 w 228"/>
                      <a:gd name="T7" fmla="*/ 51 h 217"/>
                      <a:gd name="T8" fmla="*/ 194 w 228"/>
                      <a:gd name="T9" fmla="*/ 34 h 217"/>
                      <a:gd name="T10" fmla="*/ 132 w 228"/>
                      <a:gd name="T11" fmla="*/ 3 h 217"/>
                      <a:gd name="T12" fmla="*/ 109 w 228"/>
                      <a:gd name="T13" fmla="*/ 2 h 217"/>
                      <a:gd name="T14" fmla="*/ 92 w 228"/>
                      <a:gd name="T15" fmla="*/ 17 h 217"/>
                      <a:gd name="T16" fmla="*/ 86 w 228"/>
                      <a:gd name="T17" fmla="*/ 29 h 217"/>
                      <a:gd name="T18" fmla="*/ 77 w 228"/>
                      <a:gd name="T19" fmla="*/ 25 h 217"/>
                      <a:gd name="T20" fmla="*/ 43 w 228"/>
                      <a:gd name="T21" fmla="*/ 37 h 217"/>
                      <a:gd name="T22" fmla="*/ 6 w 228"/>
                      <a:gd name="T23" fmla="*/ 111 h 217"/>
                      <a:gd name="T24" fmla="*/ 18 w 228"/>
                      <a:gd name="T25" fmla="*/ 145 h 217"/>
                      <a:gd name="T26" fmla="*/ 150 w 228"/>
                      <a:gd name="T27" fmla="*/ 211 h 217"/>
                      <a:gd name="T28" fmla="*/ 185 w 228"/>
                      <a:gd name="T29" fmla="*/ 199 h 217"/>
                      <a:gd name="T30" fmla="*/ 222 w 228"/>
                      <a:gd name="T31" fmla="*/ 125 h 217"/>
                      <a:gd name="T32" fmla="*/ 210 w 228"/>
                      <a:gd name="T33" fmla="*/ 90 h 217"/>
                      <a:gd name="T34" fmla="*/ 187 w 228"/>
                      <a:gd name="T35" fmla="*/ 64 h 217"/>
                      <a:gd name="T36" fmla="*/ 181 w 228"/>
                      <a:gd name="T37" fmla="*/ 76 h 217"/>
                      <a:gd name="T38" fmla="*/ 106 w 228"/>
                      <a:gd name="T39" fmla="*/ 39 h 217"/>
                      <a:gd name="T40" fmla="*/ 112 w 228"/>
                      <a:gd name="T41" fmla="*/ 27 h 217"/>
                      <a:gd name="T42" fmla="*/ 116 w 228"/>
                      <a:gd name="T43" fmla="*/ 23 h 217"/>
                      <a:gd name="T44" fmla="*/ 122 w 228"/>
                      <a:gd name="T45" fmla="*/ 24 h 217"/>
                      <a:gd name="T46" fmla="*/ 184 w 228"/>
                      <a:gd name="T47" fmla="*/ 54 h 217"/>
                      <a:gd name="T48" fmla="*/ 187 w 228"/>
                      <a:gd name="T49" fmla="*/ 59 h 217"/>
                      <a:gd name="T50" fmla="*/ 187 w 228"/>
                      <a:gd name="T51" fmla="*/ 64 h 217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</a:cxnLst>
                    <a:rect l="0" t="0" r="r" b="b"/>
                    <a:pathLst>
                      <a:path w="228" h="216">
                        <a:moveTo>
                          <a:pt x="210" y="90"/>
                        </a:moveTo>
                        <a:cubicBezTo>
                          <a:pt x="202" y="86"/>
                          <a:pt x="202" y="86"/>
                          <a:pt x="202" y="86"/>
                        </a:cubicBezTo>
                        <a:cubicBezTo>
                          <a:pt x="207" y="74"/>
                          <a:pt x="207" y="74"/>
                          <a:pt x="207" y="74"/>
                        </a:cubicBezTo>
                        <a:cubicBezTo>
                          <a:pt x="211" y="67"/>
                          <a:pt x="211" y="59"/>
                          <a:pt x="209" y="51"/>
                        </a:cubicBezTo>
                        <a:cubicBezTo>
                          <a:pt x="206" y="44"/>
                          <a:pt x="201" y="38"/>
                          <a:pt x="194" y="34"/>
                        </a:cubicBezTo>
                        <a:cubicBezTo>
                          <a:pt x="132" y="3"/>
                          <a:pt x="132" y="3"/>
                          <a:pt x="132" y="3"/>
                        </a:cubicBezTo>
                        <a:cubicBezTo>
                          <a:pt x="124" y="0"/>
                          <a:pt x="116" y="0"/>
                          <a:pt x="109" y="2"/>
                        </a:cubicBezTo>
                        <a:cubicBezTo>
                          <a:pt x="102" y="4"/>
                          <a:pt x="95" y="10"/>
                          <a:pt x="92" y="17"/>
                        </a:cubicBezTo>
                        <a:cubicBezTo>
                          <a:pt x="86" y="29"/>
                          <a:pt x="86" y="29"/>
                          <a:pt x="86" y="29"/>
                        </a:cubicBezTo>
                        <a:cubicBezTo>
                          <a:pt x="77" y="25"/>
                          <a:pt x="77" y="25"/>
                          <a:pt x="77" y="25"/>
                        </a:cubicBezTo>
                        <a:cubicBezTo>
                          <a:pt x="65" y="18"/>
                          <a:pt x="49" y="24"/>
                          <a:pt x="43" y="37"/>
                        </a:cubicBezTo>
                        <a:cubicBezTo>
                          <a:pt x="6" y="111"/>
                          <a:pt x="6" y="111"/>
                          <a:pt x="6" y="111"/>
                        </a:cubicBezTo>
                        <a:cubicBezTo>
                          <a:pt x="0" y="124"/>
                          <a:pt x="5" y="139"/>
                          <a:pt x="18" y="145"/>
                        </a:cubicBezTo>
                        <a:cubicBezTo>
                          <a:pt x="150" y="211"/>
                          <a:pt x="150" y="211"/>
                          <a:pt x="150" y="211"/>
                        </a:cubicBezTo>
                        <a:cubicBezTo>
                          <a:pt x="163" y="217"/>
                          <a:pt x="179" y="212"/>
                          <a:pt x="185" y="199"/>
                        </a:cubicBezTo>
                        <a:cubicBezTo>
                          <a:pt x="222" y="125"/>
                          <a:pt x="222" y="125"/>
                          <a:pt x="222" y="125"/>
                        </a:cubicBezTo>
                        <a:cubicBezTo>
                          <a:pt x="228" y="112"/>
                          <a:pt x="223" y="96"/>
                          <a:pt x="210" y="90"/>
                        </a:cubicBezTo>
                        <a:close/>
                        <a:moveTo>
                          <a:pt x="187" y="64"/>
                        </a:moveTo>
                        <a:cubicBezTo>
                          <a:pt x="181" y="76"/>
                          <a:pt x="181" y="76"/>
                          <a:pt x="181" y="76"/>
                        </a:cubicBezTo>
                        <a:cubicBezTo>
                          <a:pt x="106" y="39"/>
                          <a:pt x="106" y="39"/>
                          <a:pt x="106" y="39"/>
                        </a:cubicBezTo>
                        <a:cubicBezTo>
                          <a:pt x="112" y="27"/>
                          <a:pt x="112" y="27"/>
                          <a:pt x="112" y="27"/>
                        </a:cubicBezTo>
                        <a:cubicBezTo>
                          <a:pt x="113" y="25"/>
                          <a:pt x="115" y="24"/>
                          <a:pt x="116" y="23"/>
                        </a:cubicBezTo>
                        <a:cubicBezTo>
                          <a:pt x="118" y="23"/>
                          <a:pt x="120" y="23"/>
                          <a:pt x="122" y="24"/>
                        </a:cubicBezTo>
                        <a:cubicBezTo>
                          <a:pt x="184" y="54"/>
                          <a:pt x="184" y="54"/>
                          <a:pt x="184" y="54"/>
                        </a:cubicBezTo>
                        <a:cubicBezTo>
                          <a:pt x="186" y="55"/>
                          <a:pt x="187" y="57"/>
                          <a:pt x="187" y="59"/>
                        </a:cubicBezTo>
                        <a:cubicBezTo>
                          <a:pt x="188" y="60"/>
                          <a:pt x="188" y="62"/>
                          <a:pt x="187" y="6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84" name="Freeform 8"/>
                  <p:cNvSpPr/>
                  <p:nvPr/>
                </p:nvSpPr>
                <p:spPr bwMode="auto">
                  <a:xfrm>
                    <a:off x="4642193" y="5683684"/>
                    <a:ext cx="793366" cy="1160885"/>
                  </a:xfrm>
                  <a:custGeom>
                    <a:gdLst>
                      <a:gd name="T0" fmla="*/ 529 w 556"/>
                      <a:gd name="T1" fmla="*/ 271 h 756"/>
                      <a:gd name="T2" fmla="*/ 437 w 556"/>
                      <a:gd name="T3" fmla="*/ 174 h 756"/>
                      <a:gd name="T4" fmla="*/ 386 w 556"/>
                      <a:gd name="T5" fmla="*/ 49 h 756"/>
                      <a:gd name="T6" fmla="*/ 346 w 556"/>
                      <a:gd name="T7" fmla="*/ 18 h 756"/>
                      <a:gd name="T8" fmla="*/ 290 w 556"/>
                      <a:gd name="T9" fmla="*/ 161 h 756"/>
                      <a:gd name="T10" fmla="*/ 275 w 556"/>
                      <a:gd name="T11" fmla="*/ 1 h 756"/>
                      <a:gd name="T12" fmla="*/ 266 w 556"/>
                      <a:gd name="T13" fmla="*/ 0 h 756"/>
                      <a:gd name="T14" fmla="*/ 96 w 556"/>
                      <a:gd name="T15" fmla="*/ 88 h 756"/>
                      <a:gd name="T16" fmla="*/ 10 w 556"/>
                      <a:gd name="T17" fmla="*/ 246 h 756"/>
                      <a:gd name="T18" fmla="*/ 34 w 556"/>
                      <a:gd name="T19" fmla="*/ 305 h 756"/>
                      <a:gd name="T20" fmla="*/ 93 w 556"/>
                      <a:gd name="T21" fmla="*/ 280 h 756"/>
                      <a:gd name="T22" fmla="*/ 166 w 556"/>
                      <a:gd name="T23" fmla="*/ 146 h 756"/>
                      <a:gd name="T24" fmla="*/ 195 w 556"/>
                      <a:gd name="T25" fmla="*/ 116 h 756"/>
                      <a:gd name="T26" fmla="*/ 170 w 556"/>
                      <a:gd name="T27" fmla="*/ 334 h 756"/>
                      <a:gd name="T28" fmla="*/ 169 w 556"/>
                      <a:gd name="T29" fmla="*/ 340 h 756"/>
                      <a:gd name="T30" fmla="*/ 175 w 556"/>
                      <a:gd name="T31" fmla="*/ 377 h 756"/>
                      <a:gd name="T32" fmla="*/ 151 w 556"/>
                      <a:gd name="T33" fmla="*/ 535 h 756"/>
                      <a:gd name="T34" fmla="*/ 70 w 556"/>
                      <a:gd name="T35" fmla="*/ 659 h 756"/>
                      <a:gd name="T36" fmla="*/ 66 w 556"/>
                      <a:gd name="T37" fmla="*/ 731 h 756"/>
                      <a:gd name="T38" fmla="*/ 137 w 556"/>
                      <a:gd name="T39" fmla="*/ 735 h 756"/>
                      <a:gd name="T40" fmla="*/ 246 w 556"/>
                      <a:gd name="T41" fmla="*/ 570 h 756"/>
                      <a:gd name="T42" fmla="*/ 276 w 556"/>
                      <a:gd name="T43" fmla="*/ 429 h 756"/>
                      <a:gd name="T44" fmla="*/ 342 w 556"/>
                      <a:gd name="T45" fmla="*/ 519 h 756"/>
                      <a:gd name="T46" fmla="*/ 387 w 556"/>
                      <a:gd name="T47" fmla="*/ 706 h 756"/>
                      <a:gd name="T48" fmla="*/ 439 w 556"/>
                      <a:gd name="T49" fmla="*/ 755 h 756"/>
                      <a:gd name="T50" fmla="*/ 488 w 556"/>
                      <a:gd name="T51" fmla="*/ 703 h 756"/>
                      <a:gd name="T52" fmla="*/ 435 w 556"/>
                      <a:gd name="T53" fmla="*/ 477 h 756"/>
                      <a:gd name="T54" fmla="*/ 339 w 556"/>
                      <a:gd name="T55" fmla="*/ 348 h 756"/>
                      <a:gd name="T56" fmla="*/ 339 w 556"/>
                      <a:gd name="T57" fmla="*/ 345 h 756"/>
                      <a:gd name="T58" fmla="*/ 351 w 556"/>
                      <a:gd name="T59" fmla="*/ 206 h 756"/>
                      <a:gd name="T60" fmla="*/ 359 w 556"/>
                      <a:gd name="T61" fmla="*/ 219 h 756"/>
                      <a:gd name="T62" fmla="*/ 480 w 556"/>
                      <a:gd name="T63" fmla="*/ 346 h 756"/>
                      <a:gd name="T64" fmla="*/ 542 w 556"/>
                      <a:gd name="T65" fmla="*/ 333 h 756"/>
                      <a:gd name="T66" fmla="*/ 529 w 556"/>
                      <a:gd name="T67" fmla="*/ 271 h 75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</a:cxnLst>
                    <a:rect l="0" t="0" r="r" b="b"/>
                    <a:pathLst>
                      <a:path w="556" h="756">
                        <a:moveTo>
                          <a:pt x="529" y="271"/>
                        </a:moveTo>
                        <a:cubicBezTo>
                          <a:pt x="486" y="243"/>
                          <a:pt x="458" y="210"/>
                          <a:pt x="437" y="174"/>
                        </a:cubicBezTo>
                        <a:cubicBezTo>
                          <a:pt x="415" y="136"/>
                          <a:pt x="400" y="93"/>
                          <a:pt x="386" y="49"/>
                        </a:cubicBezTo>
                        <a:cubicBezTo>
                          <a:pt x="380" y="31"/>
                          <a:pt x="364" y="19"/>
                          <a:pt x="346" y="18"/>
                        </a:cubicBezTo>
                        <a:cubicBezTo>
                          <a:pt x="290" y="161"/>
                          <a:pt x="290" y="161"/>
                          <a:pt x="290" y="161"/>
                        </a:cubicBezTo>
                        <a:cubicBezTo>
                          <a:pt x="275" y="1"/>
                          <a:pt x="275" y="1"/>
                          <a:pt x="275" y="1"/>
                        </a:cubicBezTo>
                        <a:cubicBezTo>
                          <a:pt x="272" y="0"/>
                          <a:pt x="269" y="0"/>
                          <a:pt x="266" y="0"/>
                        </a:cubicBezTo>
                        <a:cubicBezTo>
                          <a:pt x="192" y="1"/>
                          <a:pt x="137" y="37"/>
                          <a:pt x="96" y="88"/>
                        </a:cubicBezTo>
                        <a:cubicBezTo>
                          <a:pt x="58" y="134"/>
                          <a:pt x="32" y="192"/>
                          <a:pt x="10" y="246"/>
                        </a:cubicBezTo>
                        <a:cubicBezTo>
                          <a:pt x="0" y="269"/>
                          <a:pt x="11" y="295"/>
                          <a:pt x="34" y="305"/>
                        </a:cubicBezTo>
                        <a:cubicBezTo>
                          <a:pt x="57" y="314"/>
                          <a:pt x="84" y="303"/>
                          <a:pt x="93" y="280"/>
                        </a:cubicBezTo>
                        <a:cubicBezTo>
                          <a:pt x="113" y="233"/>
                          <a:pt x="135" y="183"/>
                          <a:pt x="166" y="146"/>
                        </a:cubicBezTo>
                        <a:cubicBezTo>
                          <a:pt x="175" y="135"/>
                          <a:pt x="185" y="125"/>
                          <a:pt x="195" y="116"/>
                        </a:cubicBezTo>
                        <a:cubicBezTo>
                          <a:pt x="179" y="187"/>
                          <a:pt x="175" y="247"/>
                          <a:pt x="170" y="334"/>
                        </a:cubicBezTo>
                        <a:cubicBezTo>
                          <a:pt x="169" y="340"/>
                          <a:pt x="169" y="340"/>
                          <a:pt x="169" y="340"/>
                        </a:cubicBezTo>
                        <a:cubicBezTo>
                          <a:pt x="169" y="353"/>
                          <a:pt x="171" y="365"/>
                          <a:pt x="175" y="377"/>
                        </a:cubicBezTo>
                        <a:cubicBezTo>
                          <a:pt x="178" y="426"/>
                          <a:pt x="170" y="482"/>
                          <a:pt x="151" y="535"/>
                        </a:cubicBezTo>
                        <a:cubicBezTo>
                          <a:pt x="133" y="582"/>
                          <a:pt x="107" y="625"/>
                          <a:pt x="70" y="659"/>
                        </a:cubicBezTo>
                        <a:cubicBezTo>
                          <a:pt x="49" y="678"/>
                          <a:pt x="47" y="710"/>
                          <a:pt x="66" y="731"/>
                        </a:cubicBezTo>
                        <a:cubicBezTo>
                          <a:pt x="84" y="751"/>
                          <a:pt x="116" y="753"/>
                          <a:pt x="137" y="735"/>
                        </a:cubicBezTo>
                        <a:cubicBezTo>
                          <a:pt x="188" y="689"/>
                          <a:pt x="224" y="631"/>
                          <a:pt x="246" y="570"/>
                        </a:cubicBezTo>
                        <a:cubicBezTo>
                          <a:pt x="263" y="524"/>
                          <a:pt x="273" y="475"/>
                          <a:pt x="276" y="429"/>
                        </a:cubicBezTo>
                        <a:cubicBezTo>
                          <a:pt x="302" y="446"/>
                          <a:pt x="324" y="480"/>
                          <a:pt x="342" y="519"/>
                        </a:cubicBezTo>
                        <a:cubicBezTo>
                          <a:pt x="370" y="582"/>
                          <a:pt x="385" y="656"/>
                          <a:pt x="387" y="706"/>
                        </a:cubicBezTo>
                        <a:cubicBezTo>
                          <a:pt x="387" y="734"/>
                          <a:pt x="411" y="756"/>
                          <a:pt x="439" y="755"/>
                        </a:cubicBezTo>
                        <a:cubicBezTo>
                          <a:pt x="467" y="755"/>
                          <a:pt x="489" y="731"/>
                          <a:pt x="488" y="703"/>
                        </a:cubicBezTo>
                        <a:cubicBezTo>
                          <a:pt x="487" y="642"/>
                          <a:pt x="469" y="553"/>
                          <a:pt x="435" y="477"/>
                        </a:cubicBezTo>
                        <a:cubicBezTo>
                          <a:pt x="411" y="425"/>
                          <a:pt x="379" y="378"/>
                          <a:pt x="339" y="348"/>
                        </a:cubicBezTo>
                        <a:cubicBezTo>
                          <a:pt x="339" y="345"/>
                          <a:pt x="339" y="345"/>
                          <a:pt x="339" y="345"/>
                        </a:cubicBezTo>
                        <a:cubicBezTo>
                          <a:pt x="343" y="290"/>
                          <a:pt x="345" y="247"/>
                          <a:pt x="351" y="206"/>
                        </a:cubicBezTo>
                        <a:cubicBezTo>
                          <a:pt x="354" y="210"/>
                          <a:pt x="356" y="215"/>
                          <a:pt x="359" y="219"/>
                        </a:cubicBezTo>
                        <a:cubicBezTo>
                          <a:pt x="386" y="266"/>
                          <a:pt x="423" y="309"/>
                          <a:pt x="480" y="346"/>
                        </a:cubicBezTo>
                        <a:cubicBezTo>
                          <a:pt x="500" y="360"/>
                          <a:pt x="528" y="354"/>
                          <a:pt x="542" y="333"/>
                        </a:cubicBezTo>
                        <a:cubicBezTo>
                          <a:pt x="556" y="312"/>
                          <a:pt x="550" y="284"/>
                          <a:pt x="529" y="271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85" name="Freeform 9"/>
                  <p:cNvSpPr/>
                  <p:nvPr/>
                </p:nvSpPr>
                <p:spPr bwMode="auto">
                  <a:xfrm>
                    <a:off x="5132449" y="5205492"/>
                    <a:ext cx="62108" cy="166502"/>
                  </a:xfrm>
                  <a:custGeom>
                    <a:gdLst>
                      <a:gd name="T0" fmla="*/ 5 w 47"/>
                      <a:gd name="T1" fmla="*/ 126 h 126"/>
                      <a:gd name="T2" fmla="*/ 23 w 47"/>
                      <a:gd name="T3" fmla="*/ 117 h 126"/>
                      <a:gd name="T4" fmla="*/ 35 w 47"/>
                      <a:gd name="T5" fmla="*/ 24 h 126"/>
                      <a:gd name="T6" fmla="*/ 42 w 47"/>
                      <a:gd name="T7" fmla="*/ 26 h 126"/>
                      <a:gd name="T8" fmla="*/ 47 w 47"/>
                      <a:gd name="T9" fmla="*/ 5 h 126"/>
                      <a:gd name="T10" fmla="*/ 21 w 47"/>
                      <a:gd name="T11" fmla="*/ 0 h 126"/>
                      <a:gd name="T12" fmla="*/ 16 w 47"/>
                      <a:gd name="T13" fmla="*/ 19 h 126"/>
                      <a:gd name="T14" fmla="*/ 24 w 47"/>
                      <a:gd name="T15" fmla="*/ 22 h 126"/>
                      <a:gd name="T16" fmla="*/ 0 w 47"/>
                      <a:gd name="T17" fmla="*/ 107 h 126"/>
                      <a:gd name="T18" fmla="*/ 5 w 47"/>
                      <a:gd name="T19" fmla="*/ 126 h 12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7" h="125">
                        <a:moveTo>
                          <a:pt x="5" y="126"/>
                        </a:moveTo>
                        <a:lnTo>
                          <a:pt x="23" y="117"/>
                        </a:lnTo>
                        <a:lnTo>
                          <a:pt x="35" y="24"/>
                        </a:lnTo>
                        <a:lnTo>
                          <a:pt x="42" y="26"/>
                        </a:lnTo>
                        <a:lnTo>
                          <a:pt x="47" y="5"/>
                        </a:lnTo>
                        <a:lnTo>
                          <a:pt x="21" y="0"/>
                        </a:lnTo>
                        <a:lnTo>
                          <a:pt x="16" y="19"/>
                        </a:lnTo>
                        <a:lnTo>
                          <a:pt x="24" y="22"/>
                        </a:lnTo>
                        <a:lnTo>
                          <a:pt x="0" y="107"/>
                        </a:lnTo>
                        <a:lnTo>
                          <a:pt x="5" y="126"/>
                        </a:ln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</p:grpSp>
            <p:sp>
              <p:nvSpPr>
                <p:cNvPr id="81" name="TextBox 152"/>
                <p:cNvSpPr txBox="1"/>
                <p:nvPr/>
              </p:nvSpPr>
              <p:spPr>
                <a:xfrm>
                  <a:off x="1355602" y="2893900"/>
                  <a:ext cx="615770" cy="5393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r>
                    <a:rPr lang="zh-CN" altLang="en-US" sz="600" b="1" smtClean="0">
                      <a:latin typeface="华文细黑" pitchFamily="2" charset="-122"/>
                      <a:ea typeface="华文细黑" pitchFamily="2" charset="-122"/>
                    </a:rPr>
                    <a:t>快递</a:t>
                  </a:r>
                  <a:r>
                    <a:rPr lang="en-US" altLang="zh-CN" sz="600" b="1" smtClean="0">
                      <a:latin typeface="华文细黑" pitchFamily="2" charset="-122"/>
                      <a:ea typeface="华文细黑" pitchFamily="2" charset="-122"/>
                    </a:rPr>
                    <a:t>KA</a:t>
                  </a:r>
                  <a:endParaRPr lang="zh-CN" altLang="en-US" sz="600" b="1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</p:grpSp>
          <p:grpSp>
            <p:nvGrpSpPr>
              <p:cNvPr id="52" name="组合 51"/>
              <p:cNvGrpSpPr/>
              <p:nvPr/>
            </p:nvGrpSpPr>
            <p:grpSpPr>
              <a:xfrm>
                <a:off x="1055377" y="5174899"/>
                <a:ext cx="1119123" cy="1129066"/>
                <a:chOff x="1125891" y="4142390"/>
                <a:chExt cx="904925" cy="970120"/>
              </a:xfrm>
            </p:grpSpPr>
            <p:grpSp>
              <p:nvGrpSpPr>
                <p:cNvPr id="75" name="Group 1156"/>
                <p:cNvGrpSpPr/>
                <p:nvPr/>
              </p:nvGrpSpPr>
              <p:grpSpPr>
                <a:xfrm>
                  <a:off x="1343160" y="4142390"/>
                  <a:ext cx="432292" cy="516515"/>
                  <a:chOff x="1895475" y="1403351"/>
                  <a:chExt cx="574817" cy="765175"/>
                </a:xfrm>
                <a:solidFill>
                  <a:srgbClr val="373C64"/>
                </a:solidFill>
              </p:grpSpPr>
              <p:sp>
                <p:nvSpPr>
                  <p:cNvPr id="77" name="Freeform 116"/>
                  <p:cNvSpPr>
                    <a:spLocks noEditPoints="1"/>
                  </p:cNvSpPr>
                  <p:nvPr/>
                </p:nvSpPr>
                <p:spPr bwMode="auto">
                  <a:xfrm>
                    <a:off x="1895475" y="1925638"/>
                    <a:ext cx="574817" cy="242888"/>
                  </a:xfrm>
                  <a:custGeom>
                    <a:gdLst>
                      <a:gd name="T0" fmla="*/ 260 w 260"/>
                      <a:gd name="T1" fmla="*/ 109 h 126"/>
                      <a:gd name="T2" fmla="*/ 250 w 260"/>
                      <a:gd name="T3" fmla="*/ 40 h 126"/>
                      <a:gd name="T4" fmla="*/ 205 w 260"/>
                      <a:gd name="T5" fmla="*/ 9 h 126"/>
                      <a:gd name="T6" fmla="*/ 205 w 260"/>
                      <a:gd name="T7" fmla="*/ 9 h 126"/>
                      <a:gd name="T8" fmla="*/ 181 w 260"/>
                      <a:gd name="T9" fmla="*/ 0 h 126"/>
                      <a:gd name="T10" fmla="*/ 179 w 260"/>
                      <a:gd name="T11" fmla="*/ 35 h 126"/>
                      <a:gd name="T12" fmla="*/ 130 w 260"/>
                      <a:gd name="T13" fmla="*/ 116 h 126"/>
                      <a:gd name="T14" fmla="*/ 130 w 260"/>
                      <a:gd name="T15" fmla="*/ 116 h 126"/>
                      <a:gd name="T16" fmla="*/ 130 w 260"/>
                      <a:gd name="T17" fmla="*/ 116 h 126"/>
                      <a:gd name="T18" fmla="*/ 130 w 260"/>
                      <a:gd name="T19" fmla="*/ 116 h 126"/>
                      <a:gd name="T20" fmla="*/ 130 w 260"/>
                      <a:gd name="T21" fmla="*/ 116 h 126"/>
                      <a:gd name="T22" fmla="*/ 80 w 260"/>
                      <a:gd name="T23" fmla="*/ 35 h 126"/>
                      <a:gd name="T24" fmla="*/ 78 w 260"/>
                      <a:gd name="T25" fmla="*/ 0 h 126"/>
                      <a:gd name="T26" fmla="*/ 54 w 260"/>
                      <a:gd name="T27" fmla="*/ 9 h 126"/>
                      <a:gd name="T28" fmla="*/ 54 w 260"/>
                      <a:gd name="T29" fmla="*/ 9 h 126"/>
                      <a:gd name="T30" fmla="*/ 10 w 260"/>
                      <a:gd name="T31" fmla="*/ 40 h 126"/>
                      <a:gd name="T32" fmla="*/ 0 w 260"/>
                      <a:gd name="T33" fmla="*/ 109 h 126"/>
                      <a:gd name="T34" fmla="*/ 16 w 260"/>
                      <a:gd name="T35" fmla="*/ 115 h 126"/>
                      <a:gd name="T36" fmla="*/ 16 w 260"/>
                      <a:gd name="T37" fmla="*/ 115 h 126"/>
                      <a:gd name="T38" fmla="*/ 123 w 260"/>
                      <a:gd name="T39" fmla="*/ 126 h 126"/>
                      <a:gd name="T40" fmla="*/ 125 w 260"/>
                      <a:gd name="T41" fmla="*/ 126 h 126"/>
                      <a:gd name="T42" fmla="*/ 130 w 260"/>
                      <a:gd name="T43" fmla="*/ 126 h 126"/>
                      <a:gd name="T44" fmla="*/ 135 w 260"/>
                      <a:gd name="T45" fmla="*/ 126 h 126"/>
                      <a:gd name="T46" fmla="*/ 136 w 260"/>
                      <a:gd name="T47" fmla="*/ 126 h 126"/>
                      <a:gd name="T48" fmla="*/ 243 w 260"/>
                      <a:gd name="T49" fmla="*/ 115 h 126"/>
                      <a:gd name="T50" fmla="*/ 243 w 260"/>
                      <a:gd name="T51" fmla="*/ 115 h 126"/>
                      <a:gd name="T52" fmla="*/ 260 w 260"/>
                      <a:gd name="T53" fmla="*/ 109 h 126"/>
                      <a:gd name="T54" fmla="*/ 221 w 260"/>
                      <a:gd name="T55" fmla="*/ 85 h 126"/>
                      <a:gd name="T56" fmla="*/ 187 w 260"/>
                      <a:gd name="T57" fmla="*/ 88 h 126"/>
                      <a:gd name="T58" fmla="*/ 181 w 260"/>
                      <a:gd name="T59" fmla="*/ 83 h 126"/>
                      <a:gd name="T60" fmla="*/ 186 w 260"/>
                      <a:gd name="T61" fmla="*/ 78 h 126"/>
                      <a:gd name="T62" fmla="*/ 189 w 260"/>
                      <a:gd name="T63" fmla="*/ 78 h 126"/>
                      <a:gd name="T64" fmla="*/ 196 w 260"/>
                      <a:gd name="T65" fmla="*/ 77 h 126"/>
                      <a:gd name="T66" fmla="*/ 220 w 260"/>
                      <a:gd name="T67" fmla="*/ 75 h 126"/>
                      <a:gd name="T68" fmla="*/ 226 w 260"/>
                      <a:gd name="T69" fmla="*/ 79 h 126"/>
                      <a:gd name="T70" fmla="*/ 221 w 260"/>
                      <a:gd name="T71" fmla="*/ 85 h 12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260" h="125">
                        <a:moveTo>
                          <a:pt x="260" y="109"/>
                        </a:moveTo>
                        <a:cubicBezTo>
                          <a:pt x="260" y="109"/>
                          <a:pt x="257" y="54"/>
                          <a:pt x="250" y="40"/>
                        </a:cubicBezTo>
                        <a:cubicBezTo>
                          <a:pt x="244" y="28"/>
                          <a:pt x="230" y="19"/>
                          <a:pt x="205" y="9"/>
                        </a:cubicBezTo>
                        <a:cubicBezTo>
                          <a:pt x="205" y="9"/>
                          <a:pt x="205" y="9"/>
                          <a:pt x="205" y="9"/>
                        </a:cubicBezTo>
                        <a:cubicBezTo>
                          <a:pt x="198" y="6"/>
                          <a:pt x="190" y="3"/>
                          <a:pt x="181" y="0"/>
                        </a:cubicBezTo>
                        <a:cubicBezTo>
                          <a:pt x="184" y="8"/>
                          <a:pt x="184" y="19"/>
                          <a:pt x="179" y="35"/>
                        </a:cubicBezTo>
                        <a:cubicBezTo>
                          <a:pt x="169" y="70"/>
                          <a:pt x="132" y="113"/>
                          <a:pt x="130" y="116"/>
                        </a:cubicBezTo>
                        <a:cubicBezTo>
                          <a:pt x="130" y="116"/>
                          <a:pt x="130" y="116"/>
                          <a:pt x="130" y="116"/>
                        </a:cubicBezTo>
                        <a:cubicBezTo>
                          <a:pt x="130" y="116"/>
                          <a:pt x="130" y="116"/>
                          <a:pt x="130" y="116"/>
                        </a:cubicBezTo>
                        <a:cubicBezTo>
                          <a:pt x="130" y="116"/>
                          <a:pt x="130" y="116"/>
                          <a:pt x="130" y="116"/>
                        </a:cubicBezTo>
                        <a:cubicBezTo>
                          <a:pt x="130" y="116"/>
                          <a:pt x="130" y="116"/>
                          <a:pt x="130" y="116"/>
                        </a:cubicBezTo>
                        <a:cubicBezTo>
                          <a:pt x="127" y="113"/>
                          <a:pt x="90" y="70"/>
                          <a:pt x="80" y="35"/>
                        </a:cubicBezTo>
                        <a:cubicBezTo>
                          <a:pt x="75" y="19"/>
                          <a:pt x="76" y="8"/>
                          <a:pt x="78" y="0"/>
                        </a:cubicBezTo>
                        <a:cubicBezTo>
                          <a:pt x="69" y="3"/>
                          <a:pt x="61" y="6"/>
                          <a:pt x="54" y="9"/>
                        </a:cubicBezTo>
                        <a:cubicBezTo>
                          <a:pt x="54" y="9"/>
                          <a:pt x="54" y="9"/>
                          <a:pt x="54" y="9"/>
                        </a:cubicBezTo>
                        <a:cubicBezTo>
                          <a:pt x="29" y="19"/>
                          <a:pt x="16" y="28"/>
                          <a:pt x="10" y="40"/>
                        </a:cubicBezTo>
                        <a:cubicBezTo>
                          <a:pt x="3" y="54"/>
                          <a:pt x="0" y="109"/>
                          <a:pt x="0" y="109"/>
                        </a:cubicBezTo>
                        <a:cubicBezTo>
                          <a:pt x="4" y="111"/>
                          <a:pt x="10" y="113"/>
                          <a:pt x="16" y="115"/>
                        </a:cubicBezTo>
                        <a:cubicBezTo>
                          <a:pt x="16" y="115"/>
                          <a:pt x="16" y="115"/>
                          <a:pt x="16" y="115"/>
                        </a:cubicBezTo>
                        <a:cubicBezTo>
                          <a:pt x="43" y="122"/>
                          <a:pt x="83" y="126"/>
                          <a:pt x="123" y="126"/>
                        </a:cubicBezTo>
                        <a:cubicBezTo>
                          <a:pt x="124" y="126"/>
                          <a:pt x="124" y="126"/>
                          <a:pt x="125" y="126"/>
                        </a:cubicBezTo>
                        <a:cubicBezTo>
                          <a:pt x="126" y="126"/>
                          <a:pt x="128" y="126"/>
                          <a:pt x="130" y="126"/>
                        </a:cubicBezTo>
                        <a:cubicBezTo>
                          <a:pt x="131" y="126"/>
                          <a:pt x="133" y="126"/>
                          <a:pt x="135" y="126"/>
                        </a:cubicBezTo>
                        <a:cubicBezTo>
                          <a:pt x="135" y="126"/>
                          <a:pt x="136" y="126"/>
                          <a:pt x="136" y="126"/>
                        </a:cubicBezTo>
                        <a:cubicBezTo>
                          <a:pt x="176" y="126"/>
                          <a:pt x="216" y="122"/>
                          <a:pt x="243" y="115"/>
                        </a:cubicBezTo>
                        <a:cubicBezTo>
                          <a:pt x="243" y="115"/>
                          <a:pt x="243" y="115"/>
                          <a:pt x="243" y="115"/>
                        </a:cubicBezTo>
                        <a:cubicBezTo>
                          <a:pt x="249" y="113"/>
                          <a:pt x="255" y="111"/>
                          <a:pt x="260" y="109"/>
                        </a:cubicBezTo>
                        <a:close/>
                        <a:moveTo>
                          <a:pt x="221" y="85"/>
                        </a:moveTo>
                        <a:cubicBezTo>
                          <a:pt x="202" y="87"/>
                          <a:pt x="187" y="88"/>
                          <a:pt x="187" y="88"/>
                        </a:cubicBezTo>
                        <a:cubicBezTo>
                          <a:pt x="184" y="88"/>
                          <a:pt x="182" y="86"/>
                          <a:pt x="181" y="83"/>
                        </a:cubicBezTo>
                        <a:cubicBezTo>
                          <a:pt x="181" y="80"/>
                          <a:pt x="183" y="78"/>
                          <a:pt x="186" y="78"/>
                        </a:cubicBezTo>
                        <a:cubicBezTo>
                          <a:pt x="186" y="78"/>
                          <a:pt x="187" y="78"/>
                          <a:pt x="189" y="78"/>
                        </a:cubicBezTo>
                        <a:cubicBezTo>
                          <a:pt x="190" y="78"/>
                          <a:pt x="193" y="77"/>
                          <a:pt x="196" y="77"/>
                        </a:cubicBezTo>
                        <a:cubicBezTo>
                          <a:pt x="202" y="77"/>
                          <a:pt x="210" y="76"/>
                          <a:pt x="220" y="75"/>
                        </a:cubicBezTo>
                        <a:cubicBezTo>
                          <a:pt x="223" y="75"/>
                          <a:pt x="225" y="76"/>
                          <a:pt x="226" y="79"/>
                        </a:cubicBezTo>
                        <a:cubicBezTo>
                          <a:pt x="226" y="82"/>
                          <a:pt x="224" y="84"/>
                          <a:pt x="221" y="85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78" name="Freeform 117"/>
                  <p:cNvSpPr/>
                  <p:nvPr/>
                </p:nvSpPr>
                <p:spPr bwMode="auto">
                  <a:xfrm>
                    <a:off x="2159000" y="1954213"/>
                    <a:ext cx="96838" cy="214313"/>
                  </a:xfrm>
                  <a:custGeom>
                    <a:gdLst>
                      <a:gd name="T0" fmla="*/ 50 w 61"/>
                      <a:gd name="T1" fmla="*/ 0 h 135"/>
                      <a:gd name="T2" fmla="*/ 31 w 61"/>
                      <a:gd name="T3" fmla="*/ 0 h 135"/>
                      <a:gd name="T4" fmla="*/ 11 w 61"/>
                      <a:gd name="T5" fmla="*/ 0 h 135"/>
                      <a:gd name="T6" fmla="*/ 0 w 61"/>
                      <a:gd name="T7" fmla="*/ 26 h 135"/>
                      <a:gd name="T8" fmla="*/ 19 w 61"/>
                      <a:gd name="T9" fmla="*/ 43 h 135"/>
                      <a:gd name="T10" fmla="*/ 3 w 61"/>
                      <a:gd name="T11" fmla="*/ 101 h 135"/>
                      <a:gd name="T12" fmla="*/ 31 w 61"/>
                      <a:gd name="T13" fmla="*/ 135 h 135"/>
                      <a:gd name="T14" fmla="*/ 57 w 61"/>
                      <a:gd name="T15" fmla="*/ 101 h 135"/>
                      <a:gd name="T16" fmla="*/ 41 w 61"/>
                      <a:gd name="T17" fmla="*/ 43 h 135"/>
                      <a:gd name="T18" fmla="*/ 61 w 61"/>
                      <a:gd name="T19" fmla="*/ 26 h 135"/>
                      <a:gd name="T20" fmla="*/ 50 w 61"/>
                      <a:gd name="T21" fmla="*/ 0 h 13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</a:cxnLst>
                    <a:rect l="0" t="0" r="r" b="b"/>
                    <a:pathLst>
                      <a:path w="61" h="135">
                        <a:moveTo>
                          <a:pt x="50" y="0"/>
                        </a:moveTo>
                        <a:lnTo>
                          <a:pt x="31" y="0"/>
                        </a:lnTo>
                        <a:lnTo>
                          <a:pt x="11" y="0"/>
                        </a:lnTo>
                        <a:lnTo>
                          <a:pt x="0" y="26"/>
                        </a:lnTo>
                        <a:lnTo>
                          <a:pt x="19" y="43"/>
                        </a:lnTo>
                        <a:lnTo>
                          <a:pt x="3" y="101"/>
                        </a:lnTo>
                        <a:lnTo>
                          <a:pt x="31" y="135"/>
                        </a:lnTo>
                        <a:lnTo>
                          <a:pt x="57" y="101"/>
                        </a:lnTo>
                        <a:lnTo>
                          <a:pt x="41" y="43"/>
                        </a:lnTo>
                        <a:lnTo>
                          <a:pt x="61" y="26"/>
                        </a:lnTo>
                        <a:lnTo>
                          <a:pt x="50" y="0"/>
                        </a:ln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79" name="Freeform 118"/>
                  <p:cNvSpPr>
                    <a:spLocks noEditPoints="1"/>
                  </p:cNvSpPr>
                  <p:nvPr/>
                </p:nvSpPr>
                <p:spPr bwMode="auto">
                  <a:xfrm>
                    <a:off x="2009774" y="1403351"/>
                    <a:ext cx="361814" cy="405662"/>
                  </a:xfrm>
                  <a:custGeom>
                    <a:gdLst>
                      <a:gd name="T0" fmla="*/ 39 w 163"/>
                      <a:gd name="T1" fmla="*/ 192 h 210"/>
                      <a:gd name="T2" fmla="*/ 82 w 163"/>
                      <a:gd name="T3" fmla="*/ 210 h 210"/>
                      <a:gd name="T4" fmla="*/ 146 w 163"/>
                      <a:gd name="T5" fmla="*/ 151 h 210"/>
                      <a:gd name="T6" fmla="*/ 163 w 163"/>
                      <a:gd name="T7" fmla="*/ 116 h 210"/>
                      <a:gd name="T8" fmla="*/ 163 w 163"/>
                      <a:gd name="T9" fmla="*/ 112 h 210"/>
                      <a:gd name="T10" fmla="*/ 153 w 163"/>
                      <a:gd name="T11" fmla="*/ 90 h 210"/>
                      <a:gd name="T12" fmla="*/ 11 w 163"/>
                      <a:gd name="T13" fmla="*/ 97 h 210"/>
                      <a:gd name="T14" fmla="*/ 1 w 163"/>
                      <a:gd name="T15" fmla="*/ 112 h 210"/>
                      <a:gd name="T16" fmla="*/ 11 w 163"/>
                      <a:gd name="T17" fmla="*/ 146 h 210"/>
                      <a:gd name="T18" fmla="*/ 138 w 163"/>
                      <a:gd name="T19" fmla="*/ 90 h 210"/>
                      <a:gd name="T20" fmla="*/ 127 w 163"/>
                      <a:gd name="T21" fmla="*/ 102 h 210"/>
                      <a:gd name="T22" fmla="*/ 75 w 163"/>
                      <a:gd name="T23" fmla="*/ 108 h 210"/>
                      <a:gd name="T24" fmla="*/ 27 w 163"/>
                      <a:gd name="T25" fmla="*/ 109 h 210"/>
                      <a:gd name="T26" fmla="*/ 130 w 163"/>
                      <a:gd name="T27" fmla="*/ 112 h 210"/>
                      <a:gd name="T28" fmla="*/ 128 w 163"/>
                      <a:gd name="T29" fmla="*/ 123 h 210"/>
                      <a:gd name="T30" fmla="*/ 119 w 163"/>
                      <a:gd name="T31" fmla="*/ 130 h 210"/>
                      <a:gd name="T32" fmla="*/ 98 w 163"/>
                      <a:gd name="T33" fmla="*/ 126 h 210"/>
                      <a:gd name="T34" fmla="*/ 94 w 163"/>
                      <a:gd name="T35" fmla="*/ 112 h 210"/>
                      <a:gd name="T36" fmla="*/ 126 w 163"/>
                      <a:gd name="T37" fmla="*/ 109 h 210"/>
                      <a:gd name="T38" fmla="*/ 130 w 163"/>
                      <a:gd name="T39" fmla="*/ 112 h 210"/>
                      <a:gd name="T40" fmla="*/ 69 w 163"/>
                      <a:gd name="T41" fmla="*/ 112 h 210"/>
                      <a:gd name="T42" fmla="*/ 66 w 163"/>
                      <a:gd name="T43" fmla="*/ 126 h 210"/>
                      <a:gd name="T44" fmla="*/ 44 w 163"/>
                      <a:gd name="T45" fmla="*/ 130 h 210"/>
                      <a:gd name="T46" fmla="*/ 35 w 163"/>
                      <a:gd name="T47" fmla="*/ 123 h 210"/>
                      <a:gd name="T48" fmla="*/ 33 w 163"/>
                      <a:gd name="T49" fmla="*/ 112 h 210"/>
                      <a:gd name="T50" fmla="*/ 34 w 163"/>
                      <a:gd name="T51" fmla="*/ 111 h 210"/>
                      <a:gd name="T52" fmla="*/ 65 w 163"/>
                      <a:gd name="T53" fmla="*/ 109 h 210"/>
                      <a:gd name="T54" fmla="*/ 10 w 163"/>
                      <a:gd name="T55" fmla="*/ 113 h 210"/>
                      <a:gd name="T56" fmla="*/ 22 w 163"/>
                      <a:gd name="T57" fmla="*/ 128 h 210"/>
                      <a:gd name="T58" fmla="*/ 26 w 163"/>
                      <a:gd name="T59" fmla="*/ 115 h 210"/>
                      <a:gd name="T60" fmla="*/ 29 w 163"/>
                      <a:gd name="T61" fmla="*/ 125 h 210"/>
                      <a:gd name="T62" fmla="*/ 58 w 163"/>
                      <a:gd name="T63" fmla="*/ 137 h 210"/>
                      <a:gd name="T64" fmla="*/ 74 w 163"/>
                      <a:gd name="T65" fmla="*/ 124 h 210"/>
                      <a:gd name="T66" fmla="*/ 90 w 163"/>
                      <a:gd name="T67" fmla="*/ 124 h 210"/>
                      <a:gd name="T68" fmla="*/ 105 w 163"/>
                      <a:gd name="T69" fmla="*/ 137 h 210"/>
                      <a:gd name="T70" fmla="*/ 135 w 163"/>
                      <a:gd name="T71" fmla="*/ 125 h 210"/>
                      <a:gd name="T72" fmla="*/ 137 w 163"/>
                      <a:gd name="T73" fmla="*/ 115 h 210"/>
                      <a:gd name="T74" fmla="*/ 141 w 163"/>
                      <a:gd name="T75" fmla="*/ 124 h 210"/>
                      <a:gd name="T76" fmla="*/ 154 w 163"/>
                      <a:gd name="T77" fmla="*/ 113 h 210"/>
                      <a:gd name="T78" fmla="*/ 154 w 163"/>
                      <a:gd name="T79" fmla="*/ 116 h 210"/>
                      <a:gd name="T80" fmla="*/ 141 w 163"/>
                      <a:gd name="T81" fmla="*/ 143 h 210"/>
                      <a:gd name="T82" fmla="*/ 118 w 163"/>
                      <a:gd name="T83" fmla="*/ 186 h 210"/>
                      <a:gd name="T84" fmla="*/ 81 w 163"/>
                      <a:gd name="T85" fmla="*/ 201 h 210"/>
                      <a:gd name="T86" fmla="*/ 25 w 163"/>
                      <a:gd name="T87" fmla="*/ 144 h 210"/>
                      <a:gd name="T88" fmla="*/ 12 w 163"/>
                      <a:gd name="T89" fmla="*/ 129 h 21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</a:cxnLst>
                    <a:rect l="0" t="0" r="r" b="b"/>
                    <a:pathLst>
                      <a:path w="163" h="210">
                        <a:moveTo>
                          <a:pt x="11" y="146"/>
                        </a:moveTo>
                        <a:cubicBezTo>
                          <a:pt x="13" y="148"/>
                          <a:pt x="15" y="150"/>
                          <a:pt x="17" y="151"/>
                        </a:cubicBezTo>
                        <a:cubicBezTo>
                          <a:pt x="21" y="167"/>
                          <a:pt x="28" y="181"/>
                          <a:pt x="39" y="192"/>
                        </a:cubicBezTo>
                        <a:cubicBezTo>
                          <a:pt x="50" y="203"/>
                          <a:pt x="64" y="210"/>
                          <a:pt x="82" y="210"/>
                        </a:cubicBezTo>
                        <a:cubicBezTo>
                          <a:pt x="82" y="210"/>
                          <a:pt x="82" y="210"/>
                          <a:pt x="82" y="210"/>
                        </a:cubicBezTo>
                        <a:cubicBezTo>
                          <a:pt x="82" y="210"/>
                          <a:pt x="82" y="210"/>
                          <a:pt x="82" y="210"/>
                        </a:cubicBezTo>
                        <a:cubicBezTo>
                          <a:pt x="82" y="210"/>
                          <a:pt x="82" y="210"/>
                          <a:pt x="82" y="210"/>
                        </a:cubicBezTo>
                        <a:cubicBezTo>
                          <a:pt x="99" y="210"/>
                          <a:pt x="114" y="203"/>
                          <a:pt x="125" y="192"/>
                        </a:cubicBezTo>
                        <a:cubicBezTo>
                          <a:pt x="135" y="181"/>
                          <a:pt x="142" y="167"/>
                          <a:pt x="146" y="151"/>
                        </a:cubicBezTo>
                        <a:cubicBezTo>
                          <a:pt x="149" y="150"/>
                          <a:pt x="151" y="148"/>
                          <a:pt x="153" y="146"/>
                        </a:cubicBezTo>
                        <a:cubicBezTo>
                          <a:pt x="156" y="142"/>
                          <a:pt x="158" y="137"/>
                          <a:pt x="160" y="132"/>
                        </a:cubicBezTo>
                        <a:cubicBezTo>
                          <a:pt x="162" y="126"/>
                          <a:pt x="163" y="121"/>
                          <a:pt x="163" y="116"/>
                        </a:cubicBezTo>
                        <a:cubicBezTo>
                          <a:pt x="163" y="115"/>
                          <a:pt x="163" y="113"/>
                          <a:pt x="163" y="112"/>
                        </a:cubicBezTo>
                        <a:cubicBezTo>
                          <a:pt x="163" y="112"/>
                          <a:pt x="163" y="112"/>
                          <a:pt x="163" y="112"/>
                        </a:cubicBezTo>
                        <a:cubicBezTo>
                          <a:pt x="163" y="112"/>
                          <a:pt x="163" y="112"/>
                          <a:pt x="163" y="112"/>
                        </a:cubicBezTo>
                        <a:cubicBezTo>
                          <a:pt x="162" y="108"/>
                          <a:pt x="161" y="104"/>
                          <a:pt x="158" y="101"/>
                        </a:cubicBezTo>
                        <a:cubicBezTo>
                          <a:pt x="156" y="99"/>
                          <a:pt x="154" y="97"/>
                          <a:pt x="152" y="97"/>
                        </a:cubicBezTo>
                        <a:cubicBezTo>
                          <a:pt x="152" y="95"/>
                          <a:pt x="153" y="93"/>
                          <a:pt x="153" y="90"/>
                        </a:cubicBezTo>
                        <a:cubicBezTo>
                          <a:pt x="157" y="68"/>
                          <a:pt x="152" y="27"/>
                          <a:pt x="105" y="13"/>
                        </a:cubicBezTo>
                        <a:cubicBezTo>
                          <a:pt x="60" y="0"/>
                          <a:pt x="35" y="31"/>
                          <a:pt x="35" y="31"/>
                        </a:cubicBezTo>
                        <a:cubicBezTo>
                          <a:pt x="35" y="31"/>
                          <a:pt x="1" y="40"/>
                          <a:pt x="11" y="97"/>
                        </a:cubicBezTo>
                        <a:cubicBezTo>
                          <a:pt x="9" y="98"/>
                          <a:pt x="7" y="99"/>
                          <a:pt x="5" y="101"/>
                        </a:cubicBezTo>
                        <a:cubicBezTo>
                          <a:pt x="3" y="104"/>
                          <a:pt x="1" y="108"/>
                          <a:pt x="1" y="112"/>
                        </a:cubicBezTo>
                        <a:cubicBezTo>
                          <a:pt x="1" y="112"/>
                          <a:pt x="1" y="112"/>
                          <a:pt x="1" y="112"/>
                        </a:cubicBezTo>
                        <a:cubicBezTo>
                          <a:pt x="0" y="113"/>
                          <a:pt x="0" y="115"/>
                          <a:pt x="0" y="116"/>
                        </a:cubicBezTo>
                        <a:cubicBezTo>
                          <a:pt x="0" y="122"/>
                          <a:pt x="2" y="130"/>
                          <a:pt x="5" y="137"/>
                        </a:cubicBezTo>
                        <a:cubicBezTo>
                          <a:pt x="7" y="140"/>
                          <a:pt x="8" y="143"/>
                          <a:pt x="11" y="146"/>
                        </a:cubicBezTo>
                        <a:close/>
                        <a:moveTo>
                          <a:pt x="42" y="62"/>
                        </a:moveTo>
                        <a:cubicBezTo>
                          <a:pt x="42" y="62"/>
                          <a:pt x="52" y="45"/>
                          <a:pt x="67" y="57"/>
                        </a:cubicBezTo>
                        <a:cubicBezTo>
                          <a:pt x="83" y="69"/>
                          <a:pt x="100" y="90"/>
                          <a:pt x="138" y="90"/>
                        </a:cubicBezTo>
                        <a:cubicBezTo>
                          <a:pt x="140" y="109"/>
                          <a:pt x="140" y="109"/>
                          <a:pt x="140" y="109"/>
                        </a:cubicBezTo>
                        <a:cubicBezTo>
                          <a:pt x="138" y="109"/>
                          <a:pt x="137" y="109"/>
                          <a:pt x="137" y="109"/>
                        </a:cubicBezTo>
                        <a:cubicBezTo>
                          <a:pt x="137" y="109"/>
                          <a:pt x="136" y="103"/>
                          <a:pt x="127" y="102"/>
                        </a:cubicBezTo>
                        <a:cubicBezTo>
                          <a:pt x="96" y="102"/>
                          <a:pt x="96" y="102"/>
                          <a:pt x="96" y="102"/>
                        </a:cubicBezTo>
                        <a:cubicBezTo>
                          <a:pt x="93" y="102"/>
                          <a:pt x="89" y="104"/>
                          <a:pt x="88" y="108"/>
                        </a:cubicBezTo>
                        <a:cubicBezTo>
                          <a:pt x="75" y="108"/>
                          <a:pt x="75" y="108"/>
                          <a:pt x="75" y="108"/>
                        </a:cubicBezTo>
                        <a:cubicBezTo>
                          <a:pt x="74" y="104"/>
                          <a:pt x="71" y="102"/>
                          <a:pt x="67" y="102"/>
                        </a:cubicBezTo>
                        <a:cubicBezTo>
                          <a:pt x="36" y="102"/>
                          <a:pt x="36" y="102"/>
                          <a:pt x="36" y="102"/>
                        </a:cubicBezTo>
                        <a:cubicBezTo>
                          <a:pt x="27" y="103"/>
                          <a:pt x="27" y="109"/>
                          <a:pt x="27" y="109"/>
                        </a:cubicBezTo>
                        <a:cubicBezTo>
                          <a:pt x="27" y="109"/>
                          <a:pt x="25" y="109"/>
                          <a:pt x="23" y="109"/>
                        </a:cubicBezTo>
                        <a:cubicBezTo>
                          <a:pt x="25" y="89"/>
                          <a:pt x="29" y="62"/>
                          <a:pt x="42" y="62"/>
                        </a:cubicBezTo>
                        <a:close/>
                        <a:moveTo>
                          <a:pt x="130" y="112"/>
                        </a:moveTo>
                        <a:cubicBezTo>
                          <a:pt x="130" y="113"/>
                          <a:pt x="130" y="114"/>
                          <a:pt x="130" y="115"/>
                        </a:cubicBezTo>
                        <a:cubicBezTo>
                          <a:pt x="130" y="116"/>
                          <a:pt x="129" y="117"/>
                          <a:pt x="129" y="118"/>
                        </a:cubicBezTo>
                        <a:cubicBezTo>
                          <a:pt x="129" y="120"/>
                          <a:pt x="128" y="122"/>
                          <a:pt x="128" y="123"/>
                        </a:cubicBezTo>
                        <a:cubicBezTo>
                          <a:pt x="128" y="123"/>
                          <a:pt x="128" y="123"/>
                          <a:pt x="128" y="123"/>
                        </a:cubicBezTo>
                        <a:cubicBezTo>
                          <a:pt x="127" y="125"/>
                          <a:pt x="126" y="127"/>
                          <a:pt x="125" y="128"/>
                        </a:cubicBezTo>
                        <a:cubicBezTo>
                          <a:pt x="123" y="129"/>
                          <a:pt x="122" y="130"/>
                          <a:pt x="119" y="130"/>
                        </a:cubicBezTo>
                        <a:cubicBezTo>
                          <a:pt x="106" y="130"/>
                          <a:pt x="106" y="130"/>
                          <a:pt x="106" y="130"/>
                        </a:cubicBezTo>
                        <a:cubicBezTo>
                          <a:pt x="105" y="130"/>
                          <a:pt x="103" y="130"/>
                          <a:pt x="101" y="129"/>
                        </a:cubicBezTo>
                        <a:cubicBezTo>
                          <a:pt x="100" y="128"/>
                          <a:pt x="98" y="127"/>
                          <a:pt x="98" y="126"/>
                        </a:cubicBezTo>
                        <a:cubicBezTo>
                          <a:pt x="97" y="125"/>
                          <a:pt x="97" y="124"/>
                          <a:pt x="97" y="123"/>
                        </a:cubicBezTo>
                        <a:cubicBezTo>
                          <a:pt x="96" y="122"/>
                          <a:pt x="96" y="120"/>
                          <a:pt x="96" y="119"/>
                        </a:cubicBezTo>
                        <a:cubicBezTo>
                          <a:pt x="95" y="116"/>
                          <a:pt x="95" y="113"/>
                          <a:pt x="94" y="112"/>
                        </a:cubicBezTo>
                        <a:cubicBezTo>
                          <a:pt x="94" y="112"/>
                          <a:pt x="94" y="112"/>
                          <a:pt x="94" y="112"/>
                        </a:cubicBezTo>
                        <a:cubicBezTo>
                          <a:pt x="95" y="110"/>
                          <a:pt x="96" y="109"/>
                          <a:pt x="98" y="109"/>
                        </a:cubicBezTo>
                        <a:cubicBezTo>
                          <a:pt x="126" y="109"/>
                          <a:pt x="126" y="109"/>
                          <a:pt x="126" y="109"/>
                        </a:cubicBezTo>
                        <a:cubicBezTo>
                          <a:pt x="126" y="109"/>
                          <a:pt x="127" y="109"/>
                          <a:pt x="128" y="109"/>
                        </a:cubicBezTo>
                        <a:cubicBezTo>
                          <a:pt x="129" y="110"/>
                          <a:pt x="129" y="110"/>
                          <a:pt x="130" y="111"/>
                        </a:cubicBezTo>
                        <a:cubicBezTo>
                          <a:pt x="130" y="111"/>
                          <a:pt x="130" y="112"/>
                          <a:pt x="130" y="112"/>
                        </a:cubicBezTo>
                        <a:cubicBezTo>
                          <a:pt x="130" y="112"/>
                          <a:pt x="130" y="112"/>
                          <a:pt x="130" y="112"/>
                        </a:cubicBezTo>
                        <a:close/>
                        <a:moveTo>
                          <a:pt x="69" y="112"/>
                        </a:moveTo>
                        <a:cubicBezTo>
                          <a:pt x="69" y="112"/>
                          <a:pt x="69" y="112"/>
                          <a:pt x="69" y="112"/>
                        </a:cubicBezTo>
                        <a:cubicBezTo>
                          <a:pt x="69" y="113"/>
                          <a:pt x="68" y="116"/>
                          <a:pt x="68" y="119"/>
                        </a:cubicBezTo>
                        <a:cubicBezTo>
                          <a:pt x="67" y="120"/>
                          <a:pt x="67" y="122"/>
                          <a:pt x="67" y="123"/>
                        </a:cubicBezTo>
                        <a:cubicBezTo>
                          <a:pt x="66" y="124"/>
                          <a:pt x="66" y="125"/>
                          <a:pt x="66" y="126"/>
                        </a:cubicBezTo>
                        <a:cubicBezTo>
                          <a:pt x="65" y="127"/>
                          <a:pt x="64" y="128"/>
                          <a:pt x="62" y="129"/>
                        </a:cubicBezTo>
                        <a:cubicBezTo>
                          <a:pt x="60" y="130"/>
                          <a:pt x="58" y="130"/>
                          <a:pt x="57" y="130"/>
                        </a:cubicBezTo>
                        <a:cubicBezTo>
                          <a:pt x="44" y="130"/>
                          <a:pt x="44" y="130"/>
                          <a:pt x="44" y="130"/>
                        </a:cubicBezTo>
                        <a:cubicBezTo>
                          <a:pt x="42" y="130"/>
                          <a:pt x="40" y="129"/>
                          <a:pt x="39" y="128"/>
                        </a:cubicBezTo>
                        <a:cubicBezTo>
                          <a:pt x="37" y="127"/>
                          <a:pt x="36" y="125"/>
                          <a:pt x="35" y="123"/>
                        </a:cubicBezTo>
                        <a:cubicBezTo>
                          <a:pt x="35" y="123"/>
                          <a:pt x="35" y="123"/>
                          <a:pt x="35" y="123"/>
                        </a:cubicBezTo>
                        <a:cubicBezTo>
                          <a:pt x="35" y="122"/>
                          <a:pt x="35" y="120"/>
                          <a:pt x="34" y="118"/>
                        </a:cubicBezTo>
                        <a:cubicBezTo>
                          <a:pt x="34" y="117"/>
                          <a:pt x="34" y="116"/>
                          <a:pt x="34" y="115"/>
                        </a:cubicBezTo>
                        <a:cubicBezTo>
                          <a:pt x="33" y="114"/>
                          <a:pt x="33" y="113"/>
                          <a:pt x="33" y="112"/>
                        </a:cubicBezTo>
                        <a:cubicBezTo>
                          <a:pt x="33" y="112"/>
                          <a:pt x="33" y="112"/>
                          <a:pt x="33" y="112"/>
                        </a:cubicBezTo>
                        <a:cubicBezTo>
                          <a:pt x="33" y="112"/>
                          <a:pt x="33" y="112"/>
                          <a:pt x="33" y="112"/>
                        </a:cubicBezTo>
                        <a:cubicBezTo>
                          <a:pt x="33" y="112"/>
                          <a:pt x="33" y="111"/>
                          <a:pt x="34" y="111"/>
                        </a:cubicBezTo>
                        <a:cubicBezTo>
                          <a:pt x="34" y="110"/>
                          <a:pt x="35" y="110"/>
                          <a:pt x="35" y="109"/>
                        </a:cubicBezTo>
                        <a:cubicBezTo>
                          <a:pt x="36" y="109"/>
                          <a:pt x="37" y="109"/>
                          <a:pt x="38" y="109"/>
                        </a:cubicBezTo>
                        <a:cubicBezTo>
                          <a:pt x="65" y="109"/>
                          <a:pt x="65" y="109"/>
                          <a:pt x="65" y="109"/>
                        </a:cubicBezTo>
                        <a:cubicBezTo>
                          <a:pt x="67" y="109"/>
                          <a:pt x="69" y="110"/>
                          <a:pt x="69" y="112"/>
                        </a:cubicBezTo>
                        <a:close/>
                        <a:moveTo>
                          <a:pt x="10" y="113"/>
                        </a:moveTo>
                        <a:cubicBezTo>
                          <a:pt x="10" y="113"/>
                          <a:pt x="10" y="113"/>
                          <a:pt x="10" y="113"/>
                        </a:cubicBezTo>
                        <a:cubicBezTo>
                          <a:pt x="10" y="110"/>
                          <a:pt x="11" y="108"/>
                          <a:pt x="12" y="107"/>
                        </a:cubicBezTo>
                        <a:cubicBezTo>
                          <a:pt x="13" y="107"/>
                          <a:pt x="13" y="106"/>
                          <a:pt x="13" y="106"/>
                        </a:cubicBezTo>
                        <a:cubicBezTo>
                          <a:pt x="17" y="116"/>
                          <a:pt x="20" y="126"/>
                          <a:pt x="22" y="128"/>
                        </a:cubicBezTo>
                        <a:cubicBezTo>
                          <a:pt x="22" y="128"/>
                          <a:pt x="22" y="122"/>
                          <a:pt x="23" y="115"/>
                        </a:cubicBezTo>
                        <a:cubicBezTo>
                          <a:pt x="23" y="115"/>
                          <a:pt x="23" y="115"/>
                          <a:pt x="23" y="115"/>
                        </a:cubicBezTo>
                        <a:cubicBezTo>
                          <a:pt x="26" y="115"/>
                          <a:pt x="26" y="115"/>
                          <a:pt x="26" y="115"/>
                        </a:cubicBezTo>
                        <a:cubicBezTo>
                          <a:pt x="26" y="116"/>
                          <a:pt x="27" y="116"/>
                          <a:pt x="27" y="116"/>
                        </a:cubicBezTo>
                        <a:cubicBezTo>
                          <a:pt x="27" y="121"/>
                          <a:pt x="29" y="125"/>
                          <a:pt x="29" y="125"/>
                        </a:cubicBezTo>
                        <a:cubicBezTo>
                          <a:pt x="29" y="125"/>
                          <a:pt x="29" y="125"/>
                          <a:pt x="29" y="125"/>
                        </a:cubicBezTo>
                        <a:cubicBezTo>
                          <a:pt x="30" y="128"/>
                          <a:pt x="31" y="131"/>
                          <a:pt x="34" y="133"/>
                        </a:cubicBezTo>
                        <a:cubicBezTo>
                          <a:pt x="36" y="136"/>
                          <a:pt x="40" y="137"/>
                          <a:pt x="44" y="137"/>
                        </a:cubicBezTo>
                        <a:cubicBezTo>
                          <a:pt x="58" y="137"/>
                          <a:pt x="58" y="137"/>
                          <a:pt x="58" y="137"/>
                        </a:cubicBezTo>
                        <a:cubicBezTo>
                          <a:pt x="60" y="137"/>
                          <a:pt x="63" y="136"/>
                          <a:pt x="66" y="135"/>
                        </a:cubicBezTo>
                        <a:cubicBezTo>
                          <a:pt x="68" y="134"/>
                          <a:pt x="71" y="132"/>
                          <a:pt x="72" y="129"/>
                        </a:cubicBezTo>
                        <a:cubicBezTo>
                          <a:pt x="73" y="127"/>
                          <a:pt x="73" y="126"/>
                          <a:pt x="74" y="124"/>
                        </a:cubicBezTo>
                        <a:cubicBezTo>
                          <a:pt x="75" y="120"/>
                          <a:pt x="76" y="117"/>
                          <a:pt x="76" y="115"/>
                        </a:cubicBezTo>
                        <a:cubicBezTo>
                          <a:pt x="87" y="115"/>
                          <a:pt x="87" y="115"/>
                          <a:pt x="87" y="115"/>
                        </a:cubicBezTo>
                        <a:cubicBezTo>
                          <a:pt x="88" y="117"/>
                          <a:pt x="89" y="120"/>
                          <a:pt x="90" y="124"/>
                        </a:cubicBezTo>
                        <a:cubicBezTo>
                          <a:pt x="90" y="126"/>
                          <a:pt x="91" y="127"/>
                          <a:pt x="91" y="129"/>
                        </a:cubicBezTo>
                        <a:cubicBezTo>
                          <a:pt x="93" y="132"/>
                          <a:pt x="95" y="134"/>
                          <a:pt x="98" y="135"/>
                        </a:cubicBezTo>
                        <a:cubicBezTo>
                          <a:pt x="100" y="136"/>
                          <a:pt x="103" y="137"/>
                          <a:pt x="105" y="137"/>
                        </a:cubicBezTo>
                        <a:cubicBezTo>
                          <a:pt x="120" y="137"/>
                          <a:pt x="120" y="137"/>
                          <a:pt x="120" y="137"/>
                        </a:cubicBezTo>
                        <a:cubicBezTo>
                          <a:pt x="124" y="137"/>
                          <a:pt x="127" y="136"/>
                          <a:pt x="130" y="133"/>
                        </a:cubicBezTo>
                        <a:cubicBezTo>
                          <a:pt x="132" y="131"/>
                          <a:pt x="134" y="128"/>
                          <a:pt x="135" y="125"/>
                        </a:cubicBezTo>
                        <a:cubicBezTo>
                          <a:pt x="135" y="125"/>
                          <a:pt x="135" y="125"/>
                          <a:pt x="135" y="125"/>
                        </a:cubicBezTo>
                        <a:cubicBezTo>
                          <a:pt x="135" y="125"/>
                          <a:pt x="136" y="121"/>
                          <a:pt x="137" y="116"/>
                        </a:cubicBezTo>
                        <a:cubicBezTo>
                          <a:pt x="137" y="116"/>
                          <a:pt x="137" y="116"/>
                          <a:pt x="137" y="115"/>
                        </a:cubicBezTo>
                        <a:cubicBezTo>
                          <a:pt x="140" y="115"/>
                          <a:pt x="140" y="115"/>
                          <a:pt x="140" y="115"/>
                        </a:cubicBezTo>
                        <a:cubicBezTo>
                          <a:pt x="140" y="115"/>
                          <a:pt x="140" y="115"/>
                          <a:pt x="140" y="115"/>
                        </a:cubicBezTo>
                        <a:cubicBezTo>
                          <a:pt x="141" y="124"/>
                          <a:pt x="141" y="124"/>
                          <a:pt x="141" y="124"/>
                        </a:cubicBezTo>
                        <a:cubicBezTo>
                          <a:pt x="141" y="124"/>
                          <a:pt x="146" y="117"/>
                          <a:pt x="149" y="106"/>
                        </a:cubicBezTo>
                        <a:cubicBezTo>
                          <a:pt x="150" y="106"/>
                          <a:pt x="151" y="106"/>
                          <a:pt x="151" y="107"/>
                        </a:cubicBezTo>
                        <a:cubicBezTo>
                          <a:pt x="152" y="108"/>
                          <a:pt x="153" y="110"/>
                          <a:pt x="154" y="113"/>
                        </a:cubicBezTo>
                        <a:cubicBezTo>
                          <a:pt x="154" y="113"/>
                          <a:pt x="154" y="113"/>
                          <a:pt x="154" y="113"/>
                        </a:cubicBezTo>
                        <a:cubicBezTo>
                          <a:pt x="154" y="113"/>
                          <a:pt x="154" y="113"/>
                          <a:pt x="154" y="113"/>
                        </a:cubicBezTo>
                        <a:cubicBezTo>
                          <a:pt x="154" y="114"/>
                          <a:pt x="154" y="115"/>
                          <a:pt x="154" y="116"/>
                        </a:cubicBezTo>
                        <a:cubicBezTo>
                          <a:pt x="154" y="121"/>
                          <a:pt x="152" y="128"/>
                          <a:pt x="150" y="133"/>
                        </a:cubicBezTo>
                        <a:cubicBezTo>
                          <a:pt x="149" y="136"/>
                          <a:pt x="147" y="138"/>
                          <a:pt x="146" y="140"/>
                        </a:cubicBezTo>
                        <a:cubicBezTo>
                          <a:pt x="144" y="142"/>
                          <a:pt x="143" y="142"/>
                          <a:pt x="141" y="143"/>
                        </a:cubicBezTo>
                        <a:cubicBezTo>
                          <a:pt x="139" y="144"/>
                          <a:pt x="139" y="144"/>
                          <a:pt x="139" y="144"/>
                        </a:cubicBezTo>
                        <a:cubicBezTo>
                          <a:pt x="138" y="146"/>
                          <a:pt x="138" y="146"/>
                          <a:pt x="138" y="146"/>
                        </a:cubicBezTo>
                        <a:cubicBezTo>
                          <a:pt x="134" y="162"/>
                          <a:pt x="127" y="176"/>
                          <a:pt x="118" y="186"/>
                        </a:cubicBezTo>
                        <a:cubicBezTo>
                          <a:pt x="108" y="195"/>
                          <a:pt x="97" y="201"/>
                          <a:pt x="82" y="201"/>
                        </a:cubicBezTo>
                        <a:cubicBezTo>
                          <a:pt x="82" y="201"/>
                          <a:pt x="82" y="201"/>
                          <a:pt x="82" y="201"/>
                        </a:cubicBezTo>
                        <a:cubicBezTo>
                          <a:pt x="81" y="201"/>
                          <a:pt x="81" y="201"/>
                          <a:pt x="81" y="201"/>
                        </a:cubicBezTo>
                        <a:cubicBezTo>
                          <a:pt x="67" y="201"/>
                          <a:pt x="55" y="195"/>
                          <a:pt x="45" y="186"/>
                        </a:cubicBezTo>
                        <a:cubicBezTo>
                          <a:pt x="36" y="176"/>
                          <a:pt x="29" y="162"/>
                          <a:pt x="25" y="146"/>
                        </a:cubicBezTo>
                        <a:cubicBezTo>
                          <a:pt x="25" y="144"/>
                          <a:pt x="25" y="144"/>
                          <a:pt x="25" y="144"/>
                        </a:cubicBezTo>
                        <a:cubicBezTo>
                          <a:pt x="22" y="143"/>
                          <a:pt x="22" y="143"/>
                          <a:pt x="22" y="143"/>
                        </a:cubicBezTo>
                        <a:cubicBezTo>
                          <a:pt x="21" y="142"/>
                          <a:pt x="19" y="142"/>
                          <a:pt x="18" y="140"/>
                        </a:cubicBezTo>
                        <a:cubicBezTo>
                          <a:pt x="15" y="137"/>
                          <a:pt x="13" y="133"/>
                          <a:pt x="12" y="129"/>
                        </a:cubicBezTo>
                        <a:cubicBezTo>
                          <a:pt x="10" y="124"/>
                          <a:pt x="10" y="119"/>
                          <a:pt x="10" y="116"/>
                        </a:cubicBezTo>
                        <a:cubicBezTo>
                          <a:pt x="10" y="115"/>
                          <a:pt x="10" y="114"/>
                          <a:pt x="10" y="113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</p:grpSp>
            <p:sp>
              <p:nvSpPr>
                <p:cNvPr id="76" name="TextBox 152"/>
                <p:cNvSpPr txBox="1"/>
                <p:nvPr/>
              </p:nvSpPr>
              <p:spPr>
                <a:xfrm>
                  <a:off x="1125891" y="4752920"/>
                  <a:ext cx="904925" cy="35959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r>
                    <a:rPr lang="zh-CN" altLang="en-US" sz="600" b="1" smtClean="0">
                      <a:latin typeface="华文细黑" pitchFamily="2" charset="-122"/>
                      <a:ea typeface="华文细黑" pitchFamily="2" charset="-122"/>
                    </a:rPr>
                    <a:t>营业部经理</a:t>
                  </a:r>
                  <a:endParaRPr lang="zh-CN" altLang="en-US" sz="600" b="1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</p:grpSp>
          <p:grpSp>
            <p:nvGrpSpPr>
              <p:cNvPr id="53" name="组合 52"/>
              <p:cNvGrpSpPr/>
              <p:nvPr/>
            </p:nvGrpSpPr>
            <p:grpSpPr>
              <a:xfrm>
                <a:off x="4342099" y="3455331"/>
                <a:ext cx="719075" cy="1208744"/>
                <a:chOff x="3745883" y="3236712"/>
                <a:chExt cx="615770" cy="1038581"/>
              </a:xfrm>
            </p:grpSpPr>
            <p:grpSp>
              <p:nvGrpSpPr>
                <p:cNvPr id="61" name="Group 1010"/>
                <p:cNvGrpSpPr/>
                <p:nvPr/>
              </p:nvGrpSpPr>
              <p:grpSpPr>
                <a:xfrm>
                  <a:off x="3753849" y="3236712"/>
                  <a:ext cx="573481" cy="607814"/>
                  <a:chOff x="2178052" y="-1588"/>
                  <a:chExt cx="700087" cy="778809"/>
                </a:xfrm>
                <a:solidFill>
                  <a:srgbClr val="373C64"/>
                </a:solidFill>
              </p:grpSpPr>
              <p:sp>
                <p:nvSpPr>
                  <p:cNvPr id="63" name="Freeform 180"/>
                  <p:cNvSpPr/>
                  <p:nvPr/>
                </p:nvSpPr>
                <p:spPr bwMode="auto">
                  <a:xfrm>
                    <a:off x="2557464" y="458789"/>
                    <a:ext cx="320675" cy="316872"/>
                  </a:xfrm>
                  <a:custGeom>
                    <a:gdLst>
                      <a:gd name="T0" fmla="*/ 174 w 177"/>
                      <a:gd name="T1" fmla="*/ 110 h 178"/>
                      <a:gd name="T2" fmla="*/ 41 w 177"/>
                      <a:gd name="T3" fmla="*/ 0 h 178"/>
                      <a:gd name="T4" fmla="*/ 0 w 177"/>
                      <a:gd name="T5" fmla="*/ 178 h 178"/>
                      <a:gd name="T6" fmla="*/ 177 w 177"/>
                      <a:gd name="T7" fmla="*/ 161 h 178"/>
                      <a:gd name="T8" fmla="*/ 174 w 177"/>
                      <a:gd name="T9" fmla="*/ 110 h 1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77" h="178">
                        <a:moveTo>
                          <a:pt x="174" y="110"/>
                        </a:moveTo>
                        <a:cubicBezTo>
                          <a:pt x="162" y="53"/>
                          <a:pt x="143" y="10"/>
                          <a:pt x="41" y="0"/>
                        </a:cubicBezTo>
                        <a:cubicBezTo>
                          <a:pt x="0" y="178"/>
                          <a:pt x="0" y="178"/>
                          <a:pt x="0" y="178"/>
                        </a:cubicBezTo>
                        <a:cubicBezTo>
                          <a:pt x="124" y="177"/>
                          <a:pt x="177" y="161"/>
                          <a:pt x="177" y="161"/>
                        </a:cubicBezTo>
                        <a:cubicBezTo>
                          <a:pt x="176" y="155"/>
                          <a:pt x="175" y="116"/>
                          <a:pt x="174" y="11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65" name="Freeform 181"/>
                  <p:cNvSpPr/>
                  <p:nvPr/>
                </p:nvSpPr>
                <p:spPr bwMode="auto">
                  <a:xfrm>
                    <a:off x="2178052" y="458787"/>
                    <a:ext cx="319088" cy="318434"/>
                  </a:xfrm>
                  <a:custGeom>
                    <a:gdLst>
                      <a:gd name="T0" fmla="*/ 3 w 176"/>
                      <a:gd name="T1" fmla="*/ 113 h 179"/>
                      <a:gd name="T2" fmla="*/ 0 w 176"/>
                      <a:gd name="T3" fmla="*/ 161 h 179"/>
                      <a:gd name="T4" fmla="*/ 176 w 176"/>
                      <a:gd name="T5" fmla="*/ 179 h 179"/>
                      <a:gd name="T6" fmla="*/ 136 w 176"/>
                      <a:gd name="T7" fmla="*/ 0 h 179"/>
                      <a:gd name="T8" fmla="*/ 3 w 176"/>
                      <a:gd name="T9" fmla="*/ 113 h 179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76" h="179">
                        <a:moveTo>
                          <a:pt x="3" y="113"/>
                        </a:moveTo>
                        <a:cubicBezTo>
                          <a:pt x="2" y="118"/>
                          <a:pt x="1" y="156"/>
                          <a:pt x="0" y="161"/>
                        </a:cubicBezTo>
                        <a:cubicBezTo>
                          <a:pt x="0" y="161"/>
                          <a:pt x="45" y="177"/>
                          <a:pt x="176" y="179"/>
                        </a:cubicBezTo>
                        <a:cubicBezTo>
                          <a:pt x="136" y="0"/>
                          <a:pt x="136" y="0"/>
                          <a:pt x="136" y="0"/>
                        </a:cubicBezTo>
                        <a:cubicBezTo>
                          <a:pt x="31" y="10"/>
                          <a:pt x="14" y="55"/>
                          <a:pt x="3" y="113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66" name="Freeform 182"/>
                  <p:cNvSpPr/>
                  <p:nvPr/>
                </p:nvSpPr>
                <p:spPr bwMode="auto">
                  <a:xfrm>
                    <a:off x="2489201" y="460375"/>
                    <a:ext cx="77788" cy="42863"/>
                  </a:xfrm>
                  <a:custGeom>
                    <a:gdLst>
                      <a:gd name="T0" fmla="*/ 21 w 43"/>
                      <a:gd name="T1" fmla="*/ 3 h 24"/>
                      <a:gd name="T2" fmla="*/ 0 w 43"/>
                      <a:gd name="T3" fmla="*/ 0 h 24"/>
                      <a:gd name="T4" fmla="*/ 10 w 43"/>
                      <a:gd name="T5" fmla="*/ 24 h 24"/>
                      <a:gd name="T6" fmla="*/ 33 w 43"/>
                      <a:gd name="T7" fmla="*/ 24 h 24"/>
                      <a:gd name="T8" fmla="*/ 43 w 43"/>
                      <a:gd name="T9" fmla="*/ 0 h 24"/>
                      <a:gd name="T10" fmla="*/ 21 w 43"/>
                      <a:gd name="T11" fmla="*/ 3 h 2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43" h="24">
                        <a:moveTo>
                          <a:pt x="21" y="3"/>
                        </a:moveTo>
                        <a:cubicBezTo>
                          <a:pt x="10" y="3"/>
                          <a:pt x="0" y="0"/>
                          <a:pt x="0" y="0"/>
                        </a:cubicBezTo>
                        <a:cubicBezTo>
                          <a:pt x="10" y="24"/>
                          <a:pt x="10" y="24"/>
                          <a:pt x="10" y="24"/>
                        </a:cubicBezTo>
                        <a:cubicBezTo>
                          <a:pt x="33" y="24"/>
                          <a:pt x="33" y="24"/>
                          <a:pt x="33" y="24"/>
                        </a:cubicBezTo>
                        <a:cubicBezTo>
                          <a:pt x="43" y="0"/>
                          <a:pt x="43" y="0"/>
                          <a:pt x="43" y="0"/>
                        </a:cubicBezTo>
                        <a:cubicBezTo>
                          <a:pt x="43" y="0"/>
                          <a:pt x="34" y="3"/>
                          <a:pt x="21" y="3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67" name="Freeform 183"/>
                  <p:cNvSpPr/>
                  <p:nvPr/>
                </p:nvSpPr>
                <p:spPr bwMode="auto">
                  <a:xfrm>
                    <a:off x="2490788" y="528637"/>
                    <a:ext cx="74613" cy="247650"/>
                  </a:xfrm>
                  <a:custGeom>
                    <a:gdLst>
                      <a:gd name="T0" fmla="*/ 47 w 47"/>
                      <a:gd name="T1" fmla="*/ 46 h 156"/>
                      <a:gd name="T2" fmla="*/ 37 w 47"/>
                      <a:gd name="T3" fmla="*/ 0 h 156"/>
                      <a:gd name="T4" fmla="*/ 12 w 47"/>
                      <a:gd name="T5" fmla="*/ 0 h 156"/>
                      <a:gd name="T6" fmla="*/ 0 w 47"/>
                      <a:gd name="T7" fmla="*/ 48 h 156"/>
                      <a:gd name="T8" fmla="*/ 23 w 47"/>
                      <a:gd name="T9" fmla="*/ 156 h 156"/>
                      <a:gd name="T10" fmla="*/ 47 w 47"/>
                      <a:gd name="T11" fmla="*/ 46 h 15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47" h="156">
                        <a:moveTo>
                          <a:pt x="47" y="46"/>
                        </a:moveTo>
                        <a:lnTo>
                          <a:pt x="37" y="0"/>
                        </a:lnTo>
                        <a:lnTo>
                          <a:pt x="12" y="0"/>
                        </a:lnTo>
                        <a:lnTo>
                          <a:pt x="0" y="48"/>
                        </a:lnTo>
                        <a:lnTo>
                          <a:pt x="23" y="156"/>
                        </a:lnTo>
                        <a:lnTo>
                          <a:pt x="47" y="46"/>
                        </a:ln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68" name="Freeform 184"/>
                  <p:cNvSpPr/>
                  <p:nvPr/>
                </p:nvSpPr>
                <p:spPr bwMode="auto">
                  <a:xfrm>
                    <a:off x="2643188" y="635000"/>
                    <a:ext cx="125413" cy="30163"/>
                  </a:xfrm>
                  <a:custGeom>
                    <a:gdLst>
                      <a:gd name="T0" fmla="*/ 79 w 79"/>
                      <a:gd name="T1" fmla="*/ 19 h 19"/>
                      <a:gd name="T2" fmla="*/ 0 w 79"/>
                      <a:gd name="T3" fmla="*/ 19 h 19"/>
                      <a:gd name="T4" fmla="*/ 0 w 79"/>
                      <a:gd name="T5" fmla="*/ 0 h 19"/>
                      <a:gd name="T6" fmla="*/ 47 w 79"/>
                      <a:gd name="T7" fmla="*/ 0 h 19"/>
                      <a:gd name="T8" fmla="*/ 79 w 79"/>
                      <a:gd name="T9" fmla="*/ 0 h 19"/>
                      <a:gd name="T10" fmla="*/ 79 w 79"/>
                      <a:gd name="T11" fmla="*/ 19 h 19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79" h="19">
                        <a:moveTo>
                          <a:pt x="79" y="19"/>
                        </a:moveTo>
                        <a:lnTo>
                          <a:pt x="0" y="19"/>
                        </a:lnTo>
                        <a:lnTo>
                          <a:pt x="0" y="0"/>
                        </a:lnTo>
                        <a:lnTo>
                          <a:pt x="47" y="0"/>
                        </a:lnTo>
                        <a:lnTo>
                          <a:pt x="79" y="0"/>
                        </a:lnTo>
                        <a:lnTo>
                          <a:pt x="79" y="19"/>
                        </a:ln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69" name="Freeform 185"/>
                  <p:cNvSpPr/>
                  <p:nvPr/>
                </p:nvSpPr>
                <p:spPr bwMode="auto">
                  <a:xfrm>
                    <a:off x="2344738" y="-1588"/>
                    <a:ext cx="360363" cy="114300"/>
                  </a:xfrm>
                  <a:custGeom>
                    <a:gdLst>
                      <a:gd name="T0" fmla="*/ 146 w 199"/>
                      <a:gd name="T1" fmla="*/ 35 h 63"/>
                      <a:gd name="T2" fmla="*/ 149 w 199"/>
                      <a:gd name="T3" fmla="*/ 32 h 63"/>
                      <a:gd name="T4" fmla="*/ 199 w 199"/>
                      <a:gd name="T5" fmla="*/ 56 h 63"/>
                      <a:gd name="T6" fmla="*/ 151 w 199"/>
                      <a:gd name="T7" fmla="*/ 16 h 63"/>
                      <a:gd name="T8" fmla="*/ 101 w 199"/>
                      <a:gd name="T9" fmla="*/ 0 h 63"/>
                      <a:gd name="T10" fmla="*/ 0 w 199"/>
                      <a:gd name="T11" fmla="*/ 57 h 63"/>
                      <a:gd name="T12" fmla="*/ 45 w 199"/>
                      <a:gd name="T13" fmla="*/ 63 h 63"/>
                      <a:gd name="T14" fmla="*/ 146 w 199"/>
                      <a:gd name="T15" fmla="*/ 35 h 63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</a:cxnLst>
                    <a:rect l="0" t="0" r="r" b="b"/>
                    <a:pathLst>
                      <a:path w="199" h="62">
                        <a:moveTo>
                          <a:pt x="146" y="35"/>
                        </a:moveTo>
                        <a:cubicBezTo>
                          <a:pt x="149" y="32"/>
                          <a:pt x="149" y="32"/>
                          <a:pt x="149" y="32"/>
                        </a:cubicBezTo>
                        <a:cubicBezTo>
                          <a:pt x="149" y="32"/>
                          <a:pt x="179" y="56"/>
                          <a:pt x="199" y="56"/>
                        </a:cubicBezTo>
                        <a:cubicBezTo>
                          <a:pt x="197" y="37"/>
                          <a:pt x="182" y="12"/>
                          <a:pt x="151" y="16"/>
                        </a:cubicBezTo>
                        <a:cubicBezTo>
                          <a:pt x="136" y="4"/>
                          <a:pt x="120" y="0"/>
                          <a:pt x="101" y="0"/>
                        </a:cubicBezTo>
                        <a:cubicBezTo>
                          <a:pt x="31" y="0"/>
                          <a:pt x="6" y="47"/>
                          <a:pt x="0" y="57"/>
                        </a:cubicBezTo>
                        <a:cubicBezTo>
                          <a:pt x="12" y="62"/>
                          <a:pt x="29" y="63"/>
                          <a:pt x="45" y="63"/>
                        </a:cubicBezTo>
                        <a:cubicBezTo>
                          <a:pt x="77" y="63"/>
                          <a:pt x="118" y="58"/>
                          <a:pt x="146" y="35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70" name="Freeform 186"/>
                  <p:cNvSpPr/>
                  <p:nvPr/>
                </p:nvSpPr>
                <p:spPr bwMode="auto">
                  <a:xfrm>
                    <a:off x="2557463" y="177800"/>
                    <a:ext cx="120650" cy="73025"/>
                  </a:xfrm>
                  <a:custGeom>
                    <a:gdLst>
                      <a:gd name="T0" fmla="*/ 0 w 66"/>
                      <a:gd name="T1" fmla="*/ 3 h 40"/>
                      <a:gd name="T2" fmla="*/ 0 w 66"/>
                      <a:gd name="T3" fmla="*/ 4 h 40"/>
                      <a:gd name="T4" fmla="*/ 2 w 66"/>
                      <a:gd name="T5" fmla="*/ 16 h 40"/>
                      <a:gd name="T6" fmla="*/ 12 w 66"/>
                      <a:gd name="T7" fmla="*/ 39 h 40"/>
                      <a:gd name="T8" fmla="*/ 14 w 66"/>
                      <a:gd name="T9" fmla="*/ 40 h 40"/>
                      <a:gd name="T10" fmla="*/ 23 w 66"/>
                      <a:gd name="T11" fmla="*/ 40 h 40"/>
                      <a:gd name="T12" fmla="*/ 55 w 66"/>
                      <a:gd name="T13" fmla="*/ 35 h 40"/>
                      <a:gd name="T14" fmla="*/ 58 w 66"/>
                      <a:gd name="T15" fmla="*/ 32 h 40"/>
                      <a:gd name="T16" fmla="*/ 61 w 66"/>
                      <a:gd name="T17" fmla="*/ 25 h 40"/>
                      <a:gd name="T18" fmla="*/ 66 w 66"/>
                      <a:gd name="T19" fmla="*/ 6 h 40"/>
                      <a:gd name="T20" fmla="*/ 66 w 66"/>
                      <a:gd name="T21" fmla="*/ 5 h 40"/>
                      <a:gd name="T22" fmla="*/ 57 w 66"/>
                      <a:gd name="T23" fmla="*/ 3 h 40"/>
                      <a:gd name="T24" fmla="*/ 26 w 66"/>
                      <a:gd name="T25" fmla="*/ 0 h 40"/>
                      <a:gd name="T26" fmla="*/ 0 w 66"/>
                      <a:gd name="T27" fmla="*/ 3 h 4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</a:cxnLst>
                    <a:rect l="0" t="0" r="r" b="b"/>
                    <a:pathLst>
                      <a:path w="66" h="40">
                        <a:moveTo>
                          <a:pt x="0" y="3"/>
                        </a:moveTo>
                        <a:cubicBezTo>
                          <a:pt x="0" y="3"/>
                          <a:pt x="0" y="3"/>
                          <a:pt x="0" y="4"/>
                        </a:cubicBezTo>
                        <a:cubicBezTo>
                          <a:pt x="0" y="7"/>
                          <a:pt x="1" y="11"/>
                          <a:pt x="2" y="16"/>
                        </a:cubicBezTo>
                        <a:cubicBezTo>
                          <a:pt x="4" y="24"/>
                          <a:pt x="7" y="34"/>
                          <a:pt x="12" y="39"/>
                        </a:cubicBezTo>
                        <a:cubicBezTo>
                          <a:pt x="12" y="39"/>
                          <a:pt x="13" y="39"/>
                          <a:pt x="14" y="40"/>
                        </a:cubicBezTo>
                        <a:cubicBezTo>
                          <a:pt x="16" y="40"/>
                          <a:pt x="20" y="40"/>
                          <a:pt x="23" y="40"/>
                        </a:cubicBezTo>
                        <a:cubicBezTo>
                          <a:pt x="32" y="40"/>
                          <a:pt x="45" y="39"/>
                          <a:pt x="55" y="35"/>
                        </a:cubicBezTo>
                        <a:cubicBezTo>
                          <a:pt x="55" y="35"/>
                          <a:pt x="57" y="34"/>
                          <a:pt x="58" y="32"/>
                        </a:cubicBezTo>
                        <a:cubicBezTo>
                          <a:pt x="59" y="31"/>
                          <a:pt x="60" y="28"/>
                          <a:pt x="61" y="25"/>
                        </a:cubicBezTo>
                        <a:cubicBezTo>
                          <a:pt x="63" y="18"/>
                          <a:pt x="65" y="11"/>
                          <a:pt x="66" y="6"/>
                        </a:cubicBezTo>
                        <a:cubicBezTo>
                          <a:pt x="66" y="6"/>
                          <a:pt x="66" y="5"/>
                          <a:pt x="66" y="5"/>
                        </a:cubicBezTo>
                        <a:cubicBezTo>
                          <a:pt x="64" y="4"/>
                          <a:pt x="61" y="4"/>
                          <a:pt x="57" y="3"/>
                        </a:cubicBezTo>
                        <a:cubicBezTo>
                          <a:pt x="49" y="2"/>
                          <a:pt x="38" y="0"/>
                          <a:pt x="26" y="0"/>
                        </a:cubicBezTo>
                        <a:cubicBezTo>
                          <a:pt x="11" y="0"/>
                          <a:pt x="3" y="2"/>
                          <a:pt x="0" y="3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72" name="Freeform 187"/>
                  <p:cNvSpPr/>
                  <p:nvPr/>
                </p:nvSpPr>
                <p:spPr bwMode="auto">
                  <a:xfrm>
                    <a:off x="2347913" y="90487"/>
                    <a:ext cx="360363" cy="114071"/>
                  </a:xfrm>
                  <a:custGeom>
                    <a:gdLst>
                      <a:gd name="T0" fmla="*/ 10 w 199"/>
                      <a:gd name="T1" fmla="*/ 45 h 51"/>
                      <a:gd name="T2" fmla="*/ 10 w 199"/>
                      <a:gd name="T3" fmla="*/ 45 h 51"/>
                      <a:gd name="T4" fmla="*/ 11 w 199"/>
                      <a:gd name="T5" fmla="*/ 44 h 51"/>
                      <a:gd name="T6" fmla="*/ 11 w 199"/>
                      <a:gd name="T7" fmla="*/ 44 h 51"/>
                      <a:gd name="T8" fmla="*/ 57 w 199"/>
                      <a:gd name="T9" fmla="*/ 39 h 51"/>
                      <a:gd name="T10" fmla="*/ 91 w 199"/>
                      <a:gd name="T11" fmla="*/ 43 h 51"/>
                      <a:gd name="T12" fmla="*/ 93 w 199"/>
                      <a:gd name="T13" fmla="*/ 48 h 51"/>
                      <a:gd name="T14" fmla="*/ 93 w 199"/>
                      <a:gd name="T15" fmla="*/ 51 h 51"/>
                      <a:gd name="T16" fmla="*/ 106 w 199"/>
                      <a:gd name="T17" fmla="*/ 51 h 51"/>
                      <a:gd name="T18" fmla="*/ 106 w 199"/>
                      <a:gd name="T19" fmla="*/ 48 h 51"/>
                      <a:gd name="T20" fmla="*/ 108 w 199"/>
                      <a:gd name="T21" fmla="*/ 43 h 51"/>
                      <a:gd name="T22" fmla="*/ 142 w 199"/>
                      <a:gd name="T23" fmla="*/ 39 h 51"/>
                      <a:gd name="T24" fmla="*/ 189 w 199"/>
                      <a:gd name="T25" fmla="*/ 45 h 51"/>
                      <a:gd name="T26" fmla="*/ 189 w 199"/>
                      <a:gd name="T27" fmla="*/ 45 h 51"/>
                      <a:gd name="T28" fmla="*/ 199 w 199"/>
                      <a:gd name="T29" fmla="*/ 48 h 51"/>
                      <a:gd name="T30" fmla="*/ 193 w 199"/>
                      <a:gd name="T31" fmla="*/ 22 h 51"/>
                      <a:gd name="T32" fmla="*/ 145 w 199"/>
                      <a:gd name="T33" fmla="*/ 0 h 51"/>
                      <a:gd name="T34" fmla="*/ 45 w 199"/>
                      <a:gd name="T35" fmla="*/ 27 h 51"/>
                      <a:gd name="T36" fmla="*/ 5 w 199"/>
                      <a:gd name="T37" fmla="*/ 24 h 51"/>
                      <a:gd name="T38" fmla="*/ 0 w 199"/>
                      <a:gd name="T39" fmla="*/ 48 h 51"/>
                      <a:gd name="T40" fmla="*/ 10 w 199"/>
                      <a:gd name="T41" fmla="*/ 45 h 51"/>
                      <a:gd name="T42" fmla="*/ 10 w 199"/>
                      <a:gd name="T43" fmla="*/ 45 h 51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</a:cxnLst>
                    <a:rect l="0" t="0" r="r" b="b"/>
                    <a:pathLst>
                      <a:path w="199" h="51">
                        <a:moveTo>
                          <a:pt x="10" y="45"/>
                        </a:moveTo>
                        <a:cubicBezTo>
                          <a:pt x="10" y="45"/>
                          <a:pt x="10" y="45"/>
                          <a:pt x="10" y="45"/>
                        </a:cubicBezTo>
                        <a:cubicBezTo>
                          <a:pt x="11" y="44"/>
                          <a:pt x="11" y="44"/>
                          <a:pt x="11" y="44"/>
                        </a:cubicBezTo>
                        <a:cubicBezTo>
                          <a:pt x="11" y="44"/>
                          <a:pt x="11" y="44"/>
                          <a:pt x="11" y="44"/>
                        </a:cubicBezTo>
                        <a:cubicBezTo>
                          <a:pt x="16" y="43"/>
                          <a:pt x="35" y="39"/>
                          <a:pt x="57" y="39"/>
                        </a:cubicBezTo>
                        <a:cubicBezTo>
                          <a:pt x="84" y="39"/>
                          <a:pt x="90" y="42"/>
                          <a:pt x="91" y="43"/>
                        </a:cubicBezTo>
                        <a:cubicBezTo>
                          <a:pt x="93" y="44"/>
                          <a:pt x="93" y="46"/>
                          <a:pt x="93" y="48"/>
                        </a:cubicBezTo>
                        <a:cubicBezTo>
                          <a:pt x="93" y="48"/>
                          <a:pt x="93" y="49"/>
                          <a:pt x="93" y="51"/>
                        </a:cubicBezTo>
                        <a:cubicBezTo>
                          <a:pt x="97" y="50"/>
                          <a:pt x="102" y="50"/>
                          <a:pt x="106" y="51"/>
                        </a:cubicBezTo>
                        <a:cubicBezTo>
                          <a:pt x="106" y="49"/>
                          <a:pt x="106" y="48"/>
                          <a:pt x="106" y="48"/>
                        </a:cubicBezTo>
                        <a:cubicBezTo>
                          <a:pt x="106" y="46"/>
                          <a:pt x="106" y="44"/>
                          <a:pt x="108" y="43"/>
                        </a:cubicBezTo>
                        <a:cubicBezTo>
                          <a:pt x="109" y="42"/>
                          <a:pt x="115" y="39"/>
                          <a:pt x="142" y="39"/>
                        </a:cubicBezTo>
                        <a:cubicBezTo>
                          <a:pt x="167" y="39"/>
                          <a:pt x="188" y="45"/>
                          <a:pt x="189" y="45"/>
                        </a:cubicBezTo>
                        <a:cubicBezTo>
                          <a:pt x="189" y="45"/>
                          <a:pt x="189" y="45"/>
                          <a:pt x="189" y="45"/>
                        </a:cubicBezTo>
                        <a:cubicBezTo>
                          <a:pt x="199" y="48"/>
                          <a:pt x="199" y="48"/>
                          <a:pt x="199" y="48"/>
                        </a:cubicBezTo>
                        <a:cubicBezTo>
                          <a:pt x="198" y="38"/>
                          <a:pt x="196" y="30"/>
                          <a:pt x="193" y="22"/>
                        </a:cubicBezTo>
                        <a:cubicBezTo>
                          <a:pt x="170" y="17"/>
                          <a:pt x="151" y="5"/>
                          <a:pt x="145" y="0"/>
                        </a:cubicBezTo>
                        <a:cubicBezTo>
                          <a:pt x="116" y="22"/>
                          <a:pt x="76" y="27"/>
                          <a:pt x="45" y="27"/>
                        </a:cubicBezTo>
                        <a:cubicBezTo>
                          <a:pt x="27" y="27"/>
                          <a:pt x="13" y="26"/>
                          <a:pt x="5" y="24"/>
                        </a:cubicBezTo>
                        <a:cubicBezTo>
                          <a:pt x="2" y="32"/>
                          <a:pt x="1" y="39"/>
                          <a:pt x="0" y="48"/>
                        </a:cubicBezTo>
                        <a:cubicBezTo>
                          <a:pt x="10" y="45"/>
                          <a:pt x="10" y="45"/>
                          <a:pt x="10" y="45"/>
                        </a:cubicBezTo>
                        <a:cubicBezTo>
                          <a:pt x="10" y="45"/>
                          <a:pt x="10" y="45"/>
                          <a:pt x="10" y="45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73" name="Freeform 188"/>
                  <p:cNvSpPr/>
                  <p:nvPr/>
                </p:nvSpPr>
                <p:spPr bwMode="auto">
                  <a:xfrm>
                    <a:off x="2378076" y="177800"/>
                    <a:ext cx="120650" cy="73025"/>
                  </a:xfrm>
                  <a:custGeom>
                    <a:gdLst>
                      <a:gd name="T0" fmla="*/ 0 w 66"/>
                      <a:gd name="T1" fmla="*/ 5 h 40"/>
                      <a:gd name="T2" fmla="*/ 1 w 66"/>
                      <a:gd name="T3" fmla="*/ 12 h 40"/>
                      <a:gd name="T4" fmla="*/ 7 w 66"/>
                      <a:gd name="T5" fmla="*/ 30 h 40"/>
                      <a:gd name="T6" fmla="*/ 11 w 66"/>
                      <a:gd name="T7" fmla="*/ 35 h 40"/>
                      <a:gd name="T8" fmla="*/ 43 w 66"/>
                      <a:gd name="T9" fmla="*/ 40 h 40"/>
                      <a:gd name="T10" fmla="*/ 54 w 66"/>
                      <a:gd name="T11" fmla="*/ 39 h 40"/>
                      <a:gd name="T12" fmla="*/ 66 w 66"/>
                      <a:gd name="T13" fmla="*/ 4 h 40"/>
                      <a:gd name="T14" fmla="*/ 66 w 66"/>
                      <a:gd name="T15" fmla="*/ 3 h 40"/>
                      <a:gd name="T16" fmla="*/ 65 w 66"/>
                      <a:gd name="T17" fmla="*/ 2 h 40"/>
                      <a:gd name="T18" fmla="*/ 40 w 66"/>
                      <a:gd name="T19" fmla="*/ 0 h 40"/>
                      <a:gd name="T20" fmla="*/ 0 w 66"/>
                      <a:gd name="T21" fmla="*/ 5 h 4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</a:cxnLst>
                    <a:rect l="0" t="0" r="r" b="b"/>
                    <a:pathLst>
                      <a:path w="66" h="40">
                        <a:moveTo>
                          <a:pt x="0" y="5"/>
                        </a:moveTo>
                        <a:cubicBezTo>
                          <a:pt x="0" y="7"/>
                          <a:pt x="1" y="9"/>
                          <a:pt x="1" y="12"/>
                        </a:cubicBezTo>
                        <a:cubicBezTo>
                          <a:pt x="2" y="18"/>
                          <a:pt x="4" y="25"/>
                          <a:pt x="7" y="30"/>
                        </a:cubicBezTo>
                        <a:cubicBezTo>
                          <a:pt x="8" y="34"/>
                          <a:pt x="10" y="35"/>
                          <a:pt x="11" y="35"/>
                        </a:cubicBezTo>
                        <a:cubicBezTo>
                          <a:pt x="21" y="39"/>
                          <a:pt x="33" y="40"/>
                          <a:pt x="43" y="40"/>
                        </a:cubicBezTo>
                        <a:cubicBezTo>
                          <a:pt x="48" y="40"/>
                          <a:pt x="52" y="40"/>
                          <a:pt x="54" y="39"/>
                        </a:cubicBezTo>
                        <a:cubicBezTo>
                          <a:pt x="61" y="32"/>
                          <a:pt x="65" y="13"/>
                          <a:pt x="66" y="4"/>
                        </a:cubicBezTo>
                        <a:cubicBezTo>
                          <a:pt x="66" y="3"/>
                          <a:pt x="66" y="3"/>
                          <a:pt x="66" y="3"/>
                        </a:cubicBezTo>
                        <a:cubicBezTo>
                          <a:pt x="66" y="3"/>
                          <a:pt x="65" y="2"/>
                          <a:pt x="65" y="2"/>
                        </a:cubicBezTo>
                        <a:cubicBezTo>
                          <a:pt x="60" y="1"/>
                          <a:pt x="53" y="0"/>
                          <a:pt x="40" y="0"/>
                        </a:cubicBezTo>
                        <a:cubicBezTo>
                          <a:pt x="23" y="0"/>
                          <a:pt x="7" y="3"/>
                          <a:pt x="0" y="5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  <p:sp>
                <p:nvSpPr>
                  <p:cNvPr id="74" name="Freeform 189"/>
                  <p:cNvSpPr/>
                  <p:nvPr/>
                </p:nvSpPr>
                <p:spPr bwMode="auto">
                  <a:xfrm>
                    <a:off x="2346326" y="190499"/>
                    <a:ext cx="361950" cy="229458"/>
                  </a:xfrm>
                  <a:custGeom>
                    <a:gdLst>
                      <a:gd name="T0" fmla="*/ 200 w 200"/>
                      <a:gd name="T1" fmla="*/ 2 h 129"/>
                      <a:gd name="T2" fmla="*/ 192 w 200"/>
                      <a:gd name="T3" fmla="*/ 0 h 129"/>
                      <a:gd name="T4" fmla="*/ 185 w 200"/>
                      <a:gd name="T5" fmla="*/ 28 h 129"/>
                      <a:gd name="T6" fmla="*/ 175 w 200"/>
                      <a:gd name="T7" fmla="*/ 37 h 129"/>
                      <a:gd name="T8" fmla="*/ 140 w 200"/>
                      <a:gd name="T9" fmla="*/ 43 h 129"/>
                      <a:gd name="T10" fmla="*/ 127 w 200"/>
                      <a:gd name="T11" fmla="*/ 42 h 129"/>
                      <a:gd name="T12" fmla="*/ 123 w 200"/>
                      <a:gd name="T13" fmla="*/ 40 h 129"/>
                      <a:gd name="T14" fmla="*/ 110 w 200"/>
                      <a:gd name="T15" fmla="*/ 11 h 129"/>
                      <a:gd name="T16" fmla="*/ 109 w 200"/>
                      <a:gd name="T17" fmla="*/ 7 h 129"/>
                      <a:gd name="T18" fmla="*/ 92 w 200"/>
                      <a:gd name="T19" fmla="*/ 6 h 129"/>
                      <a:gd name="T20" fmla="*/ 91 w 200"/>
                      <a:gd name="T21" fmla="*/ 11 h 129"/>
                      <a:gd name="T22" fmla="*/ 78 w 200"/>
                      <a:gd name="T23" fmla="*/ 40 h 129"/>
                      <a:gd name="T24" fmla="*/ 74 w 200"/>
                      <a:gd name="T25" fmla="*/ 42 h 129"/>
                      <a:gd name="T26" fmla="*/ 71 w 200"/>
                      <a:gd name="T27" fmla="*/ 42 h 129"/>
                      <a:gd name="T28" fmla="*/ 61 w 200"/>
                      <a:gd name="T29" fmla="*/ 43 h 129"/>
                      <a:gd name="T30" fmla="*/ 26 w 200"/>
                      <a:gd name="T31" fmla="*/ 37 h 129"/>
                      <a:gd name="T32" fmla="*/ 16 w 200"/>
                      <a:gd name="T33" fmla="*/ 28 h 129"/>
                      <a:gd name="T34" fmla="*/ 11 w 200"/>
                      <a:gd name="T35" fmla="*/ 14 h 129"/>
                      <a:gd name="T36" fmla="*/ 8 w 200"/>
                      <a:gd name="T37" fmla="*/ 0 h 129"/>
                      <a:gd name="T38" fmla="*/ 1 w 200"/>
                      <a:gd name="T39" fmla="*/ 2 h 129"/>
                      <a:gd name="T40" fmla="*/ 0 w 200"/>
                      <a:gd name="T41" fmla="*/ 4 h 129"/>
                      <a:gd name="T42" fmla="*/ 68 w 200"/>
                      <a:gd name="T43" fmla="*/ 121 h 129"/>
                      <a:gd name="T44" fmla="*/ 101 w 200"/>
                      <a:gd name="T45" fmla="*/ 129 h 129"/>
                      <a:gd name="T46" fmla="*/ 133 w 200"/>
                      <a:gd name="T47" fmla="*/ 121 h 129"/>
                      <a:gd name="T48" fmla="*/ 200 w 200"/>
                      <a:gd name="T49" fmla="*/ 4 h 129"/>
                      <a:gd name="T50" fmla="*/ 200 w 200"/>
                      <a:gd name="T51" fmla="*/ 2 h 129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</a:cxnLst>
                    <a:rect l="0" t="0" r="r" b="b"/>
                    <a:pathLst>
                      <a:path w="200" h="129">
                        <a:moveTo>
                          <a:pt x="200" y="2"/>
                        </a:moveTo>
                        <a:cubicBezTo>
                          <a:pt x="192" y="0"/>
                          <a:pt x="192" y="0"/>
                          <a:pt x="192" y="0"/>
                        </a:cubicBezTo>
                        <a:cubicBezTo>
                          <a:pt x="191" y="7"/>
                          <a:pt x="189" y="19"/>
                          <a:pt x="185" y="28"/>
                        </a:cubicBezTo>
                        <a:cubicBezTo>
                          <a:pt x="183" y="32"/>
                          <a:pt x="180" y="36"/>
                          <a:pt x="175" y="37"/>
                        </a:cubicBezTo>
                        <a:cubicBezTo>
                          <a:pt x="164" y="41"/>
                          <a:pt x="150" y="43"/>
                          <a:pt x="140" y="43"/>
                        </a:cubicBezTo>
                        <a:cubicBezTo>
                          <a:pt x="134" y="43"/>
                          <a:pt x="130" y="42"/>
                          <a:pt x="127" y="42"/>
                        </a:cubicBezTo>
                        <a:cubicBezTo>
                          <a:pt x="125" y="41"/>
                          <a:pt x="125" y="41"/>
                          <a:pt x="123" y="40"/>
                        </a:cubicBezTo>
                        <a:cubicBezTo>
                          <a:pt x="115" y="32"/>
                          <a:pt x="112" y="21"/>
                          <a:pt x="110" y="11"/>
                        </a:cubicBezTo>
                        <a:cubicBezTo>
                          <a:pt x="109" y="10"/>
                          <a:pt x="109" y="8"/>
                          <a:pt x="109" y="7"/>
                        </a:cubicBezTo>
                        <a:cubicBezTo>
                          <a:pt x="104" y="5"/>
                          <a:pt x="98" y="5"/>
                          <a:pt x="92" y="6"/>
                        </a:cubicBezTo>
                        <a:cubicBezTo>
                          <a:pt x="92" y="8"/>
                          <a:pt x="92" y="9"/>
                          <a:pt x="91" y="11"/>
                        </a:cubicBezTo>
                        <a:cubicBezTo>
                          <a:pt x="89" y="21"/>
                          <a:pt x="85" y="32"/>
                          <a:pt x="78" y="40"/>
                        </a:cubicBezTo>
                        <a:cubicBezTo>
                          <a:pt x="76" y="41"/>
                          <a:pt x="76" y="41"/>
                          <a:pt x="74" y="42"/>
                        </a:cubicBezTo>
                        <a:cubicBezTo>
                          <a:pt x="73" y="42"/>
                          <a:pt x="72" y="42"/>
                          <a:pt x="71" y="42"/>
                        </a:cubicBezTo>
                        <a:cubicBezTo>
                          <a:pt x="68" y="42"/>
                          <a:pt x="65" y="43"/>
                          <a:pt x="61" y="43"/>
                        </a:cubicBezTo>
                        <a:cubicBezTo>
                          <a:pt x="51" y="43"/>
                          <a:pt x="37" y="41"/>
                          <a:pt x="26" y="37"/>
                        </a:cubicBezTo>
                        <a:cubicBezTo>
                          <a:pt x="21" y="36"/>
                          <a:pt x="18" y="32"/>
                          <a:pt x="16" y="28"/>
                        </a:cubicBezTo>
                        <a:cubicBezTo>
                          <a:pt x="14" y="23"/>
                          <a:pt x="13" y="18"/>
                          <a:pt x="11" y="14"/>
                        </a:cubicBezTo>
                        <a:cubicBezTo>
                          <a:pt x="10" y="8"/>
                          <a:pt x="9" y="3"/>
                          <a:pt x="8" y="0"/>
                        </a:cubicBezTo>
                        <a:cubicBezTo>
                          <a:pt x="1" y="2"/>
                          <a:pt x="1" y="2"/>
                          <a:pt x="1" y="2"/>
                        </a:cubicBezTo>
                        <a:cubicBezTo>
                          <a:pt x="1" y="2"/>
                          <a:pt x="0" y="3"/>
                          <a:pt x="0" y="4"/>
                        </a:cubicBezTo>
                        <a:cubicBezTo>
                          <a:pt x="0" y="53"/>
                          <a:pt x="29" y="103"/>
                          <a:pt x="68" y="121"/>
                        </a:cubicBezTo>
                        <a:cubicBezTo>
                          <a:pt x="68" y="121"/>
                          <a:pt x="84" y="129"/>
                          <a:pt x="101" y="129"/>
                        </a:cubicBezTo>
                        <a:cubicBezTo>
                          <a:pt x="117" y="129"/>
                          <a:pt x="133" y="121"/>
                          <a:pt x="133" y="121"/>
                        </a:cubicBezTo>
                        <a:cubicBezTo>
                          <a:pt x="172" y="103"/>
                          <a:pt x="200" y="53"/>
                          <a:pt x="200" y="4"/>
                        </a:cubicBezTo>
                        <a:cubicBezTo>
                          <a:pt x="200" y="3"/>
                          <a:pt x="200" y="2"/>
                          <a:pt x="200" y="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en-US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1pPr>
                    <a:lvl2pPr marL="45716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2pPr>
                    <a:lvl3pPr marL="91433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3pPr>
                    <a:lvl4pPr marL="1371507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4pPr>
                    <a:lvl5pPr marL="182867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5pPr>
                    <a:lvl6pPr marL="2285845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6pPr>
                    <a:lvl7pPr marL="2743014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7pPr>
                    <a:lvl8pPr marL="3200183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8pPr>
                    <a:lvl9pPr marL="3657352" algn="l" defTabSz="457169" rtl="0" eaLnBrk="1" latinLnBrk="0" hangingPunct="1">
                      <a:defRPr sz="2400" kern="1200">
                        <a:solidFill>
                          <a:schemeClr val="tx1"/>
                        </a:solidFill>
                        <a:latin typeface="Arial"/>
                        <a:ea typeface="ＭＳ Ｐゴシック"/>
                        <a:cs typeface="ＭＳ Ｐゴシック"/>
                      </a:defRPr>
                    </a:lvl9pPr>
                  </a:lstStyle>
                  <a:p>
                    <a:endParaRPr lang="en-IE" sz="1200"/>
                  </a:p>
                </p:txBody>
              </p:sp>
            </p:grpSp>
            <p:sp>
              <p:nvSpPr>
                <p:cNvPr id="62" name="TextBox 152"/>
                <p:cNvSpPr txBox="1"/>
                <p:nvPr/>
              </p:nvSpPr>
              <p:spPr>
                <a:xfrm>
                  <a:off x="3745883" y="3885737"/>
                  <a:ext cx="615770" cy="38955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r>
                    <a:rPr lang="zh-CN" altLang="en-US" sz="700" b="1" smtClean="0">
                      <a:latin typeface="华文细黑" pitchFamily="2" charset="-122"/>
                      <a:ea typeface="华文细黑" pitchFamily="2" charset="-122"/>
                    </a:rPr>
                    <a:t>客户</a:t>
                  </a:r>
                  <a:endParaRPr lang="zh-CN" altLang="en-US" sz="700" b="1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</p:grpSp>
          <p:sp>
            <p:nvSpPr>
              <p:cNvPr id="55" name="TextBox 54"/>
              <p:cNvSpPr txBox="1"/>
              <p:nvPr/>
            </p:nvSpPr>
            <p:spPr>
              <a:xfrm rot="2197331">
                <a:off x="2401383" y="2709129"/>
                <a:ext cx="1591067" cy="4533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700" smtClean="0">
                    <a:latin typeface="华文细黑" pitchFamily="2" charset="-122"/>
                    <a:ea typeface="华文细黑" pitchFamily="2" charset="-122"/>
                  </a:rPr>
                  <a:t>销售</a:t>
                </a:r>
                <a:r>
                  <a:rPr lang="zh-CN" altLang="en-US" sz="700" b="1" smtClean="0">
                    <a:latin typeface="华文细黑" pitchFamily="2" charset="-122"/>
                    <a:ea typeface="华文细黑" pitchFamily="2" charset="-122"/>
                  </a:rPr>
                  <a:t>快递</a:t>
                </a:r>
                <a:r>
                  <a:rPr lang="zh-CN" altLang="en-US" sz="700" smtClean="0">
                    <a:latin typeface="华文细黑" pitchFamily="2" charset="-122"/>
                    <a:ea typeface="华文细黑" pitchFamily="2" charset="-122"/>
                  </a:rPr>
                  <a:t>产品</a:t>
                </a:r>
              </a:p>
            </p:txBody>
          </p:sp>
          <p:sp>
            <p:nvSpPr>
              <p:cNvPr id="56" name="TextBox 55"/>
              <p:cNvSpPr txBox="1"/>
              <p:nvPr/>
            </p:nvSpPr>
            <p:spPr>
              <a:xfrm rot="19899415">
                <a:off x="2352426" y="5037716"/>
                <a:ext cx="1591067" cy="4533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700" b="1" smtClean="0">
                    <a:latin typeface="华文细黑" pitchFamily="2" charset="-122"/>
                    <a:ea typeface="华文细黑" pitchFamily="2" charset="-122"/>
                  </a:rPr>
                  <a:t>销售快运产品</a:t>
                </a:r>
              </a:p>
            </p:txBody>
          </p:sp>
          <p:cxnSp>
            <p:nvCxnSpPr>
              <p:cNvPr id="57" name="曲线连接符 56"/>
              <p:cNvCxnSpPr>
                <a:stCxn id="84" idx="0"/>
              </p:cNvCxnSpPr>
              <p:nvPr/>
            </p:nvCxnSpPr>
            <p:spPr bwMode="auto">
              <a:xfrm>
                <a:off x="1858649" y="2401088"/>
                <a:ext cx="2483447" cy="1529816"/>
              </a:xfrm>
              <a:prstGeom prst="curvedConnector3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arrow"/>
              </a:ln>
              <a:effectLst/>
            </p:spPr>
          </p:cxnSp>
          <p:cxnSp>
            <p:nvCxnSpPr>
              <p:cNvPr id="58" name="曲线连接符 57"/>
              <p:cNvCxnSpPr/>
              <p:nvPr/>
            </p:nvCxnSpPr>
            <p:spPr bwMode="auto">
              <a:xfrm flipV="1">
                <a:off x="1875745" y="3985134"/>
                <a:ext cx="2466352" cy="19685"/>
              </a:xfrm>
              <a:prstGeom prst="curvedConnector3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arrow"/>
              </a:ln>
              <a:effectLst/>
            </p:spPr>
          </p:cxnSp>
          <p:cxnSp>
            <p:nvCxnSpPr>
              <p:cNvPr id="59" name="曲线连接符 58"/>
              <p:cNvCxnSpPr>
                <a:stCxn id="77" idx="1"/>
              </p:cNvCxnSpPr>
              <p:nvPr/>
            </p:nvCxnSpPr>
            <p:spPr bwMode="auto">
              <a:xfrm flipV="1">
                <a:off x="1838128" y="4049410"/>
                <a:ext cx="2503968" cy="1596386"/>
              </a:xfrm>
              <a:prstGeom prst="curvedConnector3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arrow"/>
              </a:ln>
              <a:effectLst/>
            </p:spPr>
          </p:cxnSp>
          <p:sp>
            <p:nvSpPr>
              <p:cNvPr id="60" name="TextBox 59"/>
              <p:cNvSpPr txBox="1"/>
              <p:nvPr/>
            </p:nvSpPr>
            <p:spPr>
              <a:xfrm>
                <a:off x="2218040" y="3571712"/>
                <a:ext cx="1591067" cy="4533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ctr" rtl="0" fontAlgn="base">
                  <a:spcBef>
                    <a:spcPct val="0"/>
                  </a:spcBef>
                  <a:spcAft>
                    <a:spcPct val="0"/>
                  </a:spcAft>
                  <a:defRPr sz="1000" kern="1200">
                    <a:solidFill>
                      <a:schemeClr val="tx1"/>
                    </a:solidFill>
                    <a:latin typeface="华文细黑" pitchFamily="2" charset="-122"/>
                    <a:ea typeface="华文细黑" pitchFamily="2" charset="-122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r>
                  <a:rPr lang="zh-CN" altLang="en-US" sz="700"/>
                  <a:t>销售零担产品</a:t>
                </a:r>
              </a:p>
            </p:txBody>
          </p:sp>
        </p:grpSp>
        <p:sp>
          <p:nvSpPr>
            <p:cNvPr id="48" name="TextBox 47"/>
            <p:cNvSpPr txBox="1"/>
            <p:nvPr/>
          </p:nvSpPr>
          <p:spPr>
            <a:xfrm>
              <a:off x="703263" y="3931103"/>
              <a:ext cx="5129526" cy="261610"/>
            </a:xfrm>
            <a:prstGeom prst="rect">
              <a:avLst/>
            </a:prstGeom>
            <a:solidFill>
              <a:srgbClr val="373C64"/>
            </a:solidFill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1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快递零担按业务线重复开发客户</a:t>
              </a:r>
              <a:endParaRPr lang="zh-CN" altLang="en-US" sz="11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71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项目背景：销售组织、销售绩效、定人定区、前端成本存在急待改善问题</a:t>
            </a:r>
            <a:endParaRPr lang="zh-CN" altLang="en-US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09296900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4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2482"/>
          <a:ext cx="1588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3" imgW="360" imgH="360" progId="TCLayout.ActiveDocument.1">
                  <p:embed/>
                </p:oleObj>
              </mc:Choice>
              <mc:Fallback>
                <p:oleObj name="think-cell Slide" r:id="rId3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2482"/>
                        <a:ext cx="1588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 hidden="1"/>
          <p:cNvSpPr/>
          <p:nvPr>
            <p:custDataLst>
              <p:tags r:id="rId5"/>
            </p:custDataLst>
          </p:nvPr>
        </p:nvSpPr>
        <p:spPr bwMode="auto">
          <a:xfrm>
            <a:off x="1" y="896"/>
            <a:ext cx="158751" cy="15870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eaLnBrk="0" hangingPunct="0"/>
            <a:endParaRPr lang="en-US" sz="2700">
              <a:solidFill>
                <a:prstClr val="black"/>
              </a:solidFill>
              <a:latin typeface="华文细黑"/>
              <a:ea typeface="华文细黑"/>
              <a:cs typeface="ＭＳ Ｐゴシック"/>
              <a:sym typeface="华文细黑"/>
            </a:endParaRPr>
          </a:p>
        </p:txBody>
      </p:sp>
      <p:sp>
        <p:nvSpPr>
          <p:cNvPr id="60" name="Text Placeholder 2"/>
          <p:cNvSpPr>
            <a:spLocks noGrp="1"/>
          </p:cNvSpPr>
          <p:nvPr/>
        </p:nvSpPr>
        <p:spPr bwMode="gray">
          <a:xfrm>
            <a:off x="5952295" y="1334967"/>
            <a:ext cx="4318875" cy="662228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</a:ln>
          <a:extLst>
            <a:ext uri="{FAA26D3D-D897-4be2-8F04-BA451C77F1D7}">
              <ma14:placeholderFlag xmlns="" xmlns:ma14="http://schemas.microsoft.com/office/mac/drawingml/2011/main" xmlns:lc="http://schemas.openxmlformats.org/drawingml/2006/lockedCanvas" val="1"/>
            </a:ext>
          </a:extLst>
        </p:spPr>
        <p:txBody>
          <a:bodyPr vert="horz" wrap="square" lIns="130875" tIns="130875" rIns="130875" bIns="130875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342876" indent="-342876" algn="just" rtl="0" fontAlgn="base">
              <a:spcBef>
                <a:spcPct val="20000"/>
              </a:spcBef>
              <a:spcAft>
                <a:spcPct val="0"/>
              </a:spcAft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1pPr>
            <a:lvl2pPr marL="282556" indent="-168263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2pPr>
            <a:lvl3pPr marL="517490" indent="-120642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3pPr>
            <a:lvl4pPr marL="801634" indent="-169851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4pPr>
            <a:lvl5pPr marL="1084190" indent="-166676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5pPr>
            <a:lvl6pPr marL="1541358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6pPr>
            <a:lvl7pPr marL="199852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7pPr>
            <a:lvl8pPr marL="245569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8pPr>
            <a:lvl9pPr marL="2912865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9pPr>
          </a:lstStyle>
          <a:p>
            <a:pPr marL="16690" lvl="1" indent="0" algn="l">
              <a:spcBef>
                <a:spcPts val="600"/>
              </a:spcBef>
              <a:buClr>
                <a:srgbClr val="1F497D"/>
              </a:buClr>
              <a:buNone/>
            </a:pPr>
            <a:r>
              <a:rPr lang="zh-CN" altLang="en-US" sz="2700" b="1">
                <a:solidFill>
                  <a:srgbClr val="FFFFFF">
                    <a:lumMod val="75000"/>
                  </a:srgbClr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项目背景</a:t>
            </a:r>
          </a:p>
        </p:txBody>
      </p:sp>
      <p:sp>
        <p:nvSpPr>
          <p:cNvPr id="61" name="Text Placeholder 2">
            <a:hlinkClick action="ppaction://noaction"/>
          </p:cNvPr>
          <p:cNvSpPr>
            <a:spLocks noGrp="1"/>
          </p:cNvSpPr>
          <p:nvPr/>
        </p:nvSpPr>
        <p:spPr bwMode="gray">
          <a:xfrm>
            <a:off x="5952295" y="2944635"/>
            <a:ext cx="4318875" cy="662228"/>
          </a:xfrm>
          <a:prstGeom prst="rect">
            <a:avLst/>
          </a:prstGeom>
          <a:noFill/>
          <a:ln w="9525">
            <a:noFill/>
            <a:miter lim="800000"/>
          </a:ln>
          <a:extLst>
            <a:ext uri="{FAA26D3D-D897-4be2-8F04-BA451C77F1D7}">
              <ma14:placeholderFlag xmlns="" xmlns:ma14="http://schemas.microsoft.com/office/mac/drawingml/2011/main" xmlns:lc="http://schemas.openxmlformats.org/drawingml/2006/lockedCanvas" val="1"/>
            </a:ext>
          </a:extLst>
        </p:spPr>
        <p:txBody>
          <a:bodyPr vert="horz" wrap="square" lIns="130875" tIns="130875" rIns="130875" bIns="132455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342876" indent="-342876" algn="just" rtl="0" fontAlgn="base">
              <a:spcBef>
                <a:spcPct val="20000"/>
              </a:spcBef>
              <a:spcAft>
                <a:spcPct val="0"/>
              </a:spcAft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1pPr>
            <a:lvl2pPr marL="282556" indent="-168263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2pPr>
            <a:lvl3pPr marL="517490" indent="-120642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3pPr>
            <a:lvl4pPr marL="801634" indent="-169851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4pPr>
            <a:lvl5pPr marL="1084190" indent="-166676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5pPr>
            <a:lvl6pPr marL="1541358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6pPr>
            <a:lvl7pPr marL="199852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7pPr>
            <a:lvl8pPr marL="245569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8pPr>
            <a:lvl9pPr marL="2912865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9pPr>
          </a:lstStyle>
          <a:p>
            <a:pPr marL="16690" lvl="1" indent="0" algn="l">
              <a:spcBef>
                <a:spcPts val="600"/>
              </a:spcBef>
              <a:buClr>
                <a:srgbClr val="1F497D"/>
              </a:buClr>
              <a:buNone/>
            </a:pPr>
            <a:r>
              <a:rPr lang="zh-CN" altLang="en-US" sz="2700" b="1">
                <a:solidFill>
                  <a:srgbClr val="FFFFFF">
                    <a:lumMod val="75000"/>
                  </a:srgbClr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项目范围、目标和交付</a:t>
            </a:r>
          </a:p>
        </p:txBody>
      </p:sp>
      <p:sp>
        <p:nvSpPr>
          <p:cNvPr id="12" name="Text Placeholder 2">
            <a:hlinkClick action="ppaction://noaction"/>
          </p:cNvPr>
          <p:cNvSpPr>
            <a:spLocks noGrp="1"/>
          </p:cNvSpPr>
          <p:nvPr/>
        </p:nvSpPr>
        <p:spPr bwMode="gray">
          <a:xfrm>
            <a:off x="5952295" y="3873795"/>
            <a:ext cx="4318875" cy="662228"/>
          </a:xfrm>
          <a:prstGeom prst="rect">
            <a:avLst/>
          </a:prstGeom>
          <a:noFill/>
          <a:ln w="952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xmlns:lc="http://schemas.openxmlformats.org/drawingml/2006/lockedCanvas" val="1"/>
            </a:ext>
          </a:extLst>
        </p:spPr>
        <p:txBody>
          <a:bodyPr vert="horz" wrap="square" lIns="130875" tIns="130875" rIns="130875" bIns="130875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342876" indent="-342876" algn="just" rtl="0" fontAlgn="base">
              <a:spcBef>
                <a:spcPct val="20000"/>
              </a:spcBef>
              <a:spcAft>
                <a:spcPct val="0"/>
              </a:spcAft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1pPr>
            <a:lvl2pPr marL="282556" indent="-168263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2pPr>
            <a:lvl3pPr marL="517490" indent="-120642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3pPr>
            <a:lvl4pPr marL="801634" indent="-169851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4pPr>
            <a:lvl5pPr marL="1084190" indent="-166676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5pPr>
            <a:lvl6pPr marL="1541358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6pPr>
            <a:lvl7pPr marL="199852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7pPr>
            <a:lvl8pPr marL="245569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8pPr>
            <a:lvl9pPr marL="2912865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9pPr>
          </a:lstStyle>
          <a:p>
            <a:pPr marL="16690" lvl="1" indent="0" algn="l">
              <a:spcBef>
                <a:spcPts val="600"/>
              </a:spcBef>
              <a:buClr>
                <a:srgbClr val="1F497D"/>
              </a:buClr>
              <a:buNone/>
            </a:pPr>
            <a:r>
              <a:rPr lang="zh-CN" altLang="en-US" sz="2700" b="1">
                <a:solidFill>
                  <a:srgbClr val="FFFFFF">
                    <a:lumMod val="75000"/>
                  </a:srgbClr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项目组织</a:t>
            </a:r>
            <a:r>
              <a:rPr lang="zh-CN" altLang="en-US" sz="2700" b="1" smtClean="0">
                <a:solidFill>
                  <a:srgbClr val="FFFFFF">
                    <a:lumMod val="75000"/>
                  </a:srgbClr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架构及资源需求</a:t>
            </a:r>
            <a:endParaRPr lang="zh-CN" altLang="en-US" sz="2700" b="1">
              <a:solidFill>
                <a:srgbClr val="FFFFFF">
                  <a:lumMod val="75000"/>
                </a:srgbClr>
              </a:solidFill>
              <a:latin typeface="华文细黑" pitchFamily="2" charset="-122"/>
              <a:ea typeface="华文细黑" pitchFamily="2" charset="-122"/>
              <a:cs typeface="华文黑体" panose="02010600040101010101" pitchFamily="2" charset="-122"/>
              <a:sym typeface="华文细黑"/>
            </a:endParaRPr>
          </a:p>
        </p:txBody>
      </p:sp>
      <p:sp>
        <p:nvSpPr>
          <p:cNvPr id="22" name="Text Placeholder 2">
            <a:hlinkClick action="ppaction://noaction"/>
          </p:cNvPr>
          <p:cNvSpPr>
            <a:spLocks noGrp="1"/>
          </p:cNvSpPr>
          <p:nvPr/>
        </p:nvSpPr>
        <p:spPr bwMode="gray">
          <a:xfrm>
            <a:off x="5952295" y="4802951"/>
            <a:ext cx="4318875" cy="662228"/>
          </a:xfrm>
          <a:prstGeom prst="rect">
            <a:avLst/>
          </a:prstGeom>
          <a:noFill/>
          <a:ln w="9525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xmlns:lc="http://schemas.openxmlformats.org/drawingml/2006/lockedCanvas" val="1"/>
            </a:ext>
          </a:extLst>
        </p:spPr>
        <p:txBody>
          <a:bodyPr vert="horz" wrap="square" lIns="130875" tIns="130875" rIns="130875" bIns="130875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342876" indent="-342876" algn="just" rtl="0" fontAlgn="base">
              <a:spcBef>
                <a:spcPct val="20000"/>
              </a:spcBef>
              <a:spcAft>
                <a:spcPct val="0"/>
              </a:spcAft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1pPr>
            <a:lvl2pPr marL="282556" indent="-168263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2pPr>
            <a:lvl3pPr marL="517490" indent="-120642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3pPr>
            <a:lvl4pPr marL="801634" indent="-169851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4pPr>
            <a:lvl5pPr marL="1084190" indent="-166676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5pPr>
            <a:lvl6pPr marL="1541358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6pPr>
            <a:lvl7pPr marL="199852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7pPr>
            <a:lvl8pPr marL="245569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8pPr>
            <a:lvl9pPr marL="2912865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9pPr>
          </a:lstStyle>
          <a:p>
            <a:pPr marL="16690" lvl="1" indent="0" algn="l">
              <a:spcBef>
                <a:spcPts val="600"/>
              </a:spcBef>
              <a:buClr>
                <a:srgbClr val="1F497D"/>
              </a:buClr>
              <a:buNone/>
            </a:pPr>
            <a:r>
              <a:rPr lang="zh-CN" altLang="en-US" sz="2700" b="1">
                <a:solidFill>
                  <a:srgbClr val="FFFFFF">
                    <a:lumMod val="75000"/>
                  </a:srgbClr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项目模块及推进计划</a:t>
            </a:r>
          </a:p>
        </p:txBody>
      </p:sp>
      <p:grpSp>
        <p:nvGrpSpPr>
          <p:cNvPr id="33" name="组合 32"/>
          <p:cNvGrpSpPr/>
          <p:nvPr/>
        </p:nvGrpSpPr>
        <p:grpSpPr>
          <a:xfrm>
            <a:off x="1317113" y="2174839"/>
            <a:ext cx="2808134" cy="2034641"/>
            <a:chOff x="1293091" y="1857142"/>
            <a:chExt cx="2420095" cy="1496969"/>
          </a:xfrm>
        </p:grpSpPr>
        <p:sp>
          <p:nvSpPr>
            <p:cNvPr id="34" name="TextBox 33"/>
            <p:cNvSpPr txBox="1"/>
            <p:nvPr/>
          </p:nvSpPr>
          <p:spPr bwMode="auto">
            <a:xfrm>
              <a:off x="1293091" y="1857142"/>
              <a:ext cx="1219818" cy="611399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defTabSz="908268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4800" b="1" kern="0">
                  <a:solidFill>
                    <a:srgbClr val="373C6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  <a:cs typeface="Arial Unicode MS" pitchFamily="34" charset="-122"/>
                </a:rPr>
                <a:t>目录</a:t>
              </a:r>
            </a:p>
          </p:txBody>
        </p:sp>
        <p:sp>
          <p:nvSpPr>
            <p:cNvPr id="35" name="矩形 34"/>
            <p:cNvSpPr/>
            <p:nvPr/>
          </p:nvSpPr>
          <p:spPr bwMode="auto">
            <a:xfrm>
              <a:off x="1852200" y="2769539"/>
              <a:ext cx="300785" cy="275689"/>
            </a:xfrm>
            <a:prstGeom prst="rect">
              <a:avLst/>
            </a:prstGeom>
            <a:solidFill>
              <a:srgbClr val="FAAF19">
                <a:lumMod val="60000"/>
                <a:lumOff val="40000"/>
              </a:srgbClr>
            </a:solidFill>
            <a:ln w="19050" cap="flat" cmpd="sng" algn="ctr">
              <a:noFill/>
              <a:prstDash val="solid"/>
            </a:ln>
            <a:effectLst/>
          </p:spPr>
          <p:txBody>
            <a:bodyPr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908268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200" b="1" ker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  <a:cs typeface="Arial Unicode MS" pitchFamily="34" charset="-122"/>
              </a:endParaRPr>
            </a:p>
          </p:txBody>
        </p:sp>
        <p:sp>
          <p:nvSpPr>
            <p:cNvPr id="36" name="TextBox 23"/>
            <p:cNvSpPr txBox="1"/>
            <p:nvPr/>
          </p:nvSpPr>
          <p:spPr bwMode="auto">
            <a:xfrm>
              <a:off x="1941282" y="2780454"/>
              <a:ext cx="1771904" cy="57365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defTabSz="908268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4300" b="1" ker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Ebrima" panose="02000000000000000000" pitchFamily="2" charset="0"/>
                  <a:ea typeface="Ebrima" panose="02000000000000000000" pitchFamily="2" charset="0"/>
                  <a:cs typeface="Ebrima" panose="02000000000000000000" pitchFamily="2" charset="0"/>
                </a:rPr>
                <a:t>C</a:t>
              </a:r>
              <a:r>
                <a:rPr lang="en-US" altLang="zh-CN" sz="3200" b="1" kern="0">
                  <a:solidFill>
                    <a:srgbClr val="373C64">
                      <a:lumMod val="75000"/>
                      <a:lumOff val="25000"/>
                    </a:srgb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Ebrima" panose="02000000000000000000" pitchFamily="2" charset="0"/>
                  <a:ea typeface="Ebrima" panose="02000000000000000000" pitchFamily="2" charset="0"/>
                  <a:cs typeface="Ebrima" panose="02000000000000000000" pitchFamily="2" charset="0"/>
                </a:rPr>
                <a:t>ontents</a:t>
              </a:r>
              <a:endParaRPr lang="zh-CN" altLang="en-US" sz="3200" b="1" kern="0">
                <a:solidFill>
                  <a:srgbClr val="373C64">
                    <a:lumMod val="75000"/>
                    <a:lumOff val="2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Ebrima" panose="02000000000000000000" pitchFamily="2" charset="0"/>
                <a:ea typeface="华文细黑" pitchFamily="2" charset="-122"/>
                <a:cs typeface="Ebrima" panose="02000000000000000000" pitchFamily="2" charset="0"/>
              </a:endParaRPr>
            </a:p>
          </p:txBody>
        </p:sp>
        <p:cxnSp>
          <p:nvCxnSpPr>
            <p:cNvPr id="37" name="直接连接符 36"/>
            <p:cNvCxnSpPr/>
            <p:nvPr/>
          </p:nvCxnSpPr>
          <p:spPr bwMode="auto">
            <a:xfrm>
              <a:off x="2453771" y="2703133"/>
              <a:ext cx="1055241" cy="0"/>
            </a:xfrm>
            <a:prstGeom prst="line">
              <a:avLst/>
            </a:prstGeom>
            <a:noFill/>
            <a:ln w="10000" cap="flat" cmpd="sng" algn="ctr">
              <a:solidFill>
                <a:srgbClr val="FFFFFF">
                  <a:lumMod val="50000"/>
                </a:srgbClr>
              </a:solidFill>
              <a:prstDash val="solid"/>
            </a:ln>
            <a:effectLst/>
          </p:spPr>
        </p:cxnSp>
      </p:grpSp>
      <p:cxnSp>
        <p:nvCxnSpPr>
          <p:cNvPr id="38" name="直接连接符 37"/>
          <p:cNvCxnSpPr/>
          <p:nvPr/>
        </p:nvCxnSpPr>
        <p:spPr>
          <a:xfrm rot="5400000">
            <a:off x="2852435" y="3139844"/>
            <a:ext cx="3658087" cy="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圆角矩形 3"/>
          <p:cNvSpPr/>
          <p:nvPr/>
        </p:nvSpPr>
        <p:spPr>
          <a:xfrm>
            <a:off x="5241829" y="1484115"/>
            <a:ext cx="502620" cy="431888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156" tIns="34079" rIns="68156" bIns="34079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rgbClr val="9A9B9C"/>
                </a:solidFill>
                <a:latin typeface="华文细黑" pitchFamily="2" charset="-122"/>
                <a:ea typeface="华文细黑" pitchFamily="2" charset="-122"/>
              </a:rPr>
              <a:t>一</a:t>
            </a:r>
            <a:endParaRPr lang="en-US" altLang="zh-CN" b="1">
              <a:solidFill>
                <a:srgbClr val="9A9B9C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9" name="圆角矩形 3"/>
          <p:cNvSpPr/>
          <p:nvPr/>
        </p:nvSpPr>
        <p:spPr>
          <a:xfrm>
            <a:off x="5240478" y="3082457"/>
            <a:ext cx="502620" cy="431888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156" tIns="34079" rIns="68156" bIns="34079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solidFill>
                  <a:srgbClr val="9A9B9C"/>
                </a:solidFill>
                <a:latin typeface="华文细黑" pitchFamily="2" charset="-122"/>
                <a:ea typeface="华文细黑" pitchFamily="2" charset="-122"/>
              </a:rPr>
              <a:t>三</a:t>
            </a:r>
            <a:endParaRPr lang="en-US" altLang="zh-CN" b="1">
              <a:solidFill>
                <a:srgbClr val="9A9B9C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" name="圆角矩形 3"/>
          <p:cNvSpPr/>
          <p:nvPr/>
        </p:nvSpPr>
        <p:spPr>
          <a:xfrm>
            <a:off x="5241829" y="4000288"/>
            <a:ext cx="502620" cy="431888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156" tIns="34079" rIns="68156" bIns="34079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solidFill>
                  <a:srgbClr val="9A9B9C"/>
                </a:solidFill>
                <a:latin typeface="华文细黑" pitchFamily="2" charset="-122"/>
                <a:ea typeface="华文细黑" pitchFamily="2" charset="-122"/>
              </a:rPr>
              <a:t>四</a:t>
            </a:r>
            <a:endParaRPr lang="en-US" altLang="zh-CN" b="1">
              <a:solidFill>
                <a:srgbClr val="9A9B9C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1" name="圆角矩形 3"/>
          <p:cNvSpPr/>
          <p:nvPr/>
        </p:nvSpPr>
        <p:spPr>
          <a:xfrm>
            <a:off x="5241829" y="4918120"/>
            <a:ext cx="502620" cy="431888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156" tIns="34079" rIns="68156" bIns="34079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solidFill>
                  <a:srgbClr val="9A9B9C"/>
                </a:solidFill>
                <a:latin typeface="华文细黑" pitchFamily="2" charset="-122"/>
                <a:ea typeface="华文细黑" pitchFamily="2" charset="-122"/>
              </a:rPr>
              <a:t>五</a:t>
            </a:r>
            <a:endParaRPr lang="en-US" altLang="zh-CN" b="1">
              <a:solidFill>
                <a:srgbClr val="9A9B9C"/>
              </a:solidFill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7008" y="801983"/>
            <a:ext cx="11503234" cy="35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 Placeholder 2"/>
          <p:cNvSpPr>
            <a:spLocks noGrp="1"/>
          </p:cNvSpPr>
          <p:nvPr/>
        </p:nvSpPr>
        <p:spPr bwMode="gray">
          <a:xfrm>
            <a:off x="5952295" y="2084722"/>
            <a:ext cx="4318875" cy="662228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</a:ln>
          <a:extLst>
            <a:ext uri="{FAA26D3D-D897-4be2-8F04-BA451C77F1D7}">
              <ma14:placeholderFlag xmlns="" xmlns:ma14="http://schemas.microsoft.com/office/mac/drawingml/2011/main" xmlns:lc="http://schemas.openxmlformats.org/drawingml/2006/lockedCanvas" val="1"/>
            </a:ext>
          </a:extLst>
        </p:spPr>
        <p:txBody>
          <a:bodyPr vert="horz" wrap="square" lIns="130875" tIns="130875" rIns="130875" bIns="130875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342876" indent="-342876" algn="just" rtl="0" fontAlgn="base">
              <a:spcBef>
                <a:spcPct val="20000"/>
              </a:spcBef>
              <a:spcAft>
                <a:spcPct val="0"/>
              </a:spcAft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1pPr>
            <a:lvl2pPr marL="282556" indent="-168263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2pPr>
            <a:lvl3pPr marL="517490" indent="-120642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3pPr>
            <a:lvl4pPr marL="801634" indent="-169851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4pPr>
            <a:lvl5pPr marL="1084190" indent="-166676" algn="just" rtl="0" fontAlgn="base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1500" kern="1200" baseline="0">
                <a:solidFill>
                  <a:srgbClr val="000000"/>
                </a:solidFill>
                <a:latin typeface="华文细黑"/>
                <a:ea typeface="华文细黑"/>
                <a:cs typeface="黑体"/>
              </a:defRPr>
            </a:lvl5pPr>
            <a:lvl6pPr marL="1541358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6pPr>
            <a:lvl7pPr marL="199852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7pPr>
            <a:lvl8pPr marL="2455697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8pPr>
            <a:lvl9pPr marL="2912865" indent="-166676" algn="l" defTabSz="457169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rgbClr val="5F294F"/>
              </a:buClr>
              <a:buFont typeface="Times" charset="0"/>
              <a:buChar char="•"/>
              <a:defRPr sz="2100" kern="1200">
                <a:solidFill>
                  <a:srgbClr val="747679"/>
                </a:solidFill>
                <a:latin typeface="+mn-lt"/>
                <a:ea typeface="+mn-ea"/>
                <a:cs typeface="ＭＳ Ｐゴシック"/>
              </a:defRPr>
            </a:lvl9pPr>
          </a:lstStyle>
          <a:p>
            <a:pPr marL="16690" lvl="1" indent="0" algn="l">
              <a:spcBef>
                <a:spcPts val="600"/>
              </a:spcBef>
              <a:buClr>
                <a:prstClr val="white"/>
              </a:buClr>
              <a:buNone/>
            </a:pPr>
            <a:r>
              <a:rPr lang="zh-CN" altLang="en-US" sz="27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华文黑体" panose="02010600040101010101" pitchFamily="2" charset="-122"/>
                <a:sym typeface="华文细黑"/>
              </a:rPr>
              <a:t>项目举措</a:t>
            </a:r>
            <a:endParaRPr lang="zh-CN" altLang="en-US" sz="2700" b="1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华文黑体" panose="02010600040101010101" pitchFamily="2" charset="-122"/>
              <a:sym typeface="华文细黑"/>
            </a:endParaRPr>
          </a:p>
        </p:txBody>
      </p:sp>
      <p:sp>
        <p:nvSpPr>
          <p:cNvPr id="25" name="圆角矩形 3"/>
          <p:cNvSpPr/>
          <p:nvPr/>
        </p:nvSpPr>
        <p:spPr>
          <a:xfrm>
            <a:off x="5241829" y="2240631"/>
            <a:ext cx="502620" cy="431888"/>
          </a:xfrm>
          <a:prstGeom prst="rect">
            <a:avLst/>
          </a:prstGeom>
          <a:solidFill>
            <a:srgbClr val="373C6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156" tIns="34079" rIns="68156" bIns="34079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二</a:t>
            </a:r>
            <a:endParaRPr lang="en-US" altLang="zh-CN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87712002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矩形 53"/>
          <p:cNvSpPr/>
          <p:nvPr/>
        </p:nvSpPr>
        <p:spPr bwMode="auto">
          <a:xfrm>
            <a:off x="703263" y="1710042"/>
            <a:ext cx="2500540" cy="4371782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7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ＭＳ Ｐゴシック"/>
            </a:endParaRPr>
          </a:p>
        </p:txBody>
      </p:sp>
      <p:sp>
        <p:nvSpPr>
          <p:cNvPr id="50" name="矩形 49"/>
          <p:cNvSpPr/>
          <p:nvPr/>
        </p:nvSpPr>
        <p:spPr bwMode="auto">
          <a:xfrm>
            <a:off x="688975" y="1199408"/>
            <a:ext cx="2514828" cy="427511"/>
          </a:xfrm>
          <a:prstGeom prst="rect">
            <a:avLst/>
          </a:prstGeom>
          <a:solidFill>
            <a:srgbClr val="373C64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rPr>
              <a:t>组织整合</a:t>
            </a:r>
            <a:endParaRPr kumimoji="0" lang="zh-CN" altLang="en-US" sz="16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3442313" y="1199408"/>
            <a:ext cx="2514828" cy="4883892"/>
            <a:chOff x="688975" y="1199408"/>
            <a:chExt cx="2514828" cy="4883892"/>
          </a:xfrm>
        </p:grpSpPr>
        <p:sp>
          <p:nvSpPr>
            <p:cNvPr id="18" name="矩形 17"/>
            <p:cNvSpPr/>
            <p:nvPr/>
          </p:nvSpPr>
          <p:spPr bwMode="auto">
            <a:xfrm>
              <a:off x="703263" y="1710042"/>
              <a:ext cx="2500540" cy="4373258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ＭＳ Ｐゴシック"/>
              </a:endParaRPr>
            </a:p>
          </p:txBody>
        </p:sp>
        <p:sp>
          <p:nvSpPr>
            <p:cNvPr id="20" name="矩形 19"/>
            <p:cNvSpPr/>
            <p:nvPr/>
          </p:nvSpPr>
          <p:spPr bwMode="auto">
            <a:xfrm>
              <a:off x="688975" y="1199408"/>
              <a:ext cx="2514828" cy="427511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eaLnBrk="0" hangingPunct="0"/>
              <a:r>
                <a:rPr lang="zh-CN" altLang="en-US" sz="16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ＭＳ Ｐゴシック"/>
                </a:rPr>
                <a:t>绩效变革</a:t>
              </a: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6195651" y="1199408"/>
            <a:ext cx="2514828" cy="4883892"/>
            <a:chOff x="688975" y="1199408"/>
            <a:chExt cx="2514828" cy="4883892"/>
          </a:xfrm>
        </p:grpSpPr>
        <p:sp>
          <p:nvSpPr>
            <p:cNvPr id="23" name="矩形 22"/>
            <p:cNvSpPr/>
            <p:nvPr/>
          </p:nvSpPr>
          <p:spPr bwMode="auto">
            <a:xfrm>
              <a:off x="703263" y="1710042"/>
              <a:ext cx="2500540" cy="4373258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ＭＳ Ｐゴシック"/>
              </a:endParaRPr>
            </a:p>
          </p:txBody>
        </p:sp>
        <p:sp>
          <p:nvSpPr>
            <p:cNvPr id="25" name="矩形 24"/>
            <p:cNvSpPr/>
            <p:nvPr/>
          </p:nvSpPr>
          <p:spPr bwMode="auto">
            <a:xfrm>
              <a:off x="688975" y="1199408"/>
              <a:ext cx="2514828" cy="427511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eaLnBrk="0" hangingPunct="0"/>
              <a:r>
                <a:rPr lang="zh-CN" altLang="en-US" sz="16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ＭＳ Ｐゴシック"/>
                </a:rPr>
                <a:t>定人定区</a:t>
              </a: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8948989" y="1199408"/>
            <a:ext cx="2514828" cy="4883892"/>
            <a:chOff x="688975" y="1199408"/>
            <a:chExt cx="2514828" cy="4883892"/>
          </a:xfrm>
        </p:grpSpPr>
        <p:sp>
          <p:nvSpPr>
            <p:cNvPr id="28" name="矩形 27"/>
            <p:cNvSpPr/>
            <p:nvPr/>
          </p:nvSpPr>
          <p:spPr bwMode="auto">
            <a:xfrm>
              <a:off x="703263" y="1710042"/>
              <a:ext cx="2500540" cy="4373258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ＭＳ Ｐゴシック"/>
              </a:endParaRPr>
            </a:p>
          </p:txBody>
        </p:sp>
        <p:sp>
          <p:nvSpPr>
            <p:cNvPr id="30" name="矩形 29"/>
            <p:cNvSpPr/>
            <p:nvPr/>
          </p:nvSpPr>
          <p:spPr bwMode="auto">
            <a:xfrm>
              <a:off x="688975" y="1199408"/>
              <a:ext cx="2514828" cy="427511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eaLnBrk="0" hangingPunct="0"/>
              <a:r>
                <a:rPr lang="zh-CN" altLang="en-US" sz="16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ＭＳ Ｐゴシック"/>
                </a:rPr>
                <a:t>前端成本优化</a:t>
              </a:r>
            </a:p>
          </p:txBody>
        </p:sp>
      </p:grpSp>
      <p:sp>
        <p:nvSpPr>
          <p:cNvPr id="36" name="TextBox 35"/>
          <p:cNvSpPr txBox="1"/>
          <p:nvPr/>
        </p:nvSpPr>
        <p:spPr>
          <a:xfrm>
            <a:off x="805545" y="2003162"/>
            <a:ext cx="2295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区域销售组织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整合</a:t>
            </a:r>
          </a:p>
          <a:p>
            <a:pPr marL="285750" indent="-285750">
              <a:buFont typeface="Arial" pitchFamily="34" charset="0"/>
              <a:buChar char="•"/>
            </a:pP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集团大客户销售组织转型</a:t>
            </a:r>
            <a:endParaRPr lang="en-US" altLang="zh-CN" sz="1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9016280" y="2003162"/>
            <a:ext cx="2295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采用</a:t>
            </a: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前端外包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模式研究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endParaRPr lang="zh-CN" altLang="en-US" sz="1200" b="1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输出前端资源配置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标准</a:t>
            </a:r>
            <a:endParaRPr lang="zh-CN" altLang="en-US" sz="1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" name="椭圆 4"/>
          <p:cNvSpPr/>
          <p:nvPr/>
        </p:nvSpPr>
        <p:spPr bwMode="auto">
          <a:xfrm>
            <a:off x="926429" y="1265272"/>
            <a:ext cx="296310" cy="297849"/>
          </a:xfrm>
          <a:prstGeom prst="ellipse">
            <a:avLst/>
          </a:prstGeom>
          <a:solidFill>
            <a:srgbClr val="FAAF19"/>
          </a:solidFill>
          <a:ln w="9525" cap="flat" cmpd="sng" algn="ctr">
            <a:solidFill>
              <a:srgbClr val="FAAF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rPr>
              <a:t>1</a:t>
            </a:r>
            <a:endParaRPr kumimoji="0" lang="zh-CN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37" name="椭圆 36"/>
          <p:cNvSpPr/>
          <p:nvPr/>
        </p:nvSpPr>
        <p:spPr bwMode="auto">
          <a:xfrm>
            <a:off x="3747601" y="1264238"/>
            <a:ext cx="296310" cy="297849"/>
          </a:xfrm>
          <a:prstGeom prst="ellipse">
            <a:avLst/>
          </a:prstGeom>
          <a:solidFill>
            <a:srgbClr val="FAAF19"/>
          </a:solidFill>
          <a:ln w="9525" cap="flat" cmpd="sng" algn="ctr">
            <a:solidFill>
              <a:srgbClr val="FAAF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rPr>
              <a:t>2</a:t>
            </a:r>
            <a:endParaRPr kumimoji="0" lang="zh-CN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38" name="椭圆 37"/>
          <p:cNvSpPr/>
          <p:nvPr/>
        </p:nvSpPr>
        <p:spPr bwMode="auto">
          <a:xfrm>
            <a:off x="6600669" y="1261404"/>
            <a:ext cx="296310" cy="297849"/>
          </a:xfrm>
          <a:prstGeom prst="ellipse">
            <a:avLst/>
          </a:prstGeom>
          <a:solidFill>
            <a:srgbClr val="FAAF19"/>
          </a:solidFill>
          <a:ln w="9525" cap="flat" cmpd="sng" algn="ctr">
            <a:solidFill>
              <a:srgbClr val="FAAF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rPr>
              <a:t>3</a:t>
            </a:r>
            <a:endParaRPr kumimoji="0" lang="zh-CN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39" name="椭圆 38"/>
          <p:cNvSpPr/>
          <p:nvPr/>
        </p:nvSpPr>
        <p:spPr bwMode="auto">
          <a:xfrm>
            <a:off x="9198558" y="1264879"/>
            <a:ext cx="296310" cy="297849"/>
          </a:xfrm>
          <a:prstGeom prst="ellipse">
            <a:avLst/>
          </a:prstGeom>
          <a:solidFill>
            <a:srgbClr val="FAAF19"/>
          </a:solidFill>
          <a:ln w="9525" cap="flat" cmpd="sng" algn="ctr">
            <a:solidFill>
              <a:srgbClr val="FAAF1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rPr>
              <a:t>4</a:t>
            </a:r>
            <a:endParaRPr kumimoji="0" lang="zh-CN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3551739" y="2003162"/>
            <a:ext cx="2295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客户</a:t>
            </a: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提成制研究</a:t>
            </a:r>
          </a:p>
          <a:p>
            <a:pPr marL="171450" indent="-171450">
              <a:buFont typeface="Arial" pitchFamily="34" charset="0"/>
              <a:buChar char="•"/>
            </a:pPr>
            <a:endParaRPr lang="en-US" altLang="zh-CN" sz="1200" b="1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综合考核指标</a:t>
            </a:r>
            <a:endParaRPr lang="zh-CN" altLang="en-US" sz="1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6305077" y="2003162"/>
            <a:ext cx="2295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销售</a:t>
            </a: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网格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划分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销售</a:t>
            </a: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定人定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区</a:t>
            </a:r>
            <a:endParaRPr lang="en-US" altLang="zh-CN" sz="1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4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项目方向：销售组织整合、销售绩效变革、实行定人定区、优化前端成本</a:t>
            </a:r>
            <a:endParaRPr lang="zh-CN" altLang="en-US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6" name="组合 25"/>
          <p:cNvGrpSpPr/>
          <p:nvPr/>
        </p:nvGrpSpPr>
        <p:grpSpPr>
          <a:xfrm>
            <a:off x="3584323" y="3473962"/>
            <a:ext cx="2261746" cy="2359863"/>
            <a:chOff x="4786026" y="2220277"/>
            <a:chExt cx="3365417" cy="3132940"/>
          </a:xfrm>
        </p:grpSpPr>
        <p:sp>
          <p:nvSpPr>
            <p:cNvPr id="29" name="Oval 34"/>
            <p:cNvSpPr/>
            <p:nvPr/>
          </p:nvSpPr>
          <p:spPr>
            <a:xfrm>
              <a:off x="5284382" y="2599241"/>
              <a:ext cx="2393246" cy="2236681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28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FFFFFF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en-US" sz="24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Arial" pitchFamily="34" charset="0"/>
              </a:endParaRPr>
            </a:p>
          </p:txBody>
        </p:sp>
        <p:grpSp>
          <p:nvGrpSpPr>
            <p:cNvPr id="31" name="组合 30"/>
            <p:cNvGrpSpPr/>
            <p:nvPr/>
          </p:nvGrpSpPr>
          <p:grpSpPr>
            <a:xfrm>
              <a:off x="5966068" y="4355112"/>
              <a:ext cx="1042883" cy="998105"/>
              <a:chOff x="5732142" y="4355112"/>
              <a:chExt cx="1042883" cy="998105"/>
            </a:xfrm>
          </p:grpSpPr>
          <p:sp>
            <p:nvSpPr>
              <p:cNvPr id="61" name="Oval 51"/>
              <p:cNvSpPr/>
              <p:nvPr/>
            </p:nvSpPr>
            <p:spPr>
              <a:xfrm>
                <a:off x="5732142" y="4355112"/>
                <a:ext cx="1042883" cy="99810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FAAF1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endParaRPr lang="en-US" sz="2400" b="1">
                  <a:latin typeface="华文楷体" panose="02010600040101010101" pitchFamily="2" charset="-122"/>
                  <a:ea typeface="华文楷体" panose="02010600040101010101" pitchFamily="2" charset="-122"/>
                  <a:sym typeface="Arial" pitchFamily="34" charset="0"/>
                </a:endParaRPr>
              </a:p>
            </p:txBody>
          </p:sp>
          <p:sp>
            <p:nvSpPr>
              <p:cNvPr id="62" name="Line 125"/>
              <p:cNvSpPr>
                <a:spLocks noChangeShapeType="1"/>
              </p:cNvSpPr>
              <p:nvPr/>
            </p:nvSpPr>
            <p:spPr bwMode="auto">
              <a:xfrm flipH="1">
                <a:off x="6315241" y="5052999"/>
                <a:ext cx="0" cy="0"/>
              </a:xfrm>
              <a:prstGeom prst="line">
                <a:avLst/>
              </a:pr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63" name="Line 126"/>
              <p:cNvSpPr>
                <a:spLocks noChangeShapeType="1"/>
              </p:cNvSpPr>
              <p:nvPr/>
            </p:nvSpPr>
            <p:spPr bwMode="auto">
              <a:xfrm flipH="1">
                <a:off x="6315241" y="5052999"/>
                <a:ext cx="0" cy="0"/>
              </a:xfrm>
              <a:prstGeom prst="line">
                <a:avLst/>
              </a:pr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65" name="Freeform 127"/>
              <p:cNvSpPr/>
              <p:nvPr/>
            </p:nvSpPr>
            <p:spPr bwMode="auto">
              <a:xfrm>
                <a:off x="5935220" y="4775791"/>
                <a:ext cx="360596" cy="103033"/>
              </a:xfrm>
              <a:custGeom>
                <a:gdLst>
                  <a:gd name="T0" fmla="*/ 1511 w 1511"/>
                  <a:gd name="T1" fmla="*/ 586 h 641"/>
                  <a:gd name="T2" fmla="*/ 1496 w 1511"/>
                  <a:gd name="T3" fmla="*/ 556 h 641"/>
                  <a:gd name="T4" fmla="*/ 1410 w 1511"/>
                  <a:gd name="T5" fmla="*/ 494 h 641"/>
                  <a:gd name="T6" fmla="*/ 1402 w 1511"/>
                  <a:gd name="T7" fmla="*/ 491 h 641"/>
                  <a:gd name="T8" fmla="*/ 1161 w 1511"/>
                  <a:gd name="T9" fmla="*/ 428 h 641"/>
                  <a:gd name="T10" fmla="*/ 684 w 1511"/>
                  <a:gd name="T11" fmla="*/ 420 h 641"/>
                  <a:gd name="T12" fmla="*/ 523 w 1511"/>
                  <a:gd name="T13" fmla="*/ 446 h 641"/>
                  <a:gd name="T14" fmla="*/ 523 w 1511"/>
                  <a:gd name="T15" fmla="*/ 446 h 641"/>
                  <a:gd name="T16" fmla="*/ 455 w 1511"/>
                  <a:gd name="T17" fmla="*/ 461 h 641"/>
                  <a:gd name="T18" fmla="*/ 356 w 1511"/>
                  <a:gd name="T19" fmla="*/ 487 h 641"/>
                  <a:gd name="T20" fmla="*/ 389 w 1511"/>
                  <a:gd name="T21" fmla="*/ 641 h 641"/>
                  <a:gd name="T22" fmla="*/ 387 w 1511"/>
                  <a:gd name="T23" fmla="*/ 639 h 641"/>
                  <a:gd name="T24" fmla="*/ 0 w 1511"/>
                  <a:gd name="T25" fmla="*/ 388 h 641"/>
                  <a:gd name="T26" fmla="*/ 214 w 1511"/>
                  <a:gd name="T27" fmla="*/ 59 h 641"/>
                  <a:gd name="T28" fmla="*/ 253 w 1511"/>
                  <a:gd name="T29" fmla="*/ 0 h 641"/>
                  <a:gd name="T30" fmla="*/ 253 w 1511"/>
                  <a:gd name="T31" fmla="*/ 0 h 641"/>
                  <a:gd name="T32" fmla="*/ 253 w 1511"/>
                  <a:gd name="T33" fmla="*/ 0 h 641"/>
                  <a:gd name="T34" fmla="*/ 253 w 1511"/>
                  <a:gd name="T35" fmla="*/ 0 h 641"/>
                  <a:gd name="T36" fmla="*/ 253 w 1511"/>
                  <a:gd name="T37" fmla="*/ 0 h 641"/>
                  <a:gd name="T38" fmla="*/ 253 w 1511"/>
                  <a:gd name="T39" fmla="*/ 0 h 641"/>
                  <a:gd name="T40" fmla="*/ 281 w 1511"/>
                  <a:gd name="T41" fmla="*/ 133 h 641"/>
                  <a:gd name="T42" fmla="*/ 285 w 1511"/>
                  <a:gd name="T43" fmla="*/ 150 h 641"/>
                  <a:gd name="T44" fmla="*/ 294 w 1511"/>
                  <a:gd name="T45" fmla="*/ 148 h 641"/>
                  <a:gd name="T46" fmla="*/ 369 w 1511"/>
                  <a:gd name="T47" fmla="*/ 133 h 641"/>
                  <a:gd name="T48" fmla="*/ 369 w 1511"/>
                  <a:gd name="T49" fmla="*/ 133 h 641"/>
                  <a:gd name="T50" fmla="*/ 538 w 1511"/>
                  <a:gd name="T51" fmla="*/ 107 h 641"/>
                  <a:gd name="T52" fmla="*/ 1511 w 1511"/>
                  <a:gd name="T53" fmla="*/ 586 h 6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511" h="641">
                    <a:moveTo>
                      <a:pt x="1511" y="586"/>
                    </a:moveTo>
                    <a:cubicBezTo>
                      <a:pt x="1508" y="574"/>
                      <a:pt x="1503" y="566"/>
                      <a:pt x="1496" y="556"/>
                    </a:cubicBezTo>
                    <a:cubicBezTo>
                      <a:pt x="1479" y="532"/>
                      <a:pt x="1451" y="510"/>
                      <a:pt x="1410" y="494"/>
                    </a:cubicBezTo>
                    <a:cubicBezTo>
                      <a:pt x="1407" y="493"/>
                      <a:pt x="1405" y="492"/>
                      <a:pt x="1402" y="491"/>
                    </a:cubicBezTo>
                    <a:cubicBezTo>
                      <a:pt x="1337" y="466"/>
                      <a:pt x="1256" y="443"/>
                      <a:pt x="1161" y="428"/>
                    </a:cubicBezTo>
                    <a:cubicBezTo>
                      <a:pt x="1026" y="406"/>
                      <a:pt x="864" y="399"/>
                      <a:pt x="684" y="420"/>
                    </a:cubicBezTo>
                    <a:cubicBezTo>
                      <a:pt x="632" y="426"/>
                      <a:pt x="578" y="435"/>
                      <a:pt x="523" y="446"/>
                    </a:cubicBezTo>
                    <a:cubicBezTo>
                      <a:pt x="523" y="446"/>
                      <a:pt x="523" y="446"/>
                      <a:pt x="523" y="446"/>
                    </a:cubicBezTo>
                    <a:cubicBezTo>
                      <a:pt x="500" y="450"/>
                      <a:pt x="478" y="455"/>
                      <a:pt x="455" y="461"/>
                    </a:cubicBezTo>
                    <a:cubicBezTo>
                      <a:pt x="422" y="468"/>
                      <a:pt x="390" y="477"/>
                      <a:pt x="356" y="487"/>
                    </a:cubicBezTo>
                    <a:cubicBezTo>
                      <a:pt x="356" y="487"/>
                      <a:pt x="389" y="641"/>
                      <a:pt x="389" y="641"/>
                    </a:cubicBezTo>
                    <a:cubicBezTo>
                      <a:pt x="387" y="639"/>
                      <a:pt x="387" y="639"/>
                      <a:pt x="387" y="639"/>
                    </a:cubicBezTo>
                    <a:cubicBezTo>
                      <a:pt x="0" y="388"/>
                      <a:pt x="0" y="388"/>
                      <a:pt x="0" y="388"/>
                    </a:cubicBezTo>
                    <a:cubicBezTo>
                      <a:pt x="214" y="59"/>
                      <a:pt x="214" y="59"/>
                      <a:pt x="214" y="59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253" y="0"/>
                      <a:pt x="253" y="0"/>
                      <a:pt x="253" y="0"/>
                    </a:cubicBezTo>
                    <a:cubicBezTo>
                      <a:pt x="281" y="133"/>
                      <a:pt x="281" y="133"/>
                      <a:pt x="281" y="133"/>
                    </a:cubicBezTo>
                    <a:cubicBezTo>
                      <a:pt x="285" y="150"/>
                      <a:pt x="285" y="150"/>
                      <a:pt x="285" y="150"/>
                    </a:cubicBezTo>
                    <a:cubicBezTo>
                      <a:pt x="288" y="150"/>
                      <a:pt x="291" y="149"/>
                      <a:pt x="294" y="148"/>
                    </a:cubicBezTo>
                    <a:cubicBezTo>
                      <a:pt x="319" y="143"/>
                      <a:pt x="344" y="138"/>
                      <a:pt x="369" y="133"/>
                    </a:cubicBezTo>
                    <a:cubicBezTo>
                      <a:pt x="369" y="133"/>
                      <a:pt x="369" y="133"/>
                      <a:pt x="369" y="133"/>
                    </a:cubicBezTo>
                    <a:cubicBezTo>
                      <a:pt x="427" y="122"/>
                      <a:pt x="483" y="111"/>
                      <a:pt x="538" y="107"/>
                    </a:cubicBezTo>
                    <a:cubicBezTo>
                      <a:pt x="1355" y="38"/>
                      <a:pt x="1511" y="586"/>
                      <a:pt x="1511" y="586"/>
                    </a:cubicBezTo>
                    <a:close/>
                  </a:path>
                </a:pathLst>
              </a:cu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66" name="Freeform 128"/>
              <p:cNvSpPr/>
              <p:nvPr/>
            </p:nvSpPr>
            <p:spPr bwMode="auto">
              <a:xfrm>
                <a:off x="6157405" y="5071807"/>
                <a:ext cx="363024" cy="122658"/>
              </a:xfrm>
              <a:custGeom>
                <a:gdLst>
                  <a:gd name="T0" fmla="*/ 0 w 1521"/>
                  <a:gd name="T1" fmla="*/ 250 h 762"/>
                  <a:gd name="T2" fmla="*/ 19 w 1521"/>
                  <a:gd name="T3" fmla="*/ 277 h 762"/>
                  <a:gd name="T4" fmla="*/ 115 w 1521"/>
                  <a:gd name="T5" fmla="*/ 323 h 762"/>
                  <a:gd name="T6" fmla="*/ 123 w 1521"/>
                  <a:gd name="T7" fmla="*/ 324 h 762"/>
                  <a:gd name="T8" fmla="*/ 372 w 1521"/>
                  <a:gd name="T9" fmla="*/ 344 h 762"/>
                  <a:gd name="T10" fmla="*/ 842 w 1521"/>
                  <a:gd name="T11" fmla="*/ 269 h 762"/>
                  <a:gd name="T12" fmla="*/ 997 w 1521"/>
                  <a:gd name="T13" fmla="*/ 216 h 762"/>
                  <a:gd name="T14" fmla="*/ 997 w 1521"/>
                  <a:gd name="T15" fmla="*/ 216 h 762"/>
                  <a:gd name="T16" fmla="*/ 1061 w 1521"/>
                  <a:gd name="T17" fmla="*/ 189 h 762"/>
                  <a:gd name="T18" fmla="*/ 1153 w 1521"/>
                  <a:gd name="T19" fmla="*/ 147 h 762"/>
                  <a:gd name="T20" fmla="*/ 1095 w 1521"/>
                  <a:gd name="T21" fmla="*/ 0 h 762"/>
                  <a:gd name="T22" fmla="*/ 1097 w 1521"/>
                  <a:gd name="T23" fmla="*/ 1 h 762"/>
                  <a:gd name="T24" fmla="*/ 1521 w 1521"/>
                  <a:gd name="T25" fmla="*/ 181 h 762"/>
                  <a:gd name="T26" fmla="*/ 1368 w 1521"/>
                  <a:gd name="T27" fmla="*/ 543 h 762"/>
                  <a:gd name="T28" fmla="*/ 1340 w 1521"/>
                  <a:gd name="T29" fmla="*/ 607 h 762"/>
                  <a:gd name="T30" fmla="*/ 1340 w 1521"/>
                  <a:gd name="T31" fmla="*/ 608 h 762"/>
                  <a:gd name="T32" fmla="*/ 1340 w 1521"/>
                  <a:gd name="T33" fmla="*/ 608 h 762"/>
                  <a:gd name="T34" fmla="*/ 1340 w 1521"/>
                  <a:gd name="T35" fmla="*/ 608 h 762"/>
                  <a:gd name="T36" fmla="*/ 1340 w 1521"/>
                  <a:gd name="T37" fmla="*/ 608 h 762"/>
                  <a:gd name="T38" fmla="*/ 1340 w 1521"/>
                  <a:gd name="T39" fmla="*/ 607 h 762"/>
                  <a:gd name="T40" fmla="*/ 1289 w 1521"/>
                  <a:gd name="T41" fmla="*/ 482 h 762"/>
                  <a:gd name="T42" fmla="*/ 1283 w 1521"/>
                  <a:gd name="T43" fmla="*/ 465 h 762"/>
                  <a:gd name="T44" fmla="*/ 1274 w 1521"/>
                  <a:gd name="T45" fmla="*/ 469 h 762"/>
                  <a:gd name="T46" fmla="*/ 1203 w 1521"/>
                  <a:gd name="T47" fmla="*/ 497 h 762"/>
                  <a:gd name="T48" fmla="*/ 1203 w 1521"/>
                  <a:gd name="T49" fmla="*/ 497 h 762"/>
                  <a:gd name="T50" fmla="*/ 1041 w 1521"/>
                  <a:gd name="T51" fmla="*/ 552 h 762"/>
                  <a:gd name="T52" fmla="*/ 0 w 1521"/>
                  <a:gd name="T53" fmla="*/ 250 h 7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521" h="762">
                    <a:moveTo>
                      <a:pt x="0" y="250"/>
                    </a:moveTo>
                    <a:cubicBezTo>
                      <a:pt x="4" y="261"/>
                      <a:pt x="10" y="268"/>
                      <a:pt x="19" y="277"/>
                    </a:cubicBezTo>
                    <a:cubicBezTo>
                      <a:pt x="40" y="297"/>
                      <a:pt x="72" y="314"/>
                      <a:pt x="115" y="323"/>
                    </a:cubicBezTo>
                    <a:cubicBezTo>
                      <a:pt x="117" y="323"/>
                      <a:pt x="120" y="324"/>
                      <a:pt x="123" y="324"/>
                    </a:cubicBezTo>
                    <a:cubicBezTo>
                      <a:pt x="191" y="338"/>
                      <a:pt x="276" y="346"/>
                      <a:pt x="372" y="344"/>
                    </a:cubicBezTo>
                    <a:cubicBezTo>
                      <a:pt x="508" y="342"/>
                      <a:pt x="669" y="321"/>
                      <a:pt x="842" y="269"/>
                    </a:cubicBezTo>
                    <a:cubicBezTo>
                      <a:pt x="893" y="254"/>
                      <a:pt x="944" y="236"/>
                      <a:pt x="997" y="216"/>
                    </a:cubicBezTo>
                    <a:cubicBezTo>
                      <a:pt x="997" y="216"/>
                      <a:pt x="997" y="216"/>
                      <a:pt x="997" y="216"/>
                    </a:cubicBezTo>
                    <a:cubicBezTo>
                      <a:pt x="1018" y="207"/>
                      <a:pt x="1040" y="198"/>
                      <a:pt x="1061" y="189"/>
                    </a:cubicBezTo>
                    <a:cubicBezTo>
                      <a:pt x="1092" y="176"/>
                      <a:pt x="1122" y="162"/>
                      <a:pt x="1153" y="147"/>
                    </a:cubicBezTo>
                    <a:cubicBezTo>
                      <a:pt x="1154" y="147"/>
                      <a:pt x="1095" y="0"/>
                      <a:pt x="1095" y="0"/>
                    </a:cubicBezTo>
                    <a:cubicBezTo>
                      <a:pt x="1097" y="1"/>
                      <a:pt x="1097" y="1"/>
                      <a:pt x="1097" y="1"/>
                    </a:cubicBezTo>
                    <a:cubicBezTo>
                      <a:pt x="1521" y="181"/>
                      <a:pt x="1521" y="181"/>
                      <a:pt x="1521" y="181"/>
                    </a:cubicBezTo>
                    <a:cubicBezTo>
                      <a:pt x="1368" y="543"/>
                      <a:pt x="1368" y="543"/>
                      <a:pt x="1368" y="543"/>
                    </a:cubicBezTo>
                    <a:cubicBezTo>
                      <a:pt x="1340" y="607"/>
                      <a:pt x="1340" y="607"/>
                      <a:pt x="1340" y="607"/>
                    </a:cubicBezTo>
                    <a:cubicBezTo>
                      <a:pt x="1340" y="608"/>
                      <a:pt x="1340" y="608"/>
                      <a:pt x="1340" y="608"/>
                    </a:cubicBezTo>
                    <a:cubicBezTo>
                      <a:pt x="1340" y="608"/>
                      <a:pt x="1340" y="608"/>
                      <a:pt x="1340" y="608"/>
                    </a:cubicBezTo>
                    <a:cubicBezTo>
                      <a:pt x="1340" y="608"/>
                      <a:pt x="1340" y="608"/>
                      <a:pt x="1340" y="608"/>
                    </a:cubicBezTo>
                    <a:cubicBezTo>
                      <a:pt x="1340" y="608"/>
                      <a:pt x="1340" y="608"/>
                      <a:pt x="1340" y="608"/>
                    </a:cubicBezTo>
                    <a:cubicBezTo>
                      <a:pt x="1340" y="607"/>
                      <a:pt x="1340" y="607"/>
                      <a:pt x="1340" y="607"/>
                    </a:cubicBezTo>
                    <a:cubicBezTo>
                      <a:pt x="1289" y="482"/>
                      <a:pt x="1289" y="482"/>
                      <a:pt x="1289" y="482"/>
                    </a:cubicBezTo>
                    <a:cubicBezTo>
                      <a:pt x="1283" y="465"/>
                      <a:pt x="1283" y="465"/>
                      <a:pt x="1283" y="465"/>
                    </a:cubicBezTo>
                    <a:cubicBezTo>
                      <a:pt x="1280" y="466"/>
                      <a:pt x="1277" y="467"/>
                      <a:pt x="1274" y="469"/>
                    </a:cubicBezTo>
                    <a:cubicBezTo>
                      <a:pt x="1250" y="478"/>
                      <a:pt x="1226" y="488"/>
                      <a:pt x="1203" y="497"/>
                    </a:cubicBezTo>
                    <a:cubicBezTo>
                      <a:pt x="1203" y="497"/>
                      <a:pt x="1203" y="497"/>
                      <a:pt x="1203" y="497"/>
                    </a:cubicBezTo>
                    <a:cubicBezTo>
                      <a:pt x="1147" y="518"/>
                      <a:pt x="1094" y="538"/>
                      <a:pt x="1041" y="552"/>
                    </a:cubicBezTo>
                    <a:cubicBezTo>
                      <a:pt x="248" y="762"/>
                      <a:pt x="0" y="250"/>
                      <a:pt x="0" y="250"/>
                    </a:cubicBezTo>
                    <a:close/>
                  </a:path>
                </a:pathLst>
              </a:cu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67" name="Freeform 130"/>
              <p:cNvSpPr>
                <a:spLocks noEditPoints="1"/>
              </p:cNvSpPr>
              <p:nvPr/>
            </p:nvSpPr>
            <p:spPr bwMode="auto">
              <a:xfrm>
                <a:off x="6012924" y="4873917"/>
                <a:ext cx="431015" cy="229781"/>
              </a:xfrm>
              <a:custGeom>
                <a:gdLst>
                  <a:gd name="T0" fmla="*/ 375 w 1806"/>
                  <a:gd name="T1" fmla="*/ 1325 h 1429"/>
                  <a:gd name="T2" fmla="*/ 114 w 1806"/>
                  <a:gd name="T3" fmla="*/ 931 h 1429"/>
                  <a:gd name="T4" fmla="*/ 55 w 1806"/>
                  <a:gd name="T5" fmla="*/ 841 h 1429"/>
                  <a:gd name="T6" fmla="*/ 0 w 1806"/>
                  <a:gd name="T7" fmla="*/ 862 h 1429"/>
                  <a:gd name="T8" fmla="*/ 42 w 1806"/>
                  <a:gd name="T9" fmla="*/ 925 h 1429"/>
                  <a:gd name="T10" fmla="*/ 375 w 1806"/>
                  <a:gd name="T11" fmla="*/ 1429 h 1429"/>
                  <a:gd name="T12" fmla="*/ 1806 w 1806"/>
                  <a:gd name="T13" fmla="*/ 884 h 1429"/>
                  <a:gd name="T14" fmla="*/ 1751 w 1806"/>
                  <a:gd name="T15" fmla="*/ 801 h 1429"/>
                  <a:gd name="T16" fmla="*/ 375 w 1806"/>
                  <a:gd name="T17" fmla="*/ 1325 h 1429"/>
                  <a:gd name="T18" fmla="*/ 375 w 1806"/>
                  <a:gd name="T19" fmla="*/ 1170 h 1429"/>
                  <a:gd name="T20" fmla="*/ 220 w 1806"/>
                  <a:gd name="T21" fmla="*/ 935 h 1429"/>
                  <a:gd name="T22" fmla="*/ 55 w 1806"/>
                  <a:gd name="T23" fmla="*/ 685 h 1429"/>
                  <a:gd name="T24" fmla="*/ 0 w 1806"/>
                  <a:gd name="T25" fmla="*/ 706 h 1429"/>
                  <a:gd name="T26" fmla="*/ 150 w 1806"/>
                  <a:gd name="T27" fmla="*/ 933 h 1429"/>
                  <a:gd name="T28" fmla="*/ 375 w 1806"/>
                  <a:gd name="T29" fmla="*/ 1274 h 1429"/>
                  <a:gd name="T30" fmla="*/ 1806 w 1806"/>
                  <a:gd name="T31" fmla="*/ 728 h 1429"/>
                  <a:gd name="T32" fmla="*/ 1751 w 1806"/>
                  <a:gd name="T33" fmla="*/ 645 h 1429"/>
                  <a:gd name="T34" fmla="*/ 375 w 1806"/>
                  <a:gd name="T35" fmla="*/ 1170 h 1429"/>
                  <a:gd name="T36" fmla="*/ 375 w 1806"/>
                  <a:gd name="T37" fmla="*/ 1113 h 1429"/>
                  <a:gd name="T38" fmla="*/ 1635 w 1806"/>
                  <a:gd name="T39" fmla="*/ 632 h 1429"/>
                  <a:gd name="T40" fmla="*/ 1806 w 1806"/>
                  <a:gd name="T41" fmla="*/ 567 h 1429"/>
                  <a:gd name="T42" fmla="*/ 1431 w 1806"/>
                  <a:gd name="T43" fmla="*/ 0 h 1429"/>
                  <a:gd name="T44" fmla="*/ 0 w 1806"/>
                  <a:gd name="T45" fmla="*/ 545 h 1429"/>
                  <a:gd name="T46" fmla="*/ 257 w 1806"/>
                  <a:gd name="T47" fmla="*/ 935 h 1429"/>
                  <a:gd name="T48" fmla="*/ 375 w 1806"/>
                  <a:gd name="T49" fmla="*/ 1113 h 1429"/>
                  <a:gd name="T50" fmla="*/ 784 w 1806"/>
                  <a:gd name="T51" fmla="*/ 375 h 1429"/>
                  <a:gd name="T52" fmla="*/ 1141 w 1806"/>
                  <a:gd name="T53" fmla="*/ 465 h 1429"/>
                  <a:gd name="T54" fmla="*/ 1106 w 1806"/>
                  <a:gd name="T55" fmla="*/ 687 h 1429"/>
                  <a:gd name="T56" fmla="*/ 1023 w 1806"/>
                  <a:gd name="T57" fmla="*/ 737 h 1429"/>
                  <a:gd name="T58" fmla="*/ 931 w 1806"/>
                  <a:gd name="T59" fmla="*/ 757 h 1429"/>
                  <a:gd name="T60" fmla="*/ 665 w 1806"/>
                  <a:gd name="T61" fmla="*/ 647 h 1429"/>
                  <a:gd name="T62" fmla="*/ 784 w 1806"/>
                  <a:gd name="T63" fmla="*/ 375 h 1429"/>
                  <a:gd name="T64" fmla="*/ 897 w 1806"/>
                  <a:gd name="T65" fmla="*/ 580 h 1429"/>
                  <a:gd name="T66" fmla="*/ 966 w 1806"/>
                  <a:gd name="T67" fmla="*/ 591 h 1429"/>
                  <a:gd name="T68" fmla="*/ 936 w 1806"/>
                  <a:gd name="T69" fmla="*/ 630 h 1429"/>
                  <a:gd name="T70" fmla="*/ 849 w 1806"/>
                  <a:gd name="T71" fmla="*/ 645 h 1429"/>
                  <a:gd name="T72" fmla="*/ 863 w 1806"/>
                  <a:gd name="T73" fmla="*/ 691 h 1429"/>
                  <a:gd name="T74" fmla="*/ 952 w 1806"/>
                  <a:gd name="T75" fmla="*/ 675 h 1429"/>
                  <a:gd name="T76" fmla="*/ 974 w 1806"/>
                  <a:gd name="T77" fmla="*/ 709 h 1429"/>
                  <a:gd name="T78" fmla="*/ 1019 w 1806"/>
                  <a:gd name="T79" fmla="*/ 691 h 1429"/>
                  <a:gd name="T80" fmla="*/ 995 w 1806"/>
                  <a:gd name="T81" fmla="*/ 655 h 1429"/>
                  <a:gd name="T82" fmla="*/ 1034 w 1806"/>
                  <a:gd name="T83" fmla="*/ 559 h 1429"/>
                  <a:gd name="T84" fmla="*/ 912 w 1806"/>
                  <a:gd name="T85" fmla="*/ 523 h 1429"/>
                  <a:gd name="T86" fmla="*/ 837 w 1806"/>
                  <a:gd name="T87" fmla="*/ 515 h 1429"/>
                  <a:gd name="T88" fmla="*/ 863 w 1806"/>
                  <a:gd name="T89" fmla="*/ 479 h 1429"/>
                  <a:gd name="T90" fmla="*/ 938 w 1806"/>
                  <a:gd name="T91" fmla="*/ 466 h 1429"/>
                  <a:gd name="T92" fmla="*/ 925 w 1806"/>
                  <a:gd name="T93" fmla="*/ 421 h 1429"/>
                  <a:gd name="T94" fmla="*/ 849 w 1806"/>
                  <a:gd name="T95" fmla="*/ 435 h 1429"/>
                  <a:gd name="T96" fmla="*/ 829 w 1806"/>
                  <a:gd name="T97" fmla="*/ 405 h 1429"/>
                  <a:gd name="T98" fmla="*/ 784 w 1806"/>
                  <a:gd name="T99" fmla="*/ 422 h 1429"/>
                  <a:gd name="T100" fmla="*/ 806 w 1806"/>
                  <a:gd name="T101" fmla="*/ 456 h 1429"/>
                  <a:gd name="T102" fmla="*/ 770 w 1806"/>
                  <a:gd name="T103" fmla="*/ 548 h 1429"/>
                  <a:gd name="T104" fmla="*/ 897 w 1806"/>
                  <a:gd name="T105" fmla="*/ 580 h 14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806" h="1429">
                    <a:moveTo>
                      <a:pt x="375" y="1325"/>
                    </a:moveTo>
                    <a:cubicBezTo>
                      <a:pt x="114" y="931"/>
                      <a:pt x="114" y="931"/>
                      <a:pt x="114" y="931"/>
                    </a:cubicBezTo>
                    <a:cubicBezTo>
                      <a:pt x="55" y="841"/>
                      <a:pt x="55" y="841"/>
                      <a:pt x="55" y="841"/>
                    </a:cubicBezTo>
                    <a:cubicBezTo>
                      <a:pt x="0" y="862"/>
                      <a:pt x="0" y="862"/>
                      <a:pt x="0" y="862"/>
                    </a:cubicBezTo>
                    <a:cubicBezTo>
                      <a:pt x="42" y="925"/>
                      <a:pt x="42" y="925"/>
                      <a:pt x="42" y="925"/>
                    </a:cubicBezTo>
                    <a:cubicBezTo>
                      <a:pt x="375" y="1429"/>
                      <a:pt x="375" y="1429"/>
                      <a:pt x="375" y="1429"/>
                    </a:cubicBezTo>
                    <a:cubicBezTo>
                      <a:pt x="1806" y="884"/>
                      <a:pt x="1806" y="884"/>
                      <a:pt x="1806" y="884"/>
                    </a:cubicBezTo>
                    <a:cubicBezTo>
                      <a:pt x="1751" y="801"/>
                      <a:pt x="1751" y="801"/>
                      <a:pt x="1751" y="801"/>
                    </a:cubicBezTo>
                    <a:lnTo>
                      <a:pt x="375" y="1325"/>
                    </a:lnTo>
                    <a:close/>
                    <a:moveTo>
                      <a:pt x="375" y="1170"/>
                    </a:moveTo>
                    <a:cubicBezTo>
                      <a:pt x="220" y="935"/>
                      <a:pt x="220" y="935"/>
                      <a:pt x="220" y="935"/>
                    </a:cubicBezTo>
                    <a:cubicBezTo>
                      <a:pt x="55" y="685"/>
                      <a:pt x="55" y="685"/>
                      <a:pt x="55" y="685"/>
                    </a:cubicBezTo>
                    <a:cubicBezTo>
                      <a:pt x="0" y="706"/>
                      <a:pt x="0" y="706"/>
                      <a:pt x="0" y="706"/>
                    </a:cubicBezTo>
                    <a:cubicBezTo>
                      <a:pt x="150" y="933"/>
                      <a:pt x="150" y="933"/>
                      <a:pt x="150" y="933"/>
                    </a:cubicBezTo>
                    <a:cubicBezTo>
                      <a:pt x="375" y="1274"/>
                      <a:pt x="375" y="1274"/>
                      <a:pt x="375" y="1274"/>
                    </a:cubicBezTo>
                    <a:cubicBezTo>
                      <a:pt x="1806" y="728"/>
                      <a:pt x="1806" y="728"/>
                      <a:pt x="1806" y="728"/>
                    </a:cubicBezTo>
                    <a:cubicBezTo>
                      <a:pt x="1751" y="645"/>
                      <a:pt x="1751" y="645"/>
                      <a:pt x="1751" y="645"/>
                    </a:cubicBezTo>
                    <a:lnTo>
                      <a:pt x="375" y="1170"/>
                    </a:lnTo>
                    <a:close/>
                    <a:moveTo>
                      <a:pt x="375" y="1113"/>
                    </a:moveTo>
                    <a:cubicBezTo>
                      <a:pt x="1635" y="632"/>
                      <a:pt x="1635" y="632"/>
                      <a:pt x="1635" y="632"/>
                    </a:cubicBezTo>
                    <a:cubicBezTo>
                      <a:pt x="1806" y="567"/>
                      <a:pt x="1806" y="567"/>
                      <a:pt x="1806" y="567"/>
                    </a:cubicBezTo>
                    <a:cubicBezTo>
                      <a:pt x="1431" y="0"/>
                      <a:pt x="1431" y="0"/>
                      <a:pt x="1431" y="0"/>
                    </a:cubicBezTo>
                    <a:cubicBezTo>
                      <a:pt x="0" y="545"/>
                      <a:pt x="0" y="545"/>
                      <a:pt x="0" y="545"/>
                    </a:cubicBezTo>
                    <a:cubicBezTo>
                      <a:pt x="257" y="935"/>
                      <a:pt x="257" y="935"/>
                      <a:pt x="257" y="935"/>
                    </a:cubicBezTo>
                    <a:lnTo>
                      <a:pt x="375" y="1113"/>
                    </a:lnTo>
                    <a:close/>
                    <a:moveTo>
                      <a:pt x="784" y="375"/>
                    </a:moveTo>
                    <a:cubicBezTo>
                      <a:pt x="915" y="325"/>
                      <a:pt x="1075" y="366"/>
                      <a:pt x="1141" y="465"/>
                    </a:cubicBezTo>
                    <a:cubicBezTo>
                      <a:pt x="1190" y="540"/>
                      <a:pt x="1173" y="627"/>
                      <a:pt x="1106" y="687"/>
                    </a:cubicBezTo>
                    <a:cubicBezTo>
                      <a:pt x="1084" y="707"/>
                      <a:pt x="1056" y="724"/>
                      <a:pt x="1023" y="737"/>
                    </a:cubicBezTo>
                    <a:cubicBezTo>
                      <a:pt x="993" y="748"/>
                      <a:pt x="962" y="755"/>
                      <a:pt x="931" y="757"/>
                    </a:cubicBezTo>
                    <a:cubicBezTo>
                      <a:pt x="824" y="766"/>
                      <a:pt x="716" y="724"/>
                      <a:pt x="665" y="647"/>
                    </a:cubicBezTo>
                    <a:cubicBezTo>
                      <a:pt x="599" y="547"/>
                      <a:pt x="652" y="426"/>
                      <a:pt x="784" y="375"/>
                    </a:cubicBezTo>
                    <a:close/>
                    <a:moveTo>
                      <a:pt x="897" y="580"/>
                    </a:moveTo>
                    <a:cubicBezTo>
                      <a:pt x="937" y="575"/>
                      <a:pt x="957" y="578"/>
                      <a:pt x="966" y="591"/>
                    </a:cubicBezTo>
                    <a:cubicBezTo>
                      <a:pt x="976" y="605"/>
                      <a:pt x="963" y="620"/>
                      <a:pt x="936" y="630"/>
                    </a:cubicBezTo>
                    <a:cubicBezTo>
                      <a:pt x="906" y="642"/>
                      <a:pt x="874" y="645"/>
                      <a:pt x="849" y="645"/>
                    </a:cubicBezTo>
                    <a:cubicBezTo>
                      <a:pt x="863" y="691"/>
                      <a:pt x="863" y="691"/>
                      <a:pt x="863" y="691"/>
                    </a:cubicBezTo>
                    <a:cubicBezTo>
                      <a:pt x="886" y="691"/>
                      <a:pt x="920" y="686"/>
                      <a:pt x="952" y="675"/>
                    </a:cubicBezTo>
                    <a:cubicBezTo>
                      <a:pt x="974" y="709"/>
                      <a:pt x="974" y="709"/>
                      <a:pt x="974" y="709"/>
                    </a:cubicBezTo>
                    <a:cubicBezTo>
                      <a:pt x="1019" y="691"/>
                      <a:pt x="1019" y="691"/>
                      <a:pt x="1019" y="691"/>
                    </a:cubicBezTo>
                    <a:cubicBezTo>
                      <a:pt x="995" y="655"/>
                      <a:pt x="995" y="655"/>
                      <a:pt x="995" y="655"/>
                    </a:cubicBezTo>
                    <a:cubicBezTo>
                      <a:pt x="1044" y="627"/>
                      <a:pt x="1055" y="590"/>
                      <a:pt x="1034" y="559"/>
                    </a:cubicBezTo>
                    <a:cubicBezTo>
                      <a:pt x="1012" y="527"/>
                      <a:pt x="977" y="516"/>
                      <a:pt x="912" y="523"/>
                    </a:cubicBezTo>
                    <a:cubicBezTo>
                      <a:pt x="866" y="527"/>
                      <a:pt x="844" y="526"/>
                      <a:pt x="837" y="515"/>
                    </a:cubicBezTo>
                    <a:cubicBezTo>
                      <a:pt x="830" y="505"/>
                      <a:pt x="833" y="491"/>
                      <a:pt x="863" y="479"/>
                    </a:cubicBezTo>
                    <a:cubicBezTo>
                      <a:pt x="896" y="466"/>
                      <a:pt x="923" y="466"/>
                      <a:pt x="938" y="466"/>
                    </a:cubicBezTo>
                    <a:cubicBezTo>
                      <a:pt x="925" y="421"/>
                      <a:pt x="925" y="421"/>
                      <a:pt x="925" y="421"/>
                    </a:cubicBezTo>
                    <a:cubicBezTo>
                      <a:pt x="905" y="421"/>
                      <a:pt x="881" y="424"/>
                      <a:pt x="849" y="435"/>
                    </a:cubicBezTo>
                    <a:cubicBezTo>
                      <a:pt x="829" y="405"/>
                      <a:pt x="829" y="405"/>
                      <a:pt x="829" y="405"/>
                    </a:cubicBezTo>
                    <a:cubicBezTo>
                      <a:pt x="784" y="422"/>
                      <a:pt x="784" y="422"/>
                      <a:pt x="784" y="422"/>
                    </a:cubicBezTo>
                    <a:cubicBezTo>
                      <a:pt x="806" y="456"/>
                      <a:pt x="806" y="456"/>
                      <a:pt x="806" y="456"/>
                    </a:cubicBezTo>
                    <a:cubicBezTo>
                      <a:pt x="761" y="482"/>
                      <a:pt x="749" y="517"/>
                      <a:pt x="770" y="548"/>
                    </a:cubicBezTo>
                    <a:cubicBezTo>
                      <a:pt x="793" y="582"/>
                      <a:pt x="839" y="586"/>
                      <a:pt x="897" y="580"/>
                    </a:cubicBezTo>
                    <a:close/>
                  </a:path>
                </a:pathLst>
              </a:cu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68" name="TextBox 67"/>
              <p:cNvSpPr txBox="1"/>
              <p:nvPr/>
            </p:nvSpPr>
            <p:spPr>
              <a:xfrm>
                <a:off x="5860448" y="4498078"/>
                <a:ext cx="835718" cy="3268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000" b="1">
                    <a:latin typeface="华文细黑" pitchFamily="2" charset="-122"/>
                    <a:ea typeface="华文细黑" pitchFamily="2" charset="-122"/>
                  </a:rPr>
                  <a:t>回款</a:t>
                </a:r>
              </a:p>
            </p:txBody>
          </p:sp>
        </p:grpSp>
        <p:grpSp>
          <p:nvGrpSpPr>
            <p:cNvPr id="32" name="组合 31"/>
            <p:cNvGrpSpPr/>
            <p:nvPr/>
          </p:nvGrpSpPr>
          <p:grpSpPr>
            <a:xfrm>
              <a:off x="7108560" y="3239522"/>
              <a:ext cx="1042883" cy="998105"/>
              <a:chOff x="7108560" y="3239522"/>
              <a:chExt cx="1042883" cy="998105"/>
            </a:xfrm>
          </p:grpSpPr>
          <p:sp>
            <p:nvSpPr>
              <p:cNvPr id="58" name="Oval 36"/>
              <p:cNvSpPr/>
              <p:nvPr/>
            </p:nvSpPr>
            <p:spPr>
              <a:xfrm>
                <a:off x="7108560" y="3239522"/>
                <a:ext cx="1042883" cy="99810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373C64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endParaRPr lang="en-US" sz="2400" b="1">
                  <a:solidFill>
                    <a:srgbClr val="FF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sym typeface="Arial" pitchFamily="34" charset="0"/>
                </a:endParaRPr>
              </a:p>
            </p:txBody>
          </p:sp>
          <p:pic>
            <p:nvPicPr>
              <p:cNvPr id="59" name="Picture 5"/>
              <p:cNvPicPr>
                <a:picLocks noChangeAspect="1" noChangeArrowheads="1"/>
              </p:cNvPicPr>
              <p:nvPr/>
            </p:nvPicPr>
            <p:blipFill>
              <a:blip r:embed="rId3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7376904" y="3556201"/>
                <a:ext cx="481512" cy="52882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60" name="TextBox 59"/>
              <p:cNvSpPr txBox="1"/>
              <p:nvPr/>
            </p:nvSpPr>
            <p:spPr>
              <a:xfrm>
                <a:off x="7300934" y="3295126"/>
                <a:ext cx="701256" cy="3172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000" b="1">
                    <a:latin typeface="华文细黑" pitchFamily="2" charset="-122"/>
                    <a:ea typeface="华文细黑" pitchFamily="2" charset="-122"/>
                  </a:rPr>
                  <a:t>利润</a:t>
                </a:r>
              </a:p>
            </p:txBody>
          </p:sp>
        </p:grpSp>
        <p:grpSp>
          <p:nvGrpSpPr>
            <p:cNvPr id="33" name="组合 32"/>
            <p:cNvGrpSpPr/>
            <p:nvPr/>
          </p:nvGrpSpPr>
          <p:grpSpPr>
            <a:xfrm>
              <a:off x="5982390" y="2220277"/>
              <a:ext cx="1042883" cy="998105"/>
              <a:chOff x="5822895" y="2220277"/>
              <a:chExt cx="1042883" cy="998105"/>
            </a:xfrm>
          </p:grpSpPr>
          <p:sp>
            <p:nvSpPr>
              <p:cNvPr id="55" name="Oval 35"/>
              <p:cNvSpPr/>
              <p:nvPr/>
            </p:nvSpPr>
            <p:spPr>
              <a:xfrm>
                <a:off x="5822895" y="2220277"/>
                <a:ext cx="1042883" cy="99810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endParaRPr lang="en-US" sz="2400" b="1">
                  <a:solidFill>
                    <a:srgbClr val="FF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sym typeface="Arial" pitchFamily="34" charset="0"/>
                </a:endParaRPr>
              </a:p>
            </p:txBody>
          </p:sp>
          <p:pic>
            <p:nvPicPr>
              <p:cNvPr id="56" name="Picture 8" descr="D:\Teliss_Tong\Copy\定期备份\工作备份\！PPT图片及版面资源\06-PPT精选插图\04-图标\stockmarket.png"/>
              <p:cNvPicPr>
                <a:picLocks noChangeAspect="1" noChangeArrowheads="1"/>
              </p:cNvPicPr>
              <p:nvPr/>
            </p:nvPicPr>
            <p:blipFill>
              <a:blip r:embed="rId4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9684" b="9227"/>
              <a:stretch>
                <a:fillRect/>
              </a:stretch>
            </p:blipFill>
            <p:spPr bwMode="auto">
              <a:xfrm>
                <a:off x="5974153" y="2527855"/>
                <a:ext cx="798643" cy="55738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7" name="TextBox 56"/>
              <p:cNvSpPr txBox="1"/>
              <p:nvPr/>
            </p:nvSpPr>
            <p:spPr>
              <a:xfrm>
                <a:off x="5983749" y="2253890"/>
                <a:ext cx="737977" cy="3268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000" b="1" smtClean="0">
                    <a:latin typeface="华文细黑" pitchFamily="2" charset="-122"/>
                    <a:ea typeface="华文细黑" pitchFamily="2" charset="-122"/>
                  </a:rPr>
                  <a:t>收入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grpSp>
          <p:nvGrpSpPr>
            <p:cNvPr id="34" name="组合 33"/>
            <p:cNvGrpSpPr/>
            <p:nvPr/>
          </p:nvGrpSpPr>
          <p:grpSpPr>
            <a:xfrm>
              <a:off x="6251895" y="3312387"/>
              <a:ext cx="527604" cy="608727"/>
              <a:chOff x="6273161" y="3386818"/>
              <a:chExt cx="527604" cy="608727"/>
            </a:xfrm>
          </p:grpSpPr>
          <p:sp>
            <p:nvSpPr>
              <p:cNvPr id="48" name="Freeform 256"/>
              <p:cNvSpPr/>
              <p:nvPr/>
            </p:nvSpPr>
            <p:spPr bwMode="auto">
              <a:xfrm>
                <a:off x="6273161" y="3578699"/>
                <a:ext cx="527604" cy="416846"/>
              </a:xfrm>
              <a:custGeom>
                <a:gdLst>
                  <a:gd name="T0" fmla="*/ 198 w 305"/>
                  <a:gd name="T1" fmla="*/ 0 h 276"/>
                  <a:gd name="T2" fmla="*/ 106 w 305"/>
                  <a:gd name="T3" fmla="*/ 0 h 276"/>
                  <a:gd name="T4" fmla="*/ 0 w 305"/>
                  <a:gd name="T5" fmla="*/ 162 h 276"/>
                  <a:gd name="T6" fmla="*/ 152 w 305"/>
                  <a:gd name="T7" fmla="*/ 276 h 276"/>
                  <a:gd name="T8" fmla="*/ 305 w 305"/>
                  <a:gd name="T9" fmla="*/ 162 h 276"/>
                  <a:gd name="T10" fmla="*/ 198 w 305"/>
                  <a:gd name="T11" fmla="*/ 0 h 2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05" h="276">
                    <a:moveTo>
                      <a:pt x="198" y="0"/>
                    </a:moveTo>
                    <a:cubicBezTo>
                      <a:pt x="106" y="0"/>
                      <a:pt x="106" y="0"/>
                      <a:pt x="106" y="0"/>
                    </a:cubicBezTo>
                    <a:cubicBezTo>
                      <a:pt x="44" y="25"/>
                      <a:pt x="0" y="98"/>
                      <a:pt x="0" y="162"/>
                    </a:cubicBezTo>
                    <a:cubicBezTo>
                      <a:pt x="0" y="241"/>
                      <a:pt x="68" y="276"/>
                      <a:pt x="152" y="276"/>
                    </a:cubicBezTo>
                    <a:cubicBezTo>
                      <a:pt x="237" y="276"/>
                      <a:pt x="305" y="241"/>
                      <a:pt x="305" y="162"/>
                    </a:cubicBezTo>
                    <a:cubicBezTo>
                      <a:pt x="305" y="98"/>
                      <a:pt x="260" y="25"/>
                      <a:pt x="198" y="0"/>
                    </a:cubicBezTo>
                    <a:close/>
                  </a:path>
                </a:pathLst>
              </a:cu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IE" sz="3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49" name="Freeform 257"/>
              <p:cNvSpPr/>
              <p:nvPr/>
            </p:nvSpPr>
            <p:spPr bwMode="auto">
              <a:xfrm>
                <a:off x="6462131" y="3675300"/>
                <a:ext cx="148152" cy="236874"/>
              </a:xfrm>
              <a:custGeom>
                <a:gdLst>
                  <a:gd name="T0" fmla="*/ 33 w 86"/>
                  <a:gd name="T1" fmla="*/ 157 h 157"/>
                  <a:gd name="T2" fmla="*/ 33 w 86"/>
                  <a:gd name="T3" fmla="*/ 138 h 157"/>
                  <a:gd name="T4" fmla="*/ 0 w 86"/>
                  <a:gd name="T5" fmla="*/ 130 h 157"/>
                  <a:gd name="T6" fmla="*/ 6 w 86"/>
                  <a:gd name="T7" fmla="*/ 108 h 157"/>
                  <a:gd name="T8" fmla="*/ 38 w 86"/>
                  <a:gd name="T9" fmla="*/ 116 h 157"/>
                  <a:gd name="T10" fmla="*/ 56 w 86"/>
                  <a:gd name="T11" fmla="*/ 104 h 157"/>
                  <a:gd name="T12" fmla="*/ 36 w 86"/>
                  <a:gd name="T13" fmla="*/ 87 h 157"/>
                  <a:gd name="T14" fmla="*/ 2 w 86"/>
                  <a:gd name="T15" fmla="*/ 52 h 157"/>
                  <a:gd name="T16" fmla="*/ 34 w 86"/>
                  <a:gd name="T17" fmla="*/ 18 h 157"/>
                  <a:gd name="T18" fmla="*/ 34 w 86"/>
                  <a:gd name="T19" fmla="*/ 0 h 157"/>
                  <a:gd name="T20" fmla="*/ 53 w 86"/>
                  <a:gd name="T21" fmla="*/ 0 h 157"/>
                  <a:gd name="T22" fmla="*/ 53 w 86"/>
                  <a:gd name="T23" fmla="*/ 17 h 157"/>
                  <a:gd name="T24" fmla="*/ 81 w 86"/>
                  <a:gd name="T25" fmla="*/ 23 h 157"/>
                  <a:gd name="T26" fmla="*/ 75 w 86"/>
                  <a:gd name="T27" fmla="*/ 45 h 157"/>
                  <a:gd name="T28" fmla="*/ 47 w 86"/>
                  <a:gd name="T29" fmla="*/ 38 h 157"/>
                  <a:gd name="T30" fmla="*/ 31 w 86"/>
                  <a:gd name="T31" fmla="*/ 49 h 157"/>
                  <a:gd name="T32" fmla="*/ 54 w 86"/>
                  <a:gd name="T33" fmla="*/ 66 h 157"/>
                  <a:gd name="T34" fmla="*/ 86 w 86"/>
                  <a:gd name="T35" fmla="*/ 102 h 157"/>
                  <a:gd name="T36" fmla="*/ 52 w 86"/>
                  <a:gd name="T37" fmla="*/ 137 h 157"/>
                  <a:gd name="T38" fmla="*/ 52 w 86"/>
                  <a:gd name="T39" fmla="*/ 157 h 157"/>
                  <a:gd name="T40" fmla="*/ 33 w 86"/>
                  <a:gd name="T41" fmla="*/ 157 h 15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6" h="157">
                    <a:moveTo>
                      <a:pt x="33" y="157"/>
                    </a:moveTo>
                    <a:cubicBezTo>
                      <a:pt x="33" y="138"/>
                      <a:pt x="33" y="138"/>
                      <a:pt x="33" y="138"/>
                    </a:cubicBezTo>
                    <a:cubicBezTo>
                      <a:pt x="20" y="138"/>
                      <a:pt x="8" y="134"/>
                      <a:pt x="0" y="130"/>
                    </a:cubicBezTo>
                    <a:cubicBezTo>
                      <a:pt x="6" y="108"/>
                      <a:pt x="6" y="108"/>
                      <a:pt x="6" y="108"/>
                    </a:cubicBezTo>
                    <a:cubicBezTo>
                      <a:pt x="14" y="112"/>
                      <a:pt x="26" y="116"/>
                      <a:pt x="38" y="116"/>
                    </a:cubicBezTo>
                    <a:cubicBezTo>
                      <a:pt x="49" y="116"/>
                      <a:pt x="56" y="112"/>
                      <a:pt x="56" y="104"/>
                    </a:cubicBezTo>
                    <a:cubicBezTo>
                      <a:pt x="56" y="97"/>
                      <a:pt x="50" y="92"/>
                      <a:pt x="36" y="87"/>
                    </a:cubicBezTo>
                    <a:cubicBezTo>
                      <a:pt x="16" y="81"/>
                      <a:pt x="2" y="71"/>
                      <a:pt x="2" y="52"/>
                    </a:cubicBezTo>
                    <a:cubicBezTo>
                      <a:pt x="2" y="35"/>
                      <a:pt x="13" y="22"/>
                      <a:pt x="34" y="18"/>
                    </a:cubicBezTo>
                    <a:cubicBezTo>
                      <a:pt x="34" y="0"/>
                      <a:pt x="34" y="0"/>
                      <a:pt x="34" y="0"/>
                    </a:cubicBezTo>
                    <a:cubicBezTo>
                      <a:pt x="53" y="0"/>
                      <a:pt x="53" y="0"/>
                      <a:pt x="53" y="0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66" y="17"/>
                      <a:pt x="74" y="20"/>
                      <a:pt x="81" y="23"/>
                    </a:cubicBezTo>
                    <a:cubicBezTo>
                      <a:pt x="75" y="45"/>
                      <a:pt x="75" y="45"/>
                      <a:pt x="75" y="45"/>
                    </a:cubicBezTo>
                    <a:cubicBezTo>
                      <a:pt x="70" y="43"/>
                      <a:pt x="61" y="38"/>
                      <a:pt x="47" y="38"/>
                    </a:cubicBezTo>
                    <a:cubicBezTo>
                      <a:pt x="35" y="38"/>
                      <a:pt x="31" y="44"/>
                      <a:pt x="31" y="49"/>
                    </a:cubicBezTo>
                    <a:cubicBezTo>
                      <a:pt x="31" y="55"/>
                      <a:pt x="38" y="59"/>
                      <a:pt x="54" y="66"/>
                    </a:cubicBezTo>
                    <a:cubicBezTo>
                      <a:pt x="77" y="74"/>
                      <a:pt x="86" y="84"/>
                      <a:pt x="86" y="102"/>
                    </a:cubicBezTo>
                    <a:cubicBezTo>
                      <a:pt x="86" y="119"/>
                      <a:pt x="74" y="133"/>
                      <a:pt x="52" y="137"/>
                    </a:cubicBezTo>
                    <a:cubicBezTo>
                      <a:pt x="52" y="157"/>
                      <a:pt x="52" y="157"/>
                      <a:pt x="52" y="157"/>
                    </a:cubicBezTo>
                    <a:lnTo>
                      <a:pt x="33" y="15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IE" sz="3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51" name="Rectangle 258"/>
              <p:cNvSpPr>
                <a:spLocks noChangeArrowheads="1"/>
              </p:cNvSpPr>
              <p:nvPr/>
            </p:nvSpPr>
            <p:spPr bwMode="auto">
              <a:xfrm>
                <a:off x="6431896" y="3532382"/>
                <a:ext cx="201064" cy="23820"/>
              </a:xfrm>
              <a:prstGeom prst="rect">
                <a:avLst/>
              </a:prstGeom>
              <a:solidFill>
                <a:srgbClr val="0824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IE" sz="3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52" name="Freeform 259"/>
              <p:cNvSpPr/>
              <p:nvPr/>
            </p:nvSpPr>
            <p:spPr bwMode="auto">
              <a:xfrm>
                <a:off x="6406196" y="3386818"/>
                <a:ext cx="252464" cy="124392"/>
              </a:xfrm>
              <a:custGeom>
                <a:gdLst>
                  <a:gd name="T0" fmla="*/ 134 w 167"/>
                  <a:gd name="T1" fmla="*/ 0 h 94"/>
                  <a:gd name="T2" fmla="*/ 114 w 167"/>
                  <a:gd name="T3" fmla="*/ 63 h 94"/>
                  <a:gd name="T4" fmla="*/ 111 w 167"/>
                  <a:gd name="T5" fmla="*/ 0 h 94"/>
                  <a:gd name="T6" fmla="*/ 61 w 167"/>
                  <a:gd name="T7" fmla="*/ 0 h 94"/>
                  <a:gd name="T8" fmla="*/ 58 w 167"/>
                  <a:gd name="T9" fmla="*/ 63 h 94"/>
                  <a:gd name="T10" fmla="*/ 38 w 167"/>
                  <a:gd name="T11" fmla="*/ 0 h 94"/>
                  <a:gd name="T12" fmla="*/ 0 w 167"/>
                  <a:gd name="T13" fmla="*/ 0 h 94"/>
                  <a:gd name="T14" fmla="*/ 41 w 167"/>
                  <a:gd name="T15" fmla="*/ 94 h 94"/>
                  <a:gd name="T16" fmla="*/ 126 w 167"/>
                  <a:gd name="T17" fmla="*/ 94 h 94"/>
                  <a:gd name="T18" fmla="*/ 167 w 167"/>
                  <a:gd name="T19" fmla="*/ 0 h 94"/>
                  <a:gd name="T20" fmla="*/ 134 w 167"/>
                  <a:gd name="T21" fmla="*/ 0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67" h="94">
                    <a:moveTo>
                      <a:pt x="134" y="0"/>
                    </a:moveTo>
                    <a:lnTo>
                      <a:pt x="114" y="63"/>
                    </a:lnTo>
                    <a:lnTo>
                      <a:pt x="111" y="0"/>
                    </a:lnTo>
                    <a:lnTo>
                      <a:pt x="61" y="0"/>
                    </a:lnTo>
                    <a:lnTo>
                      <a:pt x="58" y="63"/>
                    </a:lnTo>
                    <a:lnTo>
                      <a:pt x="38" y="0"/>
                    </a:lnTo>
                    <a:lnTo>
                      <a:pt x="0" y="0"/>
                    </a:lnTo>
                    <a:lnTo>
                      <a:pt x="41" y="94"/>
                    </a:lnTo>
                    <a:lnTo>
                      <a:pt x="126" y="94"/>
                    </a:lnTo>
                    <a:lnTo>
                      <a:pt x="167" y="0"/>
                    </a:lnTo>
                    <a:lnTo>
                      <a:pt x="134" y="0"/>
                    </a:lnTo>
                    <a:close/>
                  </a:path>
                </a:pathLst>
              </a:cu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IE" sz="3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</p:grpSp>
        <p:grpSp>
          <p:nvGrpSpPr>
            <p:cNvPr id="35" name="组合 34"/>
            <p:cNvGrpSpPr/>
            <p:nvPr/>
          </p:nvGrpSpPr>
          <p:grpSpPr>
            <a:xfrm>
              <a:off x="4786026" y="3209620"/>
              <a:ext cx="1042883" cy="998105"/>
              <a:chOff x="4786026" y="3209620"/>
              <a:chExt cx="1042883" cy="998105"/>
            </a:xfrm>
          </p:grpSpPr>
          <p:sp>
            <p:nvSpPr>
              <p:cNvPr id="42" name="Oval 51"/>
              <p:cNvSpPr/>
              <p:nvPr/>
            </p:nvSpPr>
            <p:spPr>
              <a:xfrm>
                <a:off x="4786026" y="3209620"/>
                <a:ext cx="1042883" cy="998105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accent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rgbClr val="FFFFFF"/>
                    </a:solidFill>
                    <a:latin typeface="Arial Narrow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endParaRPr lang="en-US" sz="2400" b="1">
                  <a:latin typeface="华文楷体" panose="02010600040101010101" pitchFamily="2" charset="-122"/>
                  <a:ea typeface="华文楷体" panose="02010600040101010101" pitchFamily="2" charset="-122"/>
                  <a:sym typeface="Arial" pitchFamily="34" charset="0"/>
                </a:endParaRPr>
              </a:p>
            </p:txBody>
          </p:sp>
          <p:sp>
            <p:nvSpPr>
              <p:cNvPr id="44" name="Line 125"/>
              <p:cNvSpPr>
                <a:spLocks noChangeShapeType="1"/>
              </p:cNvSpPr>
              <p:nvPr/>
            </p:nvSpPr>
            <p:spPr bwMode="auto">
              <a:xfrm flipH="1">
                <a:off x="5369125" y="3907507"/>
                <a:ext cx="0" cy="0"/>
              </a:xfrm>
              <a:prstGeom prst="line">
                <a:avLst/>
              </a:pr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45" name="Line 126"/>
              <p:cNvSpPr>
                <a:spLocks noChangeShapeType="1"/>
              </p:cNvSpPr>
              <p:nvPr/>
            </p:nvSpPr>
            <p:spPr bwMode="auto">
              <a:xfrm flipH="1">
                <a:off x="5369125" y="3907507"/>
                <a:ext cx="0" cy="0"/>
              </a:xfrm>
              <a:prstGeom prst="line">
                <a:avLst/>
              </a:pr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46" name="Freeform 130"/>
              <p:cNvSpPr>
                <a:spLocks noEditPoints="1"/>
              </p:cNvSpPr>
              <p:nvPr/>
            </p:nvSpPr>
            <p:spPr bwMode="auto">
              <a:xfrm>
                <a:off x="5088074" y="3685893"/>
                <a:ext cx="431015" cy="229781"/>
              </a:xfrm>
              <a:custGeom>
                <a:gdLst>
                  <a:gd name="T0" fmla="*/ 375 w 1806"/>
                  <a:gd name="T1" fmla="*/ 1325 h 1429"/>
                  <a:gd name="T2" fmla="*/ 114 w 1806"/>
                  <a:gd name="T3" fmla="*/ 931 h 1429"/>
                  <a:gd name="T4" fmla="*/ 55 w 1806"/>
                  <a:gd name="T5" fmla="*/ 841 h 1429"/>
                  <a:gd name="T6" fmla="*/ 0 w 1806"/>
                  <a:gd name="T7" fmla="*/ 862 h 1429"/>
                  <a:gd name="T8" fmla="*/ 42 w 1806"/>
                  <a:gd name="T9" fmla="*/ 925 h 1429"/>
                  <a:gd name="T10" fmla="*/ 375 w 1806"/>
                  <a:gd name="T11" fmla="*/ 1429 h 1429"/>
                  <a:gd name="T12" fmla="*/ 1806 w 1806"/>
                  <a:gd name="T13" fmla="*/ 884 h 1429"/>
                  <a:gd name="T14" fmla="*/ 1751 w 1806"/>
                  <a:gd name="T15" fmla="*/ 801 h 1429"/>
                  <a:gd name="T16" fmla="*/ 375 w 1806"/>
                  <a:gd name="T17" fmla="*/ 1325 h 1429"/>
                  <a:gd name="T18" fmla="*/ 375 w 1806"/>
                  <a:gd name="T19" fmla="*/ 1170 h 1429"/>
                  <a:gd name="T20" fmla="*/ 220 w 1806"/>
                  <a:gd name="T21" fmla="*/ 935 h 1429"/>
                  <a:gd name="T22" fmla="*/ 55 w 1806"/>
                  <a:gd name="T23" fmla="*/ 685 h 1429"/>
                  <a:gd name="T24" fmla="*/ 0 w 1806"/>
                  <a:gd name="T25" fmla="*/ 706 h 1429"/>
                  <a:gd name="T26" fmla="*/ 150 w 1806"/>
                  <a:gd name="T27" fmla="*/ 933 h 1429"/>
                  <a:gd name="T28" fmla="*/ 375 w 1806"/>
                  <a:gd name="T29" fmla="*/ 1274 h 1429"/>
                  <a:gd name="T30" fmla="*/ 1806 w 1806"/>
                  <a:gd name="T31" fmla="*/ 728 h 1429"/>
                  <a:gd name="T32" fmla="*/ 1751 w 1806"/>
                  <a:gd name="T33" fmla="*/ 645 h 1429"/>
                  <a:gd name="T34" fmla="*/ 375 w 1806"/>
                  <a:gd name="T35" fmla="*/ 1170 h 1429"/>
                  <a:gd name="T36" fmla="*/ 375 w 1806"/>
                  <a:gd name="T37" fmla="*/ 1113 h 1429"/>
                  <a:gd name="T38" fmla="*/ 1635 w 1806"/>
                  <a:gd name="T39" fmla="*/ 632 h 1429"/>
                  <a:gd name="T40" fmla="*/ 1806 w 1806"/>
                  <a:gd name="T41" fmla="*/ 567 h 1429"/>
                  <a:gd name="T42" fmla="*/ 1431 w 1806"/>
                  <a:gd name="T43" fmla="*/ 0 h 1429"/>
                  <a:gd name="T44" fmla="*/ 0 w 1806"/>
                  <a:gd name="T45" fmla="*/ 545 h 1429"/>
                  <a:gd name="T46" fmla="*/ 257 w 1806"/>
                  <a:gd name="T47" fmla="*/ 935 h 1429"/>
                  <a:gd name="T48" fmla="*/ 375 w 1806"/>
                  <a:gd name="T49" fmla="*/ 1113 h 1429"/>
                  <a:gd name="T50" fmla="*/ 784 w 1806"/>
                  <a:gd name="T51" fmla="*/ 375 h 1429"/>
                  <a:gd name="T52" fmla="*/ 1141 w 1806"/>
                  <a:gd name="T53" fmla="*/ 465 h 1429"/>
                  <a:gd name="T54" fmla="*/ 1106 w 1806"/>
                  <a:gd name="T55" fmla="*/ 687 h 1429"/>
                  <a:gd name="T56" fmla="*/ 1023 w 1806"/>
                  <a:gd name="T57" fmla="*/ 737 h 1429"/>
                  <a:gd name="T58" fmla="*/ 931 w 1806"/>
                  <a:gd name="T59" fmla="*/ 757 h 1429"/>
                  <a:gd name="T60" fmla="*/ 665 w 1806"/>
                  <a:gd name="T61" fmla="*/ 647 h 1429"/>
                  <a:gd name="T62" fmla="*/ 784 w 1806"/>
                  <a:gd name="T63" fmla="*/ 375 h 1429"/>
                  <a:gd name="T64" fmla="*/ 897 w 1806"/>
                  <a:gd name="T65" fmla="*/ 580 h 1429"/>
                  <a:gd name="T66" fmla="*/ 966 w 1806"/>
                  <a:gd name="T67" fmla="*/ 591 h 1429"/>
                  <a:gd name="T68" fmla="*/ 936 w 1806"/>
                  <a:gd name="T69" fmla="*/ 630 h 1429"/>
                  <a:gd name="T70" fmla="*/ 849 w 1806"/>
                  <a:gd name="T71" fmla="*/ 645 h 1429"/>
                  <a:gd name="T72" fmla="*/ 863 w 1806"/>
                  <a:gd name="T73" fmla="*/ 691 h 1429"/>
                  <a:gd name="T74" fmla="*/ 952 w 1806"/>
                  <a:gd name="T75" fmla="*/ 675 h 1429"/>
                  <a:gd name="T76" fmla="*/ 974 w 1806"/>
                  <a:gd name="T77" fmla="*/ 709 h 1429"/>
                  <a:gd name="T78" fmla="*/ 1019 w 1806"/>
                  <a:gd name="T79" fmla="*/ 691 h 1429"/>
                  <a:gd name="T80" fmla="*/ 995 w 1806"/>
                  <a:gd name="T81" fmla="*/ 655 h 1429"/>
                  <a:gd name="T82" fmla="*/ 1034 w 1806"/>
                  <a:gd name="T83" fmla="*/ 559 h 1429"/>
                  <a:gd name="T84" fmla="*/ 912 w 1806"/>
                  <a:gd name="T85" fmla="*/ 523 h 1429"/>
                  <a:gd name="T86" fmla="*/ 837 w 1806"/>
                  <a:gd name="T87" fmla="*/ 515 h 1429"/>
                  <a:gd name="T88" fmla="*/ 863 w 1806"/>
                  <a:gd name="T89" fmla="*/ 479 h 1429"/>
                  <a:gd name="T90" fmla="*/ 938 w 1806"/>
                  <a:gd name="T91" fmla="*/ 466 h 1429"/>
                  <a:gd name="T92" fmla="*/ 925 w 1806"/>
                  <a:gd name="T93" fmla="*/ 421 h 1429"/>
                  <a:gd name="T94" fmla="*/ 849 w 1806"/>
                  <a:gd name="T95" fmla="*/ 435 h 1429"/>
                  <a:gd name="T96" fmla="*/ 829 w 1806"/>
                  <a:gd name="T97" fmla="*/ 405 h 1429"/>
                  <a:gd name="T98" fmla="*/ 784 w 1806"/>
                  <a:gd name="T99" fmla="*/ 422 h 1429"/>
                  <a:gd name="T100" fmla="*/ 806 w 1806"/>
                  <a:gd name="T101" fmla="*/ 456 h 1429"/>
                  <a:gd name="T102" fmla="*/ 770 w 1806"/>
                  <a:gd name="T103" fmla="*/ 548 h 1429"/>
                  <a:gd name="T104" fmla="*/ 897 w 1806"/>
                  <a:gd name="T105" fmla="*/ 580 h 14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806" h="1429">
                    <a:moveTo>
                      <a:pt x="375" y="1325"/>
                    </a:moveTo>
                    <a:cubicBezTo>
                      <a:pt x="114" y="931"/>
                      <a:pt x="114" y="931"/>
                      <a:pt x="114" y="931"/>
                    </a:cubicBezTo>
                    <a:cubicBezTo>
                      <a:pt x="55" y="841"/>
                      <a:pt x="55" y="841"/>
                      <a:pt x="55" y="841"/>
                    </a:cubicBezTo>
                    <a:cubicBezTo>
                      <a:pt x="0" y="862"/>
                      <a:pt x="0" y="862"/>
                      <a:pt x="0" y="862"/>
                    </a:cubicBezTo>
                    <a:cubicBezTo>
                      <a:pt x="42" y="925"/>
                      <a:pt x="42" y="925"/>
                      <a:pt x="42" y="925"/>
                    </a:cubicBezTo>
                    <a:cubicBezTo>
                      <a:pt x="375" y="1429"/>
                      <a:pt x="375" y="1429"/>
                      <a:pt x="375" y="1429"/>
                    </a:cubicBezTo>
                    <a:cubicBezTo>
                      <a:pt x="1806" y="884"/>
                      <a:pt x="1806" y="884"/>
                      <a:pt x="1806" y="884"/>
                    </a:cubicBezTo>
                    <a:cubicBezTo>
                      <a:pt x="1751" y="801"/>
                      <a:pt x="1751" y="801"/>
                      <a:pt x="1751" y="801"/>
                    </a:cubicBezTo>
                    <a:lnTo>
                      <a:pt x="375" y="1325"/>
                    </a:lnTo>
                    <a:close/>
                    <a:moveTo>
                      <a:pt x="375" y="1170"/>
                    </a:moveTo>
                    <a:cubicBezTo>
                      <a:pt x="220" y="935"/>
                      <a:pt x="220" y="935"/>
                      <a:pt x="220" y="935"/>
                    </a:cubicBezTo>
                    <a:cubicBezTo>
                      <a:pt x="55" y="685"/>
                      <a:pt x="55" y="685"/>
                      <a:pt x="55" y="685"/>
                    </a:cubicBezTo>
                    <a:cubicBezTo>
                      <a:pt x="0" y="706"/>
                      <a:pt x="0" y="706"/>
                      <a:pt x="0" y="706"/>
                    </a:cubicBezTo>
                    <a:cubicBezTo>
                      <a:pt x="150" y="933"/>
                      <a:pt x="150" y="933"/>
                      <a:pt x="150" y="933"/>
                    </a:cubicBezTo>
                    <a:cubicBezTo>
                      <a:pt x="375" y="1274"/>
                      <a:pt x="375" y="1274"/>
                      <a:pt x="375" y="1274"/>
                    </a:cubicBezTo>
                    <a:cubicBezTo>
                      <a:pt x="1806" y="728"/>
                      <a:pt x="1806" y="728"/>
                      <a:pt x="1806" y="728"/>
                    </a:cubicBezTo>
                    <a:cubicBezTo>
                      <a:pt x="1751" y="645"/>
                      <a:pt x="1751" y="645"/>
                      <a:pt x="1751" y="645"/>
                    </a:cubicBezTo>
                    <a:lnTo>
                      <a:pt x="375" y="1170"/>
                    </a:lnTo>
                    <a:close/>
                    <a:moveTo>
                      <a:pt x="375" y="1113"/>
                    </a:moveTo>
                    <a:cubicBezTo>
                      <a:pt x="1635" y="632"/>
                      <a:pt x="1635" y="632"/>
                      <a:pt x="1635" y="632"/>
                    </a:cubicBezTo>
                    <a:cubicBezTo>
                      <a:pt x="1806" y="567"/>
                      <a:pt x="1806" y="567"/>
                      <a:pt x="1806" y="567"/>
                    </a:cubicBezTo>
                    <a:cubicBezTo>
                      <a:pt x="1431" y="0"/>
                      <a:pt x="1431" y="0"/>
                      <a:pt x="1431" y="0"/>
                    </a:cubicBezTo>
                    <a:cubicBezTo>
                      <a:pt x="0" y="545"/>
                      <a:pt x="0" y="545"/>
                      <a:pt x="0" y="545"/>
                    </a:cubicBezTo>
                    <a:cubicBezTo>
                      <a:pt x="257" y="935"/>
                      <a:pt x="257" y="935"/>
                      <a:pt x="257" y="935"/>
                    </a:cubicBezTo>
                    <a:lnTo>
                      <a:pt x="375" y="1113"/>
                    </a:lnTo>
                    <a:close/>
                    <a:moveTo>
                      <a:pt x="784" y="375"/>
                    </a:moveTo>
                    <a:cubicBezTo>
                      <a:pt x="915" y="325"/>
                      <a:pt x="1075" y="366"/>
                      <a:pt x="1141" y="465"/>
                    </a:cubicBezTo>
                    <a:cubicBezTo>
                      <a:pt x="1190" y="540"/>
                      <a:pt x="1173" y="627"/>
                      <a:pt x="1106" y="687"/>
                    </a:cubicBezTo>
                    <a:cubicBezTo>
                      <a:pt x="1084" y="707"/>
                      <a:pt x="1056" y="724"/>
                      <a:pt x="1023" y="737"/>
                    </a:cubicBezTo>
                    <a:cubicBezTo>
                      <a:pt x="993" y="748"/>
                      <a:pt x="962" y="755"/>
                      <a:pt x="931" y="757"/>
                    </a:cubicBezTo>
                    <a:cubicBezTo>
                      <a:pt x="824" y="766"/>
                      <a:pt x="716" y="724"/>
                      <a:pt x="665" y="647"/>
                    </a:cubicBezTo>
                    <a:cubicBezTo>
                      <a:pt x="599" y="547"/>
                      <a:pt x="652" y="426"/>
                      <a:pt x="784" y="375"/>
                    </a:cubicBezTo>
                    <a:close/>
                    <a:moveTo>
                      <a:pt x="897" y="580"/>
                    </a:moveTo>
                    <a:cubicBezTo>
                      <a:pt x="937" y="575"/>
                      <a:pt x="957" y="578"/>
                      <a:pt x="966" y="591"/>
                    </a:cubicBezTo>
                    <a:cubicBezTo>
                      <a:pt x="976" y="605"/>
                      <a:pt x="963" y="620"/>
                      <a:pt x="936" y="630"/>
                    </a:cubicBezTo>
                    <a:cubicBezTo>
                      <a:pt x="906" y="642"/>
                      <a:pt x="874" y="645"/>
                      <a:pt x="849" y="645"/>
                    </a:cubicBezTo>
                    <a:cubicBezTo>
                      <a:pt x="863" y="691"/>
                      <a:pt x="863" y="691"/>
                      <a:pt x="863" y="691"/>
                    </a:cubicBezTo>
                    <a:cubicBezTo>
                      <a:pt x="886" y="691"/>
                      <a:pt x="920" y="686"/>
                      <a:pt x="952" y="675"/>
                    </a:cubicBezTo>
                    <a:cubicBezTo>
                      <a:pt x="974" y="709"/>
                      <a:pt x="974" y="709"/>
                      <a:pt x="974" y="709"/>
                    </a:cubicBezTo>
                    <a:cubicBezTo>
                      <a:pt x="1019" y="691"/>
                      <a:pt x="1019" y="691"/>
                      <a:pt x="1019" y="691"/>
                    </a:cubicBezTo>
                    <a:cubicBezTo>
                      <a:pt x="995" y="655"/>
                      <a:pt x="995" y="655"/>
                      <a:pt x="995" y="655"/>
                    </a:cubicBezTo>
                    <a:cubicBezTo>
                      <a:pt x="1044" y="627"/>
                      <a:pt x="1055" y="590"/>
                      <a:pt x="1034" y="559"/>
                    </a:cubicBezTo>
                    <a:cubicBezTo>
                      <a:pt x="1012" y="527"/>
                      <a:pt x="977" y="516"/>
                      <a:pt x="912" y="523"/>
                    </a:cubicBezTo>
                    <a:cubicBezTo>
                      <a:pt x="866" y="527"/>
                      <a:pt x="844" y="526"/>
                      <a:pt x="837" y="515"/>
                    </a:cubicBezTo>
                    <a:cubicBezTo>
                      <a:pt x="830" y="505"/>
                      <a:pt x="833" y="491"/>
                      <a:pt x="863" y="479"/>
                    </a:cubicBezTo>
                    <a:cubicBezTo>
                      <a:pt x="896" y="466"/>
                      <a:pt x="923" y="466"/>
                      <a:pt x="938" y="466"/>
                    </a:cubicBezTo>
                    <a:cubicBezTo>
                      <a:pt x="925" y="421"/>
                      <a:pt x="925" y="421"/>
                      <a:pt x="925" y="421"/>
                    </a:cubicBezTo>
                    <a:cubicBezTo>
                      <a:pt x="905" y="421"/>
                      <a:pt x="881" y="424"/>
                      <a:pt x="849" y="435"/>
                    </a:cubicBezTo>
                    <a:cubicBezTo>
                      <a:pt x="829" y="405"/>
                      <a:pt x="829" y="405"/>
                      <a:pt x="829" y="405"/>
                    </a:cubicBezTo>
                    <a:cubicBezTo>
                      <a:pt x="784" y="422"/>
                      <a:pt x="784" y="422"/>
                      <a:pt x="784" y="422"/>
                    </a:cubicBezTo>
                    <a:cubicBezTo>
                      <a:pt x="806" y="456"/>
                      <a:pt x="806" y="456"/>
                      <a:pt x="806" y="456"/>
                    </a:cubicBezTo>
                    <a:cubicBezTo>
                      <a:pt x="761" y="482"/>
                      <a:pt x="749" y="517"/>
                      <a:pt x="770" y="548"/>
                    </a:cubicBezTo>
                    <a:cubicBezTo>
                      <a:pt x="793" y="582"/>
                      <a:pt x="839" y="586"/>
                      <a:pt x="897" y="580"/>
                    </a:cubicBezTo>
                    <a:close/>
                  </a:path>
                </a:pathLst>
              </a:custGeom>
              <a:solidFill>
                <a:srgbClr val="9A9B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endParaRPr lang="en-IE" sz="3200"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47" name="TextBox 46"/>
              <p:cNvSpPr txBox="1"/>
              <p:nvPr/>
            </p:nvSpPr>
            <p:spPr>
              <a:xfrm>
                <a:off x="4867119" y="3295125"/>
                <a:ext cx="819395" cy="3268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algn="ctr"/>
                <a:r>
                  <a:rPr lang="zh-CN" altLang="en-US" sz="1000" b="1" smtClean="0">
                    <a:latin typeface="华文细黑" pitchFamily="2" charset="-122"/>
                    <a:ea typeface="华文细黑" pitchFamily="2" charset="-122"/>
                  </a:rPr>
                  <a:t>其他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</p:grpSp>
      <p:grpSp>
        <p:nvGrpSpPr>
          <p:cNvPr id="70" name="Group 165"/>
          <p:cNvGrpSpPr/>
          <p:nvPr/>
        </p:nvGrpSpPr>
        <p:grpSpPr>
          <a:xfrm>
            <a:off x="6360770" y="3515432"/>
            <a:ext cx="2235846" cy="2276923"/>
            <a:chOff x="3145602" y="1651556"/>
            <a:chExt cx="2885037" cy="2305050"/>
          </a:xfrm>
        </p:grpSpPr>
        <p:pic>
          <p:nvPicPr>
            <p:cNvPr id="72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45602" y="1651556"/>
              <a:ext cx="2885037" cy="230505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3" name="Freeform 156"/>
            <p:cNvSpPr/>
            <p:nvPr/>
          </p:nvSpPr>
          <p:spPr bwMode="blackWhite">
            <a:xfrm>
              <a:off x="4605338" y="2381250"/>
              <a:ext cx="83743" cy="476250"/>
            </a:xfrm>
            <a:custGeom>
              <a:gdLst>
                <a:gd name="connsiteX0" fmla="*/ 0 w 83743"/>
                <a:gd name="connsiteY0" fmla="*/ 0 h 476250"/>
                <a:gd name="connsiteX1" fmla="*/ 80962 w 83743"/>
                <a:gd name="connsiteY1" fmla="*/ 223838 h 476250"/>
                <a:gd name="connsiteX2" fmla="*/ 57150 w 83743"/>
                <a:gd name="connsiteY2" fmla="*/ 476250 h 4762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3743" h="476250">
                  <a:moveTo>
                    <a:pt x="0" y="0"/>
                  </a:moveTo>
                  <a:cubicBezTo>
                    <a:pt x="35718" y="72231"/>
                    <a:pt x="71437" y="144463"/>
                    <a:pt x="80962" y="223838"/>
                  </a:cubicBezTo>
                  <a:cubicBezTo>
                    <a:pt x="90487" y="303213"/>
                    <a:pt x="73818" y="389731"/>
                    <a:pt x="57150" y="476250"/>
                  </a:cubicBezTo>
                </a:path>
              </a:pathLst>
            </a:custGeom>
            <a:noFill/>
            <a:ln>
              <a:noFill/>
              <a:headEnd type="none" w="med" len="med"/>
              <a:tailEnd type="none" w="med" len="med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 Narrow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 Narrow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 Narrow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 Narrow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rgbClr val="000000"/>
                  </a:solidFill>
                  <a:latin typeface="Arial Narrow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rgbClr val="000000"/>
                  </a:solidFill>
                  <a:latin typeface="Arial Narrow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rgbClr val="000000"/>
                  </a:solidFill>
                  <a:latin typeface="Arial Narrow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rgbClr val="000000"/>
                  </a:solidFill>
                  <a:latin typeface="Arial Narrow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rgbClr val="000000"/>
                  </a:solidFill>
                  <a:latin typeface="Arial Narrow"/>
                  <a:ea typeface="ＭＳ Ｐゴシック"/>
                  <a:cs typeface="ＭＳ Ｐゴシック"/>
                </a:defRPr>
              </a:lvl9pPr>
            </a:lstStyle>
            <a:p>
              <a:pPr algn="ctr"/>
              <a:endParaRPr lang="zh-CN" altLang="en-US" sz="14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4" name="Freeform 160"/>
            <p:cNvSpPr/>
            <p:nvPr/>
          </p:nvSpPr>
          <p:spPr bwMode="blackWhite">
            <a:xfrm>
              <a:off x="3276600" y="2524125"/>
              <a:ext cx="1385888" cy="933450"/>
            </a:xfrm>
            <a:custGeom>
              <a:gdLst>
                <a:gd name="connsiteX0" fmla="*/ 0 w 1385888"/>
                <a:gd name="connsiteY0" fmla="*/ 114300 h 933450"/>
                <a:gd name="connsiteX1" fmla="*/ 623888 w 1385888"/>
                <a:gd name="connsiteY1" fmla="*/ 0 h 933450"/>
                <a:gd name="connsiteX2" fmla="*/ 828675 w 1385888"/>
                <a:gd name="connsiteY2" fmla="*/ 447675 h 933450"/>
                <a:gd name="connsiteX3" fmla="*/ 1057275 w 1385888"/>
                <a:gd name="connsiteY3" fmla="*/ 295275 h 933450"/>
                <a:gd name="connsiteX4" fmla="*/ 1185863 w 1385888"/>
                <a:gd name="connsiteY4" fmla="*/ 309563 h 933450"/>
                <a:gd name="connsiteX5" fmla="*/ 1290638 w 1385888"/>
                <a:gd name="connsiteY5" fmla="*/ 352425 h 933450"/>
                <a:gd name="connsiteX6" fmla="*/ 1385888 w 1385888"/>
                <a:gd name="connsiteY6" fmla="*/ 319088 h 933450"/>
                <a:gd name="connsiteX7" fmla="*/ 1281113 w 1385888"/>
                <a:gd name="connsiteY7" fmla="*/ 933450 h 933450"/>
                <a:gd name="connsiteX8" fmla="*/ 233363 w 1385888"/>
                <a:gd name="connsiteY8" fmla="*/ 557213 h 933450"/>
                <a:gd name="connsiteX9" fmla="*/ 0 w 1385888"/>
                <a:gd name="connsiteY9" fmla="*/ 114300 h 9334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5888" h="933450">
                  <a:moveTo>
                    <a:pt x="0" y="114300"/>
                  </a:moveTo>
                  <a:lnTo>
                    <a:pt x="623888" y="0"/>
                  </a:lnTo>
                  <a:lnTo>
                    <a:pt x="828675" y="447675"/>
                  </a:lnTo>
                  <a:lnTo>
                    <a:pt x="1057275" y="295275"/>
                  </a:lnTo>
                  <a:lnTo>
                    <a:pt x="1185863" y="309563"/>
                  </a:lnTo>
                  <a:lnTo>
                    <a:pt x="1290638" y="352425"/>
                  </a:lnTo>
                  <a:lnTo>
                    <a:pt x="1385888" y="319088"/>
                  </a:lnTo>
                  <a:lnTo>
                    <a:pt x="1281113" y="933450"/>
                  </a:lnTo>
                  <a:lnTo>
                    <a:pt x="233363" y="557213"/>
                  </a:lnTo>
                  <a:lnTo>
                    <a:pt x="0" y="114300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79000"/>
              </a:schemeClr>
            </a:solidFill>
            <a:ln w="254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eaLnBrk="0" hangingPunct="0"/>
              <a:endParaRPr lang="zh-CN" altLang="en-US" sz="1100" b="1"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75" name="Freeform 161"/>
            <p:cNvSpPr/>
            <p:nvPr/>
          </p:nvSpPr>
          <p:spPr bwMode="blackWhite">
            <a:xfrm>
              <a:off x="3919538" y="2366963"/>
              <a:ext cx="766762" cy="571500"/>
            </a:xfrm>
            <a:custGeom>
              <a:gdLst>
                <a:gd name="connsiteX0" fmla="*/ 0 w 766762"/>
                <a:gd name="connsiteY0" fmla="*/ 152400 h 571500"/>
                <a:gd name="connsiteX1" fmla="*/ 566737 w 766762"/>
                <a:gd name="connsiteY1" fmla="*/ 80962 h 571500"/>
                <a:gd name="connsiteX2" fmla="*/ 709612 w 766762"/>
                <a:gd name="connsiteY2" fmla="*/ 0 h 571500"/>
                <a:gd name="connsiteX3" fmla="*/ 766762 w 766762"/>
                <a:gd name="connsiteY3" fmla="*/ 228600 h 571500"/>
                <a:gd name="connsiteX4" fmla="*/ 738187 w 766762"/>
                <a:gd name="connsiteY4" fmla="*/ 476250 h 571500"/>
                <a:gd name="connsiteX5" fmla="*/ 652462 w 766762"/>
                <a:gd name="connsiteY5" fmla="*/ 495300 h 571500"/>
                <a:gd name="connsiteX6" fmla="*/ 542925 w 766762"/>
                <a:gd name="connsiteY6" fmla="*/ 457200 h 571500"/>
                <a:gd name="connsiteX7" fmla="*/ 400050 w 766762"/>
                <a:gd name="connsiteY7" fmla="*/ 438150 h 571500"/>
                <a:gd name="connsiteX8" fmla="*/ 195262 w 766762"/>
                <a:gd name="connsiteY8" fmla="*/ 571500 h 571500"/>
                <a:gd name="connsiteX9" fmla="*/ 0 w 766762"/>
                <a:gd name="connsiteY9" fmla="*/ 152400 h 571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6762" h="571500">
                  <a:moveTo>
                    <a:pt x="0" y="152400"/>
                  </a:moveTo>
                  <a:lnTo>
                    <a:pt x="566737" y="80962"/>
                  </a:lnTo>
                  <a:lnTo>
                    <a:pt x="709612" y="0"/>
                  </a:lnTo>
                  <a:lnTo>
                    <a:pt x="766762" y="228600"/>
                  </a:lnTo>
                  <a:lnTo>
                    <a:pt x="738187" y="476250"/>
                  </a:lnTo>
                  <a:lnTo>
                    <a:pt x="652462" y="495300"/>
                  </a:lnTo>
                  <a:lnTo>
                    <a:pt x="542925" y="457200"/>
                  </a:lnTo>
                  <a:lnTo>
                    <a:pt x="400050" y="438150"/>
                  </a:lnTo>
                  <a:lnTo>
                    <a:pt x="195262" y="571500"/>
                  </a:lnTo>
                  <a:lnTo>
                    <a:pt x="0" y="152400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79000"/>
              </a:schemeClr>
            </a:solidFill>
            <a:ln w="254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eaLnBrk="0" hangingPunct="0"/>
              <a:endParaRPr lang="zh-CN" altLang="en-US" sz="1100" b="1"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76" name="Freeform 162"/>
            <p:cNvSpPr/>
            <p:nvPr/>
          </p:nvSpPr>
          <p:spPr bwMode="blackWhite">
            <a:xfrm>
              <a:off x="4600575" y="1936750"/>
              <a:ext cx="1009650" cy="1444625"/>
            </a:xfrm>
            <a:custGeom>
              <a:gdLst>
                <a:gd name="connsiteX0" fmla="*/ 31750 w 1009650"/>
                <a:gd name="connsiteY0" fmla="*/ 422275 h 1444625"/>
                <a:gd name="connsiteX1" fmla="*/ 889000 w 1009650"/>
                <a:gd name="connsiteY1" fmla="*/ 0 h 1444625"/>
                <a:gd name="connsiteX2" fmla="*/ 993775 w 1009650"/>
                <a:gd name="connsiteY2" fmla="*/ 301625 h 1444625"/>
                <a:gd name="connsiteX3" fmla="*/ 1009650 w 1009650"/>
                <a:gd name="connsiteY3" fmla="*/ 530225 h 1444625"/>
                <a:gd name="connsiteX4" fmla="*/ 777875 w 1009650"/>
                <a:gd name="connsiteY4" fmla="*/ 536575 h 1444625"/>
                <a:gd name="connsiteX5" fmla="*/ 454025 w 1009650"/>
                <a:gd name="connsiteY5" fmla="*/ 603250 h 1444625"/>
                <a:gd name="connsiteX6" fmla="*/ 409575 w 1009650"/>
                <a:gd name="connsiteY6" fmla="*/ 1406525 h 1444625"/>
                <a:gd name="connsiteX7" fmla="*/ 187325 w 1009650"/>
                <a:gd name="connsiteY7" fmla="*/ 1444625 h 1444625"/>
                <a:gd name="connsiteX8" fmla="*/ 0 w 1009650"/>
                <a:gd name="connsiteY8" fmla="*/ 1384300 h 1444625"/>
                <a:gd name="connsiteX9" fmla="*/ 101600 w 1009650"/>
                <a:gd name="connsiteY9" fmla="*/ 657225 h 1444625"/>
                <a:gd name="connsiteX10" fmla="*/ 31750 w 1009650"/>
                <a:gd name="connsiteY10" fmla="*/ 422275 h 1444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9650" h="1444625">
                  <a:moveTo>
                    <a:pt x="31750" y="422275"/>
                  </a:moveTo>
                  <a:lnTo>
                    <a:pt x="889000" y="0"/>
                  </a:lnTo>
                  <a:lnTo>
                    <a:pt x="993775" y="301625"/>
                  </a:lnTo>
                  <a:lnTo>
                    <a:pt x="1009650" y="530225"/>
                  </a:lnTo>
                  <a:lnTo>
                    <a:pt x="777875" y="536575"/>
                  </a:lnTo>
                  <a:lnTo>
                    <a:pt x="454025" y="603250"/>
                  </a:lnTo>
                  <a:lnTo>
                    <a:pt x="409575" y="1406525"/>
                  </a:lnTo>
                  <a:lnTo>
                    <a:pt x="187325" y="1444625"/>
                  </a:lnTo>
                  <a:lnTo>
                    <a:pt x="0" y="1384300"/>
                  </a:lnTo>
                  <a:lnTo>
                    <a:pt x="101600" y="657225"/>
                  </a:lnTo>
                  <a:lnTo>
                    <a:pt x="31750" y="422275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79000"/>
              </a:schemeClr>
            </a:solidFill>
            <a:ln w="254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eaLnBrk="0" hangingPunct="0"/>
              <a:endParaRPr lang="zh-CN" altLang="en-US" sz="1100" b="1"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77" name="Freeform 163"/>
            <p:cNvSpPr/>
            <p:nvPr/>
          </p:nvSpPr>
          <p:spPr bwMode="blackWhite">
            <a:xfrm>
              <a:off x="5022850" y="2473325"/>
              <a:ext cx="866775" cy="1073150"/>
            </a:xfrm>
            <a:custGeom>
              <a:gdLst>
                <a:gd name="connsiteX0" fmla="*/ 273050 w 866775"/>
                <a:gd name="connsiteY0" fmla="*/ 1060450 h 1073150"/>
                <a:gd name="connsiteX1" fmla="*/ 419100 w 866775"/>
                <a:gd name="connsiteY1" fmla="*/ 1073150 h 1073150"/>
                <a:gd name="connsiteX2" fmla="*/ 866775 w 866775"/>
                <a:gd name="connsiteY2" fmla="*/ 1022350 h 1073150"/>
                <a:gd name="connsiteX3" fmla="*/ 739775 w 866775"/>
                <a:gd name="connsiteY3" fmla="*/ 708025 h 1073150"/>
                <a:gd name="connsiteX4" fmla="*/ 727075 w 866775"/>
                <a:gd name="connsiteY4" fmla="*/ 479425 h 1073150"/>
                <a:gd name="connsiteX5" fmla="*/ 625475 w 866775"/>
                <a:gd name="connsiteY5" fmla="*/ 219075 h 1073150"/>
                <a:gd name="connsiteX6" fmla="*/ 593725 w 866775"/>
                <a:gd name="connsiteY6" fmla="*/ 0 h 1073150"/>
                <a:gd name="connsiteX7" fmla="*/ 361950 w 866775"/>
                <a:gd name="connsiteY7" fmla="*/ 9525 h 1073150"/>
                <a:gd name="connsiteX8" fmla="*/ 41275 w 866775"/>
                <a:gd name="connsiteY8" fmla="*/ 76200 h 1073150"/>
                <a:gd name="connsiteX9" fmla="*/ 0 w 866775"/>
                <a:gd name="connsiteY9" fmla="*/ 803275 h 1073150"/>
                <a:gd name="connsiteX10" fmla="*/ 152400 w 866775"/>
                <a:gd name="connsiteY10" fmla="*/ 787400 h 1073150"/>
                <a:gd name="connsiteX11" fmla="*/ 180975 w 866775"/>
                <a:gd name="connsiteY11" fmla="*/ 822325 h 1073150"/>
                <a:gd name="connsiteX12" fmla="*/ 304800 w 866775"/>
                <a:gd name="connsiteY12" fmla="*/ 831850 h 1073150"/>
                <a:gd name="connsiteX13" fmla="*/ 273050 w 866775"/>
                <a:gd name="connsiteY13" fmla="*/ 1060450 h 10731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66775" h="1073150">
                  <a:moveTo>
                    <a:pt x="273050" y="1060450"/>
                  </a:moveTo>
                  <a:lnTo>
                    <a:pt x="419100" y="1073150"/>
                  </a:lnTo>
                  <a:lnTo>
                    <a:pt x="866775" y="1022350"/>
                  </a:lnTo>
                  <a:lnTo>
                    <a:pt x="739775" y="708025"/>
                  </a:lnTo>
                  <a:lnTo>
                    <a:pt x="727075" y="479425"/>
                  </a:lnTo>
                  <a:lnTo>
                    <a:pt x="625475" y="219075"/>
                  </a:lnTo>
                  <a:lnTo>
                    <a:pt x="593725" y="0"/>
                  </a:lnTo>
                  <a:lnTo>
                    <a:pt x="361950" y="9525"/>
                  </a:lnTo>
                  <a:lnTo>
                    <a:pt x="41275" y="76200"/>
                  </a:lnTo>
                  <a:lnTo>
                    <a:pt x="0" y="803275"/>
                  </a:lnTo>
                  <a:lnTo>
                    <a:pt x="152400" y="787400"/>
                  </a:lnTo>
                  <a:lnTo>
                    <a:pt x="180975" y="822325"/>
                  </a:lnTo>
                  <a:lnTo>
                    <a:pt x="304800" y="831850"/>
                  </a:lnTo>
                  <a:lnTo>
                    <a:pt x="273050" y="1060450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79000"/>
              </a:schemeClr>
            </a:solidFill>
            <a:ln w="254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eaLnBrk="0" hangingPunct="0"/>
              <a:endParaRPr lang="zh-CN" altLang="en-US" sz="1100" b="1"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</p:grpSp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2466" y="3536170"/>
            <a:ext cx="2297155" cy="2235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48178" y="3536170"/>
            <a:ext cx="2295975" cy="2256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1545159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3" name="组合 82"/>
          <p:cNvGrpSpPr/>
          <p:nvPr/>
        </p:nvGrpSpPr>
        <p:grpSpPr>
          <a:xfrm>
            <a:off x="680873" y="1621920"/>
            <a:ext cx="10793577" cy="4450276"/>
            <a:chOff x="711174" y="1661163"/>
            <a:chExt cx="11559897" cy="4257974"/>
          </a:xfrm>
        </p:grpSpPr>
        <p:sp>
          <p:nvSpPr>
            <p:cNvPr id="89" name="矩形 88"/>
            <p:cNvSpPr/>
            <p:nvPr/>
          </p:nvSpPr>
          <p:spPr bwMode="auto">
            <a:xfrm>
              <a:off x="718420" y="1661163"/>
              <a:ext cx="5470122" cy="360000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914400" eaLnBrk="0" hangingPunct="0"/>
              <a:r>
                <a:rPr lang="zh-CN" altLang="en-US" sz="14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ＭＳ Ｐゴシック"/>
                </a:rPr>
                <a:t>各销售</a:t>
              </a:r>
              <a:r>
                <a:rPr lang="zh-CN" altLang="en-US" sz="14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ＭＳ Ｐゴシック"/>
                </a:rPr>
                <a:t>部体量分布情况</a:t>
              </a:r>
              <a:endParaRPr kumimoji="0" lang="zh-CN" altLang="en-US" sz="14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90" name="矩形 89"/>
            <p:cNvSpPr/>
            <p:nvPr/>
          </p:nvSpPr>
          <p:spPr bwMode="auto">
            <a:xfrm>
              <a:off x="6459689" y="1661163"/>
              <a:ext cx="5811382" cy="360000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400" b="1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各销售部区域跨度分布情况</a:t>
              </a:r>
              <a:endParaRPr kumimoji="0" lang="zh-CN" altLang="en-US" sz="14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grpSp>
          <p:nvGrpSpPr>
            <p:cNvPr id="91" name="组合 90"/>
            <p:cNvGrpSpPr/>
            <p:nvPr/>
          </p:nvGrpSpPr>
          <p:grpSpPr>
            <a:xfrm>
              <a:off x="711174" y="2077075"/>
              <a:ext cx="11559897" cy="3842062"/>
              <a:chOff x="711174" y="2077075"/>
              <a:chExt cx="11559897" cy="3842062"/>
            </a:xfrm>
          </p:grpSpPr>
          <p:sp>
            <p:nvSpPr>
              <p:cNvPr id="92" name="矩形 91"/>
              <p:cNvSpPr/>
              <p:nvPr/>
            </p:nvSpPr>
            <p:spPr>
              <a:xfrm>
                <a:off x="718421" y="5683555"/>
                <a:ext cx="5045593" cy="23558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171450" indent="-171450">
                  <a:buFont typeface="Wingdings" pitchFamily="2" charset="2"/>
                  <a:buChar char="n"/>
                </a:pPr>
                <a:r>
                  <a:rPr lang="zh-CN" altLang="en-US" sz="1000" smtClean="0">
                    <a:latin typeface="华文细黑" pitchFamily="2" charset="-122"/>
                    <a:ea typeface="华文细黑" pitchFamily="2" charset="-122"/>
                  </a:rPr>
                  <a:t>以</a:t>
                </a:r>
                <a:r>
                  <a:rPr lang="zh-CN" altLang="en-US" sz="1000">
                    <a:latin typeface="华文细黑" pitchFamily="2" charset="-122"/>
                    <a:ea typeface="华文细黑" pitchFamily="2" charset="-122"/>
                  </a:rPr>
                  <a:t>收入体量为主，客户数体量为辅进行综合考量</a:t>
                </a:r>
              </a:p>
            </p:txBody>
          </p:sp>
          <p:graphicFrame>
            <p:nvGraphicFramePr>
              <p:cNvPr id="96" name="图表 95"/>
              <p:cNvGraphicFramePr/>
              <p:nvPr>
                <p:extLst>
                  <p:ext uri="{D42A27DB-BD31-4B8C-83A1-F6EECF244321}">
                    <p14:modId xmlns:p14="http://schemas.microsoft.com/office/powerpoint/2010/main" val="2811201835"/>
                  </p:ext>
                </p:extLst>
              </p:nvPr>
            </p:nvGraphicFramePr>
            <p:xfrm>
              <a:off x="711174" y="2300263"/>
              <a:ext cx="5297153" cy="3475835"/>
            </p:xfrm>
            <a:graphic>
              <a:graphicData uri="http://schemas.openxmlformats.org/drawingml/2006/chart">
                <c:chart xmlns:c="http://schemas.openxmlformats.org/drawingml/2006/chart" r:id="rId3"/>
              </a:graphicData>
            </a:graphic>
          </p:graphicFrame>
          <p:sp>
            <p:nvSpPr>
              <p:cNvPr id="97" name="TextBox 4"/>
              <p:cNvSpPr txBox="1"/>
              <p:nvPr/>
            </p:nvSpPr>
            <p:spPr>
              <a:xfrm>
                <a:off x="4406236" y="3081897"/>
                <a:ext cx="1070211" cy="318665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广州</a:t>
                </a:r>
              </a:p>
            </p:txBody>
          </p:sp>
          <p:sp>
            <p:nvSpPr>
              <p:cNvPr id="98" name="TextBox 7"/>
              <p:cNvSpPr txBox="1"/>
              <p:nvPr/>
            </p:nvSpPr>
            <p:spPr>
              <a:xfrm>
                <a:off x="3830213" y="3424901"/>
                <a:ext cx="1183496" cy="255208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深圳</a:t>
                </a:r>
              </a:p>
            </p:txBody>
          </p:sp>
          <p:sp>
            <p:nvSpPr>
              <p:cNvPr id="99" name="TextBox 8"/>
              <p:cNvSpPr txBox="1"/>
              <p:nvPr/>
            </p:nvSpPr>
            <p:spPr>
              <a:xfrm>
                <a:off x="4449353" y="3488277"/>
                <a:ext cx="1204010" cy="277670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北京</a:t>
                </a:r>
              </a:p>
            </p:txBody>
          </p:sp>
          <p:sp>
            <p:nvSpPr>
              <p:cNvPr id="100" name="TextBox 9"/>
              <p:cNvSpPr txBox="1"/>
              <p:nvPr/>
            </p:nvSpPr>
            <p:spPr>
              <a:xfrm>
                <a:off x="4885419" y="3476586"/>
                <a:ext cx="1124877" cy="224005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浙江</a:t>
                </a:r>
              </a:p>
            </p:txBody>
          </p:sp>
          <p:sp>
            <p:nvSpPr>
              <p:cNvPr id="101" name="TextBox 10"/>
              <p:cNvSpPr txBox="1"/>
              <p:nvPr/>
            </p:nvSpPr>
            <p:spPr>
              <a:xfrm>
                <a:off x="4728128" y="5040038"/>
                <a:ext cx="1496640" cy="385559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ctr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客户数</a:t>
                </a:r>
              </a:p>
            </p:txBody>
          </p:sp>
          <p:sp>
            <p:nvSpPr>
              <p:cNvPr id="102" name="TextBox 10"/>
              <p:cNvSpPr txBox="1"/>
              <p:nvPr/>
            </p:nvSpPr>
            <p:spPr>
              <a:xfrm>
                <a:off x="809031" y="2404438"/>
                <a:ext cx="939464" cy="385559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ctr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 smtClean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收入（万）</a:t>
                </a:r>
                <a:endParaRPr kumimoji="0" lang="zh-CN" altLang="en-US" sz="10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03" name="TextBox 7"/>
              <p:cNvSpPr txBox="1"/>
              <p:nvPr/>
            </p:nvSpPr>
            <p:spPr>
              <a:xfrm>
                <a:off x="4421961" y="4546648"/>
                <a:ext cx="1183496" cy="255208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 smtClean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上海</a:t>
                </a:r>
                <a:endParaRPr kumimoji="0" lang="zh-CN" altLang="en-US" sz="10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04" name="TextBox 7"/>
              <p:cNvSpPr txBox="1"/>
              <p:nvPr/>
            </p:nvSpPr>
            <p:spPr>
              <a:xfrm>
                <a:off x="1340961" y="4504099"/>
                <a:ext cx="369545" cy="255208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 smtClean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湖</a:t>
                </a:r>
                <a:endParaRPr kumimoji="0" lang="en-US" altLang="zh-CN" sz="1000" b="1" i="0" u="none" strike="noStrike" kern="0" cap="none" spc="0" normalizeH="0" baseline="0" noProof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 smtClean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北</a:t>
                </a:r>
                <a:endParaRPr kumimoji="0" lang="zh-CN" altLang="en-US" sz="10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05" name="TextBox 7"/>
              <p:cNvSpPr txBox="1"/>
              <p:nvPr/>
            </p:nvSpPr>
            <p:spPr>
              <a:xfrm>
                <a:off x="1504609" y="4824418"/>
                <a:ext cx="694073" cy="127604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 smtClean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西北</a:t>
                </a:r>
                <a:endParaRPr kumimoji="0" lang="zh-CN" altLang="en-US" sz="10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06" name="TextBox 7"/>
              <p:cNvSpPr txBox="1"/>
              <p:nvPr/>
            </p:nvSpPr>
            <p:spPr>
              <a:xfrm>
                <a:off x="1748495" y="4231848"/>
                <a:ext cx="369545" cy="255208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 smtClean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东北</a:t>
                </a:r>
                <a:endParaRPr kumimoji="0" lang="zh-CN" altLang="en-US" sz="10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07" name="TextBox 7"/>
              <p:cNvSpPr txBox="1"/>
              <p:nvPr/>
            </p:nvSpPr>
            <p:spPr>
              <a:xfrm>
                <a:off x="2079091" y="4200779"/>
                <a:ext cx="369545" cy="255208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 smtClean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福建</a:t>
                </a:r>
                <a:endParaRPr kumimoji="0" lang="zh-CN" altLang="en-US" sz="10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08" name="TextBox 7"/>
              <p:cNvSpPr txBox="1"/>
              <p:nvPr/>
            </p:nvSpPr>
            <p:spPr>
              <a:xfrm>
                <a:off x="2198682" y="4702159"/>
                <a:ext cx="369545" cy="308745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 smtClean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四川</a:t>
                </a:r>
                <a:endParaRPr kumimoji="0" lang="zh-CN" altLang="en-US" sz="10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09" name="TextBox 7"/>
              <p:cNvSpPr txBox="1"/>
              <p:nvPr/>
            </p:nvSpPr>
            <p:spPr>
              <a:xfrm>
                <a:off x="2530995" y="4493112"/>
                <a:ext cx="369545" cy="308745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 smtClean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河南</a:t>
                </a:r>
                <a:endParaRPr kumimoji="0" lang="zh-CN" altLang="en-US" sz="10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10" name="TextBox 7"/>
              <p:cNvSpPr txBox="1"/>
              <p:nvPr/>
            </p:nvSpPr>
            <p:spPr>
              <a:xfrm>
                <a:off x="2902221" y="3991005"/>
                <a:ext cx="369545" cy="308745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 smtClean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山东</a:t>
                </a:r>
                <a:endParaRPr kumimoji="0" lang="zh-CN" altLang="en-US" sz="10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11" name="TextBox 7"/>
              <p:cNvSpPr txBox="1"/>
              <p:nvPr/>
            </p:nvSpPr>
            <p:spPr>
              <a:xfrm>
                <a:off x="4293671" y="4059932"/>
                <a:ext cx="1183496" cy="255208"/>
              </a:xfrm>
              <a:prstGeom prst="rect">
                <a:avLst/>
              </a:prstGeom>
              <a:noFill/>
              <a:ln w="9525" cmpd="sng">
                <a:noFill/>
              </a:ln>
              <a:effectLst/>
            </p:spPr>
            <p:txBody>
              <a:bodyPr wrap="square" rtlCol="0" anchor="t"/>
              <a:lstStyle>
                <a:defPPr>
                  <a:defRPr lang="en-US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457169" rtl="0" eaLnBrk="1" latinLnBrk="0" hangingPunct="1">
                  <a:defRPr sz="11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000" b="1" i="0" u="none" strike="noStrike" kern="0" cap="none" spc="0" normalizeH="0" baseline="0" noProof="0" smtClean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rPr>
                  <a:t>江苏</a:t>
                </a:r>
                <a:endParaRPr kumimoji="0" lang="zh-CN" altLang="en-US" sz="1000" b="1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12" name="矩形 111"/>
              <p:cNvSpPr/>
              <p:nvPr/>
            </p:nvSpPr>
            <p:spPr bwMode="auto">
              <a:xfrm>
                <a:off x="718420" y="2088556"/>
                <a:ext cx="5468424" cy="3547746"/>
              </a:xfrm>
              <a:prstGeom prst="rect">
                <a:avLst/>
              </a:prstGeom>
              <a:noFill/>
              <a:ln w="9525" cap="flat" cmpd="sng" algn="ctr">
                <a:solidFill>
                  <a:schemeClr val="bg1">
                    <a:lumMod val="65000"/>
                  </a:schemeClr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0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endParaRPr>
              </a:p>
            </p:txBody>
          </p:sp>
          <p:sp>
            <p:nvSpPr>
              <p:cNvPr id="113" name="矩形 112"/>
              <p:cNvSpPr/>
              <p:nvPr/>
            </p:nvSpPr>
            <p:spPr>
              <a:xfrm>
                <a:off x="6459689" y="5683555"/>
                <a:ext cx="5018510" cy="23558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1pPr>
                <a:lvl2pPr marL="457169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2pPr>
                <a:lvl3pPr marL="91433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3pPr>
                <a:lvl4pPr marL="1371507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4pPr>
                <a:lvl5pPr marL="1828676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5pPr>
                <a:lvl6pPr marL="2285845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6pPr>
                <a:lvl7pPr marL="2743014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7pPr>
                <a:lvl8pPr marL="3200183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8pPr>
                <a:lvl9pPr marL="3657352" algn="l" defTabSz="457169" rtl="0" eaLnBrk="1" latinLnBrk="0" hangingPunct="1">
                  <a:defRPr sz="2400" kern="1200">
                    <a:solidFill>
                      <a:schemeClr val="tx1"/>
                    </a:solidFill>
                    <a:latin typeface="Arial"/>
                    <a:ea typeface="ＭＳ Ｐゴシック"/>
                    <a:cs typeface="ＭＳ Ｐゴシック"/>
                  </a:defRPr>
                </a:lvl9pPr>
              </a:lstStyle>
              <a:p>
                <a:pPr marL="171450" indent="-171450">
                  <a:buFont typeface="Wingdings" pitchFamily="2" charset="2"/>
                  <a:buChar char="n"/>
                </a:pPr>
                <a:r>
                  <a:rPr lang="zh-CN" altLang="en-US" sz="1000" smtClean="0">
                    <a:latin typeface="华文细黑" pitchFamily="2" charset="-122"/>
                    <a:ea typeface="华文细黑" pitchFamily="2" charset="-122"/>
                  </a:rPr>
                  <a:t>以</a:t>
                </a:r>
                <a:r>
                  <a:rPr lang="zh-CN" altLang="en-US" sz="1000">
                    <a:latin typeface="华文细黑" pitchFamily="2" charset="-122"/>
                    <a:ea typeface="华文细黑" pitchFamily="2" charset="-122"/>
                  </a:rPr>
                  <a:t>事业部省份数量、大区</a:t>
                </a:r>
                <a:r>
                  <a:rPr lang="zh-CN" altLang="en-US" sz="1000" smtClean="0">
                    <a:latin typeface="华文细黑" pitchFamily="2" charset="-122"/>
                    <a:ea typeface="华文细黑" pitchFamily="2" charset="-122"/>
                  </a:rPr>
                  <a:t>数量等</a:t>
                </a:r>
                <a:r>
                  <a:rPr lang="zh-CN" altLang="en-US" sz="1000">
                    <a:latin typeface="华文细黑" pitchFamily="2" charset="-122"/>
                    <a:ea typeface="华文细黑" pitchFamily="2" charset="-122"/>
                  </a:rPr>
                  <a:t>考量管理跨度</a:t>
                </a:r>
              </a:p>
            </p:txBody>
          </p:sp>
          <p:grpSp>
            <p:nvGrpSpPr>
              <p:cNvPr id="115" name="组合 114"/>
              <p:cNvGrpSpPr/>
              <p:nvPr/>
            </p:nvGrpSpPr>
            <p:grpSpPr>
              <a:xfrm>
                <a:off x="6457008" y="2077075"/>
                <a:ext cx="5814063" cy="3592939"/>
                <a:chOff x="6457008" y="2077075"/>
                <a:chExt cx="5814063" cy="3592939"/>
              </a:xfrm>
            </p:grpSpPr>
            <p:sp>
              <p:nvSpPr>
                <p:cNvPr id="116" name="TextBox 10"/>
                <p:cNvSpPr txBox="1"/>
                <p:nvPr/>
              </p:nvSpPr>
              <p:spPr>
                <a:xfrm>
                  <a:off x="6457008" y="2333501"/>
                  <a:ext cx="1304768" cy="385119"/>
                </a:xfrm>
                <a:prstGeom prst="rect">
                  <a:avLst/>
                </a:prstGeom>
                <a:noFill/>
                <a:ln w="9525" cmpd="sng">
                  <a:noFill/>
                </a:ln>
                <a:effectLst/>
              </p:spPr>
              <p:txBody>
                <a:bodyPr wrap="square" rtlCol="0" anchor="ctr"/>
                <a:lstStyle>
                  <a:defPPr>
                    <a:defRPr lang="en-US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000" b="1" i="0" u="none" strike="noStrike" kern="0" cap="none" spc="0" normalizeH="0" baseline="0" noProof="0" smtClean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rPr>
                    <a:t>大区数</a:t>
                  </a:r>
                  <a:endPara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graphicFrame>
              <p:nvGraphicFramePr>
                <p:cNvPr id="117" name="图表 116"/>
                <p:cNvGraphicFramePr/>
                <p:nvPr>
                  <p:extLst>
                    <p:ext uri="{D42A27DB-BD31-4B8C-83A1-F6EECF244321}">
                      <p14:modId xmlns:p14="http://schemas.microsoft.com/office/powerpoint/2010/main" val="1245068521"/>
                    </p:ext>
                  </p:extLst>
                </p:nvPr>
              </p:nvGraphicFramePr>
              <p:xfrm>
                <a:off x="6531428" y="2491149"/>
                <a:ext cx="5304233" cy="3114001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28" name="矩形 127"/>
                <p:cNvSpPr/>
                <p:nvPr/>
              </p:nvSpPr>
              <p:spPr bwMode="auto">
                <a:xfrm>
                  <a:off x="6471563" y="2077075"/>
                  <a:ext cx="5799508" cy="3592939"/>
                </a:xfrm>
                <a:prstGeom prst="rect">
                  <a:avLst/>
                </a:prstGeom>
                <a:noFill/>
                <a:ln w="9525" cap="flat" cmpd="sng" algn="ctr">
                  <a:solidFill>
                    <a:schemeClr val="bg1">
                      <a:lumMod val="65000"/>
                    </a:schemeClr>
                  </a:solidFill>
                  <a:prstDash val="dash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10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华文细黑" pitchFamily="2" charset="-122"/>
                    <a:ea typeface="华文细黑" pitchFamily="2" charset="-122"/>
                    <a:cs typeface="ＭＳ Ｐゴシック"/>
                  </a:endParaRPr>
                </a:p>
              </p:txBody>
            </p:sp>
            <p:grpSp>
              <p:nvGrpSpPr>
                <p:cNvPr id="141" name="组合 140"/>
                <p:cNvGrpSpPr/>
                <p:nvPr/>
              </p:nvGrpSpPr>
              <p:grpSpPr>
                <a:xfrm>
                  <a:off x="8428799" y="2552131"/>
                  <a:ext cx="3646629" cy="2912969"/>
                  <a:chOff x="9037284" y="-326757"/>
                  <a:chExt cx="3208072" cy="2806413"/>
                </a:xfrm>
              </p:grpSpPr>
              <p:sp>
                <p:nvSpPr>
                  <p:cNvPr id="155" name="TextBox 10"/>
                  <p:cNvSpPr txBox="1"/>
                  <p:nvPr/>
                </p:nvSpPr>
                <p:spPr>
                  <a:xfrm>
                    <a:off x="10195623" y="22911"/>
                    <a:ext cx="793101" cy="335491"/>
                  </a:xfrm>
                  <a:prstGeom prst="rect">
                    <a:avLst/>
                  </a:prstGeom>
                  <a:noFill/>
                  <a:ln w="9525" cmpd="sng">
                    <a:noFill/>
                  </a:ln>
                  <a:effectLst/>
                </p:spPr>
                <p:txBody>
                  <a:bodyPr wrap="square" rtlCol="0" anchor="ctr"/>
                  <a:lstStyle>
                    <a:defPPr>
                      <a:defRPr lang="en-US"/>
                    </a:defPPr>
                    <a:lvl1pPr marL="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kumimoji="0" lang="zh-CN" altLang="en-US" sz="1000" b="1" i="0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  <a:latin typeface="华文细黑" pitchFamily="2" charset="-122"/>
                        <a:ea typeface="华文细黑" pitchFamily="2" charset="-122"/>
                      </a:rPr>
                      <a:t>北京</a:t>
                    </a:r>
                    <a:endParaRPr kumimoji="0" lang="zh-CN" altLang="en-US" sz="1000" b="1" i="0" u="none" strike="noStrike" kern="0" cap="none" spc="0" normalizeH="0" baseline="0" noProof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56" name="TextBox 10"/>
                  <p:cNvSpPr txBox="1"/>
                  <p:nvPr/>
                </p:nvSpPr>
                <p:spPr>
                  <a:xfrm>
                    <a:off x="11243765" y="2144163"/>
                    <a:ext cx="1001591" cy="335493"/>
                  </a:xfrm>
                  <a:prstGeom prst="rect">
                    <a:avLst/>
                  </a:prstGeom>
                  <a:noFill/>
                  <a:ln w="9525" cmpd="sng">
                    <a:noFill/>
                  </a:ln>
                  <a:effectLst/>
                </p:spPr>
                <p:txBody>
                  <a:bodyPr wrap="square" rtlCol="0" anchor="ctr"/>
                  <a:lstStyle>
                    <a:defPPr>
                      <a:defRPr lang="en-US"/>
                    </a:defPPr>
                    <a:lvl1pPr marL="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kumimoji="0" lang="zh-CN" altLang="en-US" sz="1000" b="1" i="0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  <a:latin typeface="华文细黑" pitchFamily="2" charset="-122"/>
                        <a:ea typeface="华文细黑" pitchFamily="2" charset="-122"/>
                      </a:rPr>
                      <a:t>省份数</a:t>
                    </a:r>
                    <a:r>
                      <a:rPr kumimoji="0" lang="en-US" altLang="zh-CN" sz="1000" b="1" i="0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  <a:latin typeface="华文细黑" pitchFamily="2" charset="-122"/>
                        <a:ea typeface="华文细黑" pitchFamily="2" charset="-122"/>
                      </a:rPr>
                      <a:t>	</a:t>
                    </a:r>
                    <a:endParaRPr kumimoji="0" lang="zh-CN" altLang="en-US" sz="1000" b="1" i="0" u="none" strike="noStrike" kern="0" cap="none" spc="0" normalizeH="0" baseline="0" noProof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57" name="TextBox 10"/>
                  <p:cNvSpPr txBox="1"/>
                  <p:nvPr/>
                </p:nvSpPr>
                <p:spPr>
                  <a:xfrm>
                    <a:off x="9037284" y="-326757"/>
                    <a:ext cx="793101" cy="335493"/>
                  </a:xfrm>
                  <a:prstGeom prst="rect">
                    <a:avLst/>
                  </a:prstGeom>
                  <a:noFill/>
                  <a:ln w="9525" cmpd="sng">
                    <a:noFill/>
                  </a:ln>
                  <a:effectLst/>
                </p:spPr>
                <p:txBody>
                  <a:bodyPr wrap="square" rtlCol="0" anchor="ctr"/>
                  <a:lstStyle>
                    <a:defPPr>
                      <a:defRPr lang="en-US"/>
                    </a:defPPr>
                    <a:lvl1pPr marL="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kumimoji="0" lang="zh-CN" altLang="en-US" sz="1000" b="1" i="0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  <a:latin typeface="华文细黑" pitchFamily="2" charset="-122"/>
                        <a:ea typeface="华文细黑" pitchFamily="2" charset="-122"/>
                      </a:rPr>
                      <a:t>广州</a:t>
                    </a:r>
                    <a:endParaRPr kumimoji="0" lang="zh-CN" altLang="en-US" sz="1000" b="1" i="0" u="none" strike="noStrike" kern="0" cap="none" spc="0" normalizeH="0" baseline="0" noProof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58" name="TextBox 10"/>
                  <p:cNvSpPr txBox="1"/>
                  <p:nvPr/>
                </p:nvSpPr>
                <p:spPr>
                  <a:xfrm>
                    <a:off x="9678349" y="654648"/>
                    <a:ext cx="793102" cy="335491"/>
                  </a:xfrm>
                  <a:prstGeom prst="rect">
                    <a:avLst/>
                  </a:prstGeom>
                  <a:noFill/>
                  <a:ln w="9525" cmpd="sng">
                    <a:noFill/>
                  </a:ln>
                  <a:effectLst/>
                </p:spPr>
                <p:txBody>
                  <a:bodyPr wrap="square" rtlCol="0" anchor="ctr"/>
                  <a:lstStyle>
                    <a:defPPr>
                      <a:defRPr lang="en-US"/>
                    </a:defPPr>
                    <a:lvl1pPr marL="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indent="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indent="0" algn="l" defTabSz="457169" rtl="0" eaLnBrk="1" latinLnBrk="0" hangingPunct="1">
                      <a:defRPr sz="11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r>
                      <a:rPr kumimoji="0" lang="zh-CN" altLang="en-US" sz="1000" b="1" i="0" u="none" strike="noStrike" kern="0" cap="none" spc="0" normalizeH="0" baseline="0" noProof="0" smtClean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  <a:latin typeface="华文细黑" pitchFamily="2" charset="-122"/>
                        <a:ea typeface="华文细黑" pitchFamily="2" charset="-122"/>
                      </a:rPr>
                      <a:t>四川</a:t>
                    </a:r>
                    <a:endParaRPr kumimoji="0" lang="zh-CN" altLang="en-US" sz="1000" b="1" i="0" u="none" strike="noStrike" kern="0" cap="none" spc="0" normalizeH="0" baseline="0" noProof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</p:grpSp>
            <p:sp>
              <p:nvSpPr>
                <p:cNvPr id="144" name="TextBox 7"/>
                <p:cNvSpPr txBox="1"/>
                <p:nvPr/>
              </p:nvSpPr>
              <p:spPr>
                <a:xfrm>
                  <a:off x="7199588" y="2982355"/>
                  <a:ext cx="1160229" cy="230500"/>
                </a:xfrm>
                <a:prstGeom prst="rect">
                  <a:avLst/>
                </a:prstGeom>
                <a:noFill/>
                <a:ln w="9525" cmpd="sng">
                  <a:noFill/>
                </a:ln>
                <a:effectLst/>
              </p:spPr>
              <p:txBody>
                <a:bodyPr wrap="square" rtlCol="0" anchor="t"/>
                <a:lstStyle>
                  <a:defPPr>
                    <a:defRPr lang="en-US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000" b="1" i="0" u="none" strike="noStrike" kern="0" cap="none" spc="0" normalizeH="0" baseline="0" noProof="0" smtClean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rPr>
                    <a:t>江苏</a:t>
                  </a:r>
                  <a:endPara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45" name="TextBox 9"/>
                <p:cNvSpPr txBox="1"/>
                <p:nvPr/>
              </p:nvSpPr>
              <p:spPr>
                <a:xfrm>
                  <a:off x="7562322" y="3443253"/>
                  <a:ext cx="1102763" cy="202317"/>
                </a:xfrm>
                <a:prstGeom prst="rect">
                  <a:avLst/>
                </a:prstGeom>
                <a:noFill/>
                <a:ln w="9525" cmpd="sng">
                  <a:noFill/>
                </a:ln>
                <a:effectLst/>
              </p:spPr>
              <p:txBody>
                <a:bodyPr wrap="square" rtlCol="0" anchor="t"/>
                <a:lstStyle>
                  <a:defPPr>
                    <a:defRPr lang="en-US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000" b="1" i="0" u="none" strike="noStrike" kern="0" cap="none" spc="0" normalizeH="0" baseline="0" noProof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rPr>
                    <a:t>浙江</a:t>
                  </a:r>
                </a:p>
              </p:txBody>
            </p:sp>
            <p:sp>
              <p:nvSpPr>
                <p:cNvPr id="146" name="TextBox 7"/>
                <p:cNvSpPr txBox="1"/>
                <p:nvPr/>
              </p:nvSpPr>
              <p:spPr>
                <a:xfrm>
                  <a:off x="6935794" y="3455550"/>
                  <a:ext cx="1160229" cy="230500"/>
                </a:xfrm>
                <a:prstGeom prst="rect">
                  <a:avLst/>
                </a:prstGeom>
                <a:noFill/>
                <a:ln w="9525" cmpd="sng">
                  <a:noFill/>
                </a:ln>
                <a:effectLst/>
              </p:spPr>
              <p:txBody>
                <a:bodyPr wrap="square" rtlCol="0" anchor="t"/>
                <a:lstStyle>
                  <a:defPPr>
                    <a:defRPr lang="en-US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000" b="1" i="0" u="none" strike="noStrike" kern="0" cap="none" spc="0" normalizeH="0" baseline="0" noProof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rPr>
                    <a:t>深圳</a:t>
                  </a:r>
                </a:p>
              </p:txBody>
            </p:sp>
            <p:sp>
              <p:nvSpPr>
                <p:cNvPr id="147" name="TextBox 7"/>
                <p:cNvSpPr txBox="1"/>
                <p:nvPr/>
              </p:nvSpPr>
              <p:spPr>
                <a:xfrm>
                  <a:off x="7352442" y="4647437"/>
                  <a:ext cx="859958" cy="180091"/>
                </a:xfrm>
                <a:prstGeom prst="rect">
                  <a:avLst/>
                </a:prstGeom>
                <a:noFill/>
                <a:ln w="9525" cmpd="sng">
                  <a:noFill/>
                </a:ln>
                <a:effectLst/>
              </p:spPr>
              <p:txBody>
                <a:bodyPr wrap="square" rtlCol="0" anchor="t"/>
                <a:lstStyle>
                  <a:defPPr>
                    <a:defRPr lang="en-US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000" b="1" i="0" u="none" strike="noStrike" kern="0" cap="none" spc="0" normalizeH="0" baseline="0" noProof="0" smtClean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rPr>
                    <a:t>上海</a:t>
                  </a:r>
                  <a:endPara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48" name="TextBox 7"/>
                <p:cNvSpPr txBox="1"/>
                <p:nvPr/>
              </p:nvSpPr>
              <p:spPr>
                <a:xfrm>
                  <a:off x="7163852" y="4522805"/>
                  <a:ext cx="362279" cy="340740"/>
                </a:xfrm>
                <a:prstGeom prst="rect">
                  <a:avLst/>
                </a:prstGeom>
                <a:noFill/>
                <a:ln w="9525" cmpd="sng">
                  <a:noFill/>
                </a:ln>
                <a:effectLst/>
              </p:spPr>
              <p:txBody>
                <a:bodyPr wrap="square" rtlCol="0" anchor="t"/>
                <a:lstStyle>
                  <a:defPPr>
                    <a:defRPr lang="en-US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000" b="1" i="0" u="none" strike="noStrike" kern="0" cap="none" spc="0" normalizeH="0" baseline="0" noProof="0" smtClean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rPr>
                    <a:t>福建</a:t>
                  </a:r>
                  <a:endPara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49" name="TextBox 7"/>
                <p:cNvSpPr txBox="1"/>
                <p:nvPr/>
              </p:nvSpPr>
              <p:spPr>
                <a:xfrm>
                  <a:off x="7931497" y="4176642"/>
                  <a:ext cx="875274" cy="276656"/>
                </a:xfrm>
                <a:prstGeom prst="rect">
                  <a:avLst/>
                </a:prstGeom>
                <a:noFill/>
                <a:ln w="9525" cmpd="sng">
                  <a:noFill/>
                </a:ln>
                <a:effectLst/>
              </p:spPr>
              <p:txBody>
                <a:bodyPr wrap="square" rtlCol="0" anchor="t"/>
                <a:lstStyle>
                  <a:defPPr>
                    <a:defRPr lang="en-US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lang="zh-CN" altLang="en-US" sz="1000" b="1" kern="0" smtClean="0">
                      <a:solidFill>
                        <a:sysClr val="windowText" lastClr="000000"/>
                      </a:solidFill>
                      <a:latin typeface="华文细黑" pitchFamily="2" charset="-122"/>
                      <a:ea typeface="华文细黑" pitchFamily="2" charset="-122"/>
                    </a:rPr>
                    <a:t>河</a:t>
                  </a:r>
                  <a:r>
                    <a:rPr kumimoji="0" lang="zh-CN" altLang="en-US" sz="1000" b="1" i="0" u="none" strike="noStrike" kern="0" cap="none" spc="0" normalizeH="0" baseline="0" noProof="0" smtClean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rPr>
                    <a:t>南</a:t>
                  </a:r>
                  <a:endPara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50" name="TextBox 7"/>
                <p:cNvSpPr txBox="1"/>
                <p:nvPr/>
              </p:nvSpPr>
              <p:spPr>
                <a:xfrm>
                  <a:off x="8737288" y="4422950"/>
                  <a:ext cx="731046" cy="187046"/>
                </a:xfrm>
                <a:prstGeom prst="rect">
                  <a:avLst/>
                </a:prstGeom>
                <a:noFill/>
                <a:ln w="9525" cmpd="sng">
                  <a:noFill/>
                </a:ln>
                <a:effectLst/>
              </p:spPr>
              <p:txBody>
                <a:bodyPr wrap="square" rtlCol="0" anchor="t"/>
                <a:lstStyle>
                  <a:defPPr>
                    <a:defRPr lang="en-US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000" b="1" i="0" u="none" strike="noStrike" kern="0" cap="none" spc="0" normalizeH="0" baseline="0" noProof="0" smtClean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rPr>
                    <a:t>湖</a:t>
                  </a:r>
                  <a:endParaRPr kumimoji="0" lang="en-US" altLang="zh-CN" sz="1000" b="1" i="0" u="none" strike="noStrike" kern="0" cap="none" spc="0" normalizeH="0" baseline="0" noProof="0" smtClean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endParaRPr>
                </a:p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000" b="1" i="0" u="none" strike="noStrike" kern="0" cap="none" spc="0" normalizeH="0" baseline="0" noProof="0" smtClean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rPr>
                    <a:t>北</a:t>
                  </a:r>
                  <a:endPara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51" name="TextBox 7"/>
                <p:cNvSpPr txBox="1"/>
                <p:nvPr/>
              </p:nvSpPr>
              <p:spPr>
                <a:xfrm>
                  <a:off x="8591703" y="3922931"/>
                  <a:ext cx="738615" cy="230500"/>
                </a:xfrm>
                <a:prstGeom prst="rect">
                  <a:avLst/>
                </a:prstGeom>
                <a:noFill/>
                <a:ln w="9525" cmpd="sng">
                  <a:noFill/>
                </a:ln>
                <a:effectLst/>
              </p:spPr>
              <p:txBody>
                <a:bodyPr wrap="square" rtlCol="0" anchor="t"/>
                <a:lstStyle>
                  <a:defPPr>
                    <a:defRPr lang="en-US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000" b="1" i="0" u="none" strike="noStrike" kern="0" cap="none" spc="0" normalizeH="0" baseline="0" noProof="0" smtClean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rPr>
                    <a:t>东北</a:t>
                  </a:r>
                  <a:endPara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52" name="TextBox 7"/>
                <p:cNvSpPr txBox="1"/>
                <p:nvPr/>
              </p:nvSpPr>
              <p:spPr>
                <a:xfrm>
                  <a:off x="10825743" y="4439216"/>
                  <a:ext cx="680428" cy="115249"/>
                </a:xfrm>
                <a:prstGeom prst="rect">
                  <a:avLst/>
                </a:prstGeom>
                <a:noFill/>
                <a:ln w="9525" cmpd="sng">
                  <a:noFill/>
                </a:ln>
                <a:effectLst/>
              </p:spPr>
              <p:txBody>
                <a:bodyPr wrap="square" rtlCol="0" anchor="t"/>
                <a:lstStyle>
                  <a:defPPr>
                    <a:defRPr lang="en-US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000" b="1" i="0" u="none" strike="noStrike" kern="0" cap="none" spc="0" normalizeH="0" baseline="0" noProof="0" smtClean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rPr>
                    <a:t>西北</a:t>
                  </a:r>
                  <a:endPara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53" name="TextBox 7"/>
                <p:cNvSpPr txBox="1"/>
                <p:nvPr/>
              </p:nvSpPr>
              <p:spPr>
                <a:xfrm>
                  <a:off x="7128025" y="4111968"/>
                  <a:ext cx="362280" cy="278853"/>
                </a:xfrm>
                <a:prstGeom prst="rect">
                  <a:avLst/>
                </a:prstGeom>
                <a:noFill/>
                <a:ln w="9525" cmpd="sng">
                  <a:noFill/>
                </a:ln>
                <a:effectLst/>
              </p:spPr>
              <p:txBody>
                <a:bodyPr wrap="square" rtlCol="0" anchor="t"/>
                <a:lstStyle>
                  <a:defPPr>
                    <a:defRPr lang="en-US"/>
                  </a:defPPr>
                  <a:lvl1pPr marL="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457169" rtl="0" eaLnBrk="1" latinLnBrk="0" hangingPunct="1">
                    <a:defRPr sz="1100" kern="1200">
                      <a:solidFill>
                        <a:schemeClr val="dk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CN" altLang="en-US" sz="1000" b="1" i="0" u="none" strike="noStrike" kern="0" cap="none" spc="0" normalizeH="0" baseline="0" noProof="0" smtClean="0">
                      <a:ln>
                        <a:noFill/>
                      </a:ln>
                      <a:solidFill>
                        <a:sysClr val="windowText" lastClr="000000"/>
                      </a:solidFill>
                      <a:effectLst/>
                      <a:uLnTx/>
                      <a:uFillTx/>
                      <a:latin typeface="华文细黑" pitchFamily="2" charset="-122"/>
                      <a:ea typeface="华文细黑" pitchFamily="2" charset="-122"/>
                    </a:rPr>
                    <a:t>山东</a:t>
                  </a:r>
                  <a:endParaRPr kumimoji="0" lang="zh-CN" altLang="en-US" sz="1000" b="1" i="0" u="none" strike="noStrike" kern="0" cap="none" spc="0" normalizeH="0" baseline="0" noProof="0">
                    <a:ln>
                      <a:noFill/>
                    </a:ln>
                    <a:solidFill>
                      <a:sysClr val="windowText" lastClr="000000"/>
                    </a:solidFill>
                    <a:effectLst/>
                    <a:uLnTx/>
                    <a:uFillTx/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54" name="矩形 153"/>
                <p:cNvSpPr/>
                <p:nvPr/>
              </p:nvSpPr>
              <p:spPr>
                <a:xfrm>
                  <a:off x="8391541" y="2581195"/>
                  <a:ext cx="2545374" cy="895391"/>
                </a:xfrm>
                <a:prstGeom prst="rect">
                  <a:avLst/>
                </a:prstGeom>
                <a:noFill/>
                <a:ln w="19050">
                  <a:solidFill>
                    <a:srgbClr val="FF0000"/>
                  </a:solidFill>
                  <a:prstDash val="sysDash"/>
                </a:ln>
              </p:spPr>
              <p:txBody>
                <a:bodyPr wrap="square" rtlCol="0" anchor="ctr">
                  <a:noAutofit/>
                </a:bodyPr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1pPr>
                  <a:lvl2pPr marL="457169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2pPr>
                  <a:lvl3pPr marL="91433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3pPr>
                  <a:lvl4pPr marL="1371507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4pPr>
                  <a:lvl5pPr marL="1828676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5pPr>
                  <a:lvl6pPr marL="2285845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6pPr>
                  <a:lvl7pPr marL="2743014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7pPr>
                  <a:lvl8pPr marL="3200183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8pPr>
                  <a:lvl9pPr marL="3657352" algn="l" defTabSz="457169" rtl="0" eaLnBrk="1" latinLnBrk="0" hangingPunct="1">
                    <a:defRPr sz="2400" kern="1200">
                      <a:solidFill>
                        <a:schemeClr val="tx1"/>
                      </a:solidFill>
                      <a:latin typeface="Arial"/>
                      <a:ea typeface="ＭＳ Ｐゴシック"/>
                      <a:cs typeface="ＭＳ Ｐゴシック"/>
                    </a:defRPr>
                  </a:lvl9pPr>
                </a:lstStyle>
                <a:p>
                  <a:pPr algn="ctr"/>
                  <a:endParaRPr lang="zh-CN" altLang="en-US" sz="1000" b="1">
                    <a:solidFill>
                      <a:srgbClr val="FF0000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</p:grpSp>
        </p:grpSp>
      </p:grpSp>
      <p:sp>
        <p:nvSpPr>
          <p:cNvPr id="49" name="Title 1"/>
          <p:cNvSpPr txBox="1"/>
          <p:nvPr/>
        </p:nvSpPr>
        <p:spPr bwMode="auto">
          <a:xfrm>
            <a:off x="698702" y="1232381"/>
            <a:ext cx="7867650" cy="419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+mn-ea"/>
                <a:ea typeface="+mn-ea"/>
                <a:cs typeface="Arial"/>
              </a:defRPr>
            </a:lvl1pPr>
            <a:lvl2pPr marL="457169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2pPr>
            <a:lvl3pPr marL="914337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3pPr>
            <a:lvl4pPr marL="1371507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4pPr>
            <a:lvl5pPr marL="1828676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5pPr>
            <a:lvl6pPr marL="4572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6pPr>
            <a:lvl7pPr marL="9144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7pPr>
            <a:lvl8pPr marL="13716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8pPr>
            <a:lvl9pPr marL="18288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9pPr>
          </a:lstStyle>
          <a:p>
            <a:pPr marL="285750" indent="-285750">
              <a:buFont typeface="Wingdings" pitchFamily="2" charset="2"/>
              <a:buChar char="p"/>
            </a:pPr>
            <a:r>
              <a:rPr lang="zh-CN" altLang="en-US" sz="1800">
                <a:latin typeface="华文细黑" pitchFamily="2" charset="-122"/>
                <a:ea typeface="华文细黑" pitchFamily="2" charset="-122"/>
              </a:rPr>
              <a:t>区域销售组织整合原则：组织架构调整考虑体量、区域跨度</a:t>
            </a:r>
          </a:p>
        </p:txBody>
      </p:sp>
      <p:sp>
        <p:nvSpPr>
          <p:cNvPr id="48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项目举措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1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：销售组织整合</a:t>
            </a:r>
            <a:endParaRPr lang="zh-CN" altLang="en-US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12278909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3076756"/>
              </p:ext>
            </p:extLst>
          </p:nvPr>
        </p:nvGraphicFramePr>
        <p:xfrm>
          <a:off x="703262" y="1625602"/>
          <a:ext cx="10771188" cy="4457699"/>
        </p:xfrm>
        <a:graphic>
          <a:graphicData uri="http://schemas.openxmlformats.org/drawingml/2006/table">
            <a:tbl>
              <a:tblPr/>
              <a:tblGrid>
                <a:gridCol w="1140014"/>
                <a:gridCol w="1061395"/>
                <a:gridCol w="1061395"/>
                <a:gridCol w="1061395"/>
                <a:gridCol w="1140014"/>
                <a:gridCol w="1061395"/>
                <a:gridCol w="1061395"/>
                <a:gridCol w="1061395"/>
                <a:gridCol w="1061395"/>
                <a:gridCol w="1061395"/>
              </a:tblGrid>
              <a:tr h="231953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现事业部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原事业部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合计收入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合计客户数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业务范围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业务范围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373C64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零担总监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快递总监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调整后建议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373C64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 smtClean="0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优化总监</a:t>
                      </a:r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数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</a:tr>
              <a:tr h="201226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（省</a:t>
                      </a:r>
                      <a:r>
                        <a:rPr lang="en-US" altLang="zh-CN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/</a:t>
                      </a:r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直辖市）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（大区）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FFFFFF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总监个数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01226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广州销售部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广西销售部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6091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4079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13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广州销售部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01226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北京销售部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河北销售部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4675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4638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5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北京销售部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01226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浙江销售部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浙北销售部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4499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5344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9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浙南销售部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01226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深圳销售部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深圳销售部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4490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4087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9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1" i="0" u="none" strike="noStrike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东莞销售部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01226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江苏销售部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苏南销售部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3496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4292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苏北销售部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01226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山东销售部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山东销售部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3224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2046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5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上海销售部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上海销售部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2015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4580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福建销售部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福建销售部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1783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1105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-</a:t>
                      </a:r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　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河南销售部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河南销售部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1541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1638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6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-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-</a:t>
                      </a:r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　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东北销售部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东北销售部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1470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1028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6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湖北销售部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湖北销售部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1416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568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5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四川销售部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成都销售部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1320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1501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9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-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重庆销售部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01226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西北销售部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西北销售部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1185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843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6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4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-</a:t>
                      </a:r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　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-</a:t>
                      </a:r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　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875" marR="7875" marT="7875" marB="0" anchor="ctr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01226">
                <a:tc grid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合计</a:t>
                      </a:r>
                    </a:p>
                  </a:txBody>
                  <a:tcPr marL="7875" marR="7875" marT="78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b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37205</a:t>
                      </a:r>
                    </a:p>
                  </a:txBody>
                  <a:tcPr marL="7875" marR="7875" marT="7875" marB="0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b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35749</a:t>
                      </a:r>
                    </a:p>
                  </a:txBody>
                  <a:tcPr marL="7875" marR="7875" marT="7875" marB="0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b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32</a:t>
                      </a:r>
                    </a:p>
                  </a:txBody>
                  <a:tcPr marL="7875" marR="7875" marT="7875" marB="0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b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96</a:t>
                      </a:r>
                    </a:p>
                  </a:txBody>
                  <a:tcPr marL="7875" marR="7875" marT="7875" marB="0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b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13</a:t>
                      </a:r>
                    </a:p>
                  </a:txBody>
                  <a:tcPr marL="7875" marR="7875" marT="7875" marB="0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b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12</a:t>
                      </a:r>
                    </a:p>
                  </a:txBody>
                  <a:tcPr marL="7875" marR="7875" marT="7875" marB="0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b"/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17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875" marR="7875" marT="7875" marB="0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b"/>
                      <a:r>
                        <a:rPr lang="en-US" altLang="zh-CN" sz="900" b="1" i="0" u="none" strike="noStrike" smtClean="0">
                          <a:solidFill>
                            <a:srgbClr val="C00000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9</a:t>
                      </a:r>
                      <a:endParaRPr lang="en-US" altLang="zh-CN" sz="900" b="1" i="0" u="none" strike="noStrike">
                        <a:solidFill>
                          <a:srgbClr val="C00000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875" marR="7875" marT="7875" marB="0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itle 1"/>
          <p:cNvSpPr txBox="1"/>
          <p:nvPr/>
        </p:nvSpPr>
        <p:spPr bwMode="auto">
          <a:xfrm>
            <a:off x="688069" y="1232381"/>
            <a:ext cx="11252296" cy="419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+mn-ea"/>
                <a:ea typeface="+mn-ea"/>
                <a:cs typeface="Arial"/>
              </a:defRPr>
            </a:lvl1pPr>
            <a:lvl2pPr marL="457169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2pPr>
            <a:lvl3pPr marL="914337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3pPr>
            <a:lvl4pPr marL="1371507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4pPr>
            <a:lvl5pPr marL="1828676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5pPr>
            <a:lvl6pPr marL="4572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6pPr>
            <a:lvl7pPr marL="9144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7pPr>
            <a:lvl8pPr marL="13716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8pPr>
            <a:lvl9pPr marL="18288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9pPr>
          </a:lstStyle>
          <a:p>
            <a:pPr marL="285750" indent="-285750">
              <a:buFont typeface="Wingdings" pitchFamily="2" charset="2"/>
              <a:buChar char="p"/>
            </a:pPr>
            <a:r>
              <a:rPr lang="zh-CN" altLang="en-US" sz="1800">
                <a:latin typeface="华文细黑" pitchFamily="2" charset="-122"/>
                <a:ea typeface="华文细黑" pitchFamily="2" charset="-122"/>
              </a:rPr>
              <a:t>区域销售部整合结果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</a:rPr>
              <a:t>：快递、零担各</a:t>
            </a:r>
            <a:r>
              <a:rPr lang="en-US" altLang="zh-CN" sz="1800" smtClean="0">
                <a:latin typeface="华文细黑" pitchFamily="2" charset="-122"/>
                <a:ea typeface="华文细黑" pitchFamily="2" charset="-122"/>
              </a:rPr>
              <a:t>19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</a:rPr>
              <a:t>销售部共</a:t>
            </a:r>
            <a:r>
              <a:rPr lang="en-US" altLang="zh-CN" sz="1800" smtClean="0">
                <a:latin typeface="华文细黑" pitchFamily="2" charset="-122"/>
                <a:ea typeface="华文细黑" pitchFamily="2" charset="-122"/>
              </a:rPr>
              <a:t>38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</a:rPr>
              <a:t>名管理者整合为</a:t>
            </a:r>
            <a:r>
              <a:rPr lang="en-US" altLang="zh-CN" sz="1800" smtClean="0">
                <a:latin typeface="华文细黑" pitchFamily="2" charset="-122"/>
                <a:ea typeface="华文细黑" pitchFamily="2" charset="-122"/>
              </a:rPr>
              <a:t>13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</a:rPr>
              <a:t>个销售部</a:t>
            </a:r>
            <a:r>
              <a:rPr lang="en-US" altLang="zh-CN" sz="1800" smtClean="0">
                <a:latin typeface="华文细黑" pitchFamily="2" charset="-122"/>
                <a:ea typeface="华文细黑" pitchFamily="2" charset="-122"/>
              </a:rPr>
              <a:t>17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</a:rPr>
              <a:t>名管理者</a:t>
            </a:r>
            <a:endParaRPr lang="en-US" altLang="zh-CN" smtClean="0"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1100" b="0" smtClean="0">
                <a:latin typeface="华文细黑" pitchFamily="2" charset="-122"/>
                <a:ea typeface="华文细黑" pitchFamily="2" charset="-122"/>
              </a:rPr>
              <a:t>          </a:t>
            </a:r>
            <a:endParaRPr lang="zh-CN" altLang="en-US" sz="1100" b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项目举措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1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：销售组织整合</a:t>
            </a:r>
            <a:endParaRPr lang="zh-CN" altLang="en-US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08396" y="6091919"/>
            <a:ext cx="10766054" cy="276977"/>
          </a:xfrm>
          <a:prstGeom prst="rect">
            <a:avLst/>
          </a:prstGeom>
          <a:noFill/>
        </p:spPr>
        <p:txBody>
          <a:bodyPr wrap="square" lIns="121899" tIns="60949" rIns="121899" bIns="60949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注：①零担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快递大客户收入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</a:rPr>
              <a:t>&gt;4000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万，且客户数大于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</a:rPr>
              <a:t>4000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个；②业务范围跨省且业务范围≥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</a:rPr>
              <a:t>10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个大区，满足其中一个条件设置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</a:rPr>
              <a:t>2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名销售部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总监，其他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设置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</a:rPr>
              <a:t>1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名销售部总监；</a:t>
            </a:r>
          </a:p>
        </p:txBody>
      </p:sp>
    </p:spTree>
    <p:extLst>
      <p:ext uri="{BB962C8B-B14F-4D97-AF65-F5344CB8AC3E}">
        <p14:creationId xmlns:p14="http://schemas.microsoft.com/office/powerpoint/2010/main" val="1054085699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/>
        </p:nvGrpSpPr>
        <p:grpSpPr>
          <a:xfrm>
            <a:off x="6098719" y="1625600"/>
            <a:ext cx="5375731" cy="4865128"/>
            <a:chOff x="5907325" y="1924970"/>
            <a:chExt cx="5375731" cy="3999198"/>
          </a:xfrm>
        </p:grpSpPr>
        <p:sp>
          <p:nvSpPr>
            <p:cNvPr id="24" name="TextBox 23"/>
            <p:cNvSpPr txBox="1"/>
            <p:nvPr/>
          </p:nvSpPr>
          <p:spPr>
            <a:xfrm>
              <a:off x="5907325" y="1924970"/>
              <a:ext cx="5375731" cy="3664287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rtlCol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endParaRPr lang="zh-CN" altLang="en-US" sz="1600" smtClean="0">
                <a:latin typeface="Verdana" pitchFamily="34" charset="0"/>
                <a:ea typeface="黑体" pitchFamily="49" charset="-122"/>
              </a:endParaRPr>
            </a:p>
          </p:txBody>
        </p:sp>
        <p:graphicFrame>
          <p:nvGraphicFramePr>
            <p:cNvPr id="25" name="图表 24"/>
            <p:cNvGraphicFramePr/>
            <p:nvPr>
              <p:extLst>
                <p:ext uri="{D42A27DB-BD31-4B8C-83A1-F6EECF244321}">
                  <p14:modId xmlns:p14="http://schemas.microsoft.com/office/powerpoint/2010/main" val="360579153"/>
                </p:ext>
              </p:extLst>
            </p:nvPr>
          </p:nvGraphicFramePr>
          <p:xfrm>
            <a:off x="6083706" y="2408260"/>
            <a:ext cx="5046590" cy="3119438"/>
          </p:xfrm>
          <a:graphic>
            <a:graphicData uri="http://schemas.openxmlformats.org/drawingml/2006/chart">
              <c:chart xmlns:c="http://schemas.openxmlformats.org/drawingml/2006/chart" r:id="rId3"/>
            </a:graphicData>
          </a:graphic>
        </p:graphicFrame>
        <p:graphicFrame>
          <p:nvGraphicFramePr>
            <p:cNvPr id="26" name="图表 25"/>
            <p:cNvGraphicFramePr/>
            <p:nvPr>
              <p:extLst>
                <p:ext uri="{D42A27DB-BD31-4B8C-83A1-F6EECF244321}">
                  <p14:modId xmlns:p14="http://schemas.microsoft.com/office/powerpoint/2010/main" val="1400001422"/>
                </p:ext>
              </p:extLst>
            </p:nvPr>
          </p:nvGraphicFramePr>
          <p:xfrm>
            <a:off x="5949861" y="2804730"/>
            <a:ext cx="5046590" cy="3119438"/>
          </p:xfrm>
          <a:graphic>
            <a:graphicData uri="http://schemas.openxmlformats.org/drawingml/2006/chart">
              <c:chart xmlns:c="http://schemas.openxmlformats.org/drawingml/2006/chart" r:id="rId4"/>
            </a:graphicData>
          </a:graphic>
        </p:graphicFrame>
        <p:sp>
          <p:nvSpPr>
            <p:cNvPr id="27" name="TextBox 26"/>
            <p:cNvSpPr txBox="1"/>
            <p:nvPr/>
          </p:nvSpPr>
          <p:spPr>
            <a:xfrm>
              <a:off x="7711374" y="2229510"/>
              <a:ext cx="233916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400" b="1" smtClean="0">
                  <a:latin typeface="华文细黑" pitchFamily="2" charset="-122"/>
                  <a:ea typeface="华文细黑" pitchFamily="2" charset="-122"/>
                </a:rPr>
                <a:t>零担大客户增长情况</a:t>
              </a: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703262" y="1625599"/>
            <a:ext cx="5006425" cy="4649130"/>
            <a:chOff x="703262" y="1328886"/>
            <a:chExt cx="5006425" cy="4302688"/>
          </a:xfrm>
        </p:grpSpPr>
        <p:sp>
          <p:nvSpPr>
            <p:cNvPr id="29" name="TextBox 28"/>
            <p:cNvSpPr txBox="1"/>
            <p:nvPr/>
          </p:nvSpPr>
          <p:spPr>
            <a:xfrm>
              <a:off x="703263" y="1328886"/>
              <a:ext cx="5006424" cy="4125524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rtlCol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endParaRPr lang="zh-CN" altLang="en-US" sz="1600" smtClean="0">
                <a:latin typeface="Verdana" pitchFamily="34" charset="0"/>
                <a:ea typeface="黑体" pitchFamily="49" charset="-122"/>
              </a:endParaRPr>
            </a:p>
          </p:txBody>
        </p:sp>
        <p:graphicFrame>
          <p:nvGraphicFramePr>
            <p:cNvPr id="30" name="图表 29"/>
            <p:cNvGraphicFramePr/>
            <p:nvPr>
              <p:extLst>
                <p:ext uri="{D42A27DB-BD31-4B8C-83A1-F6EECF244321}">
                  <p14:modId xmlns:p14="http://schemas.microsoft.com/office/powerpoint/2010/main" val="1738820415"/>
                </p:ext>
              </p:extLst>
            </p:nvPr>
          </p:nvGraphicFramePr>
          <p:xfrm>
            <a:off x="871862" y="1922169"/>
            <a:ext cx="4572000" cy="3462753"/>
          </p:xfrm>
          <a:graphic>
            <a:graphicData uri="http://schemas.openxmlformats.org/drawingml/2006/chart">
              <c:chart xmlns:c="http://schemas.openxmlformats.org/drawingml/2006/chart" r:id="rId5"/>
            </a:graphicData>
          </a:graphic>
        </p:graphicFrame>
        <p:graphicFrame>
          <p:nvGraphicFramePr>
            <p:cNvPr id="31" name="图表 30"/>
            <p:cNvGraphicFramePr/>
            <p:nvPr>
              <p:extLst>
                <p:ext uri="{D42A27DB-BD31-4B8C-83A1-F6EECF244321}">
                  <p14:modId xmlns:p14="http://schemas.microsoft.com/office/powerpoint/2010/main" val="4161494502"/>
                </p:ext>
              </p:extLst>
            </p:nvPr>
          </p:nvGraphicFramePr>
          <p:xfrm>
            <a:off x="703262" y="2051281"/>
            <a:ext cx="4474785" cy="3580293"/>
          </p:xfrm>
          <a:graphic>
            <a:graphicData uri="http://schemas.openxmlformats.org/drawingml/2006/chart">
              <c:chart xmlns:c="http://schemas.openxmlformats.org/drawingml/2006/chart" r:id="rId6"/>
            </a:graphicData>
          </a:graphic>
        </p:graphicFrame>
        <p:sp>
          <p:nvSpPr>
            <p:cNvPr id="32" name="TextBox 31"/>
            <p:cNvSpPr txBox="1"/>
            <p:nvPr/>
          </p:nvSpPr>
          <p:spPr>
            <a:xfrm>
              <a:off x="1967026" y="1672581"/>
              <a:ext cx="2339162" cy="3493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400" b="1" smtClean="0">
                  <a:latin typeface="华文细黑" pitchFamily="2" charset="-122"/>
                  <a:ea typeface="华文细黑" pitchFamily="2" charset="-122"/>
                </a:rPr>
                <a:t>快递大客户增长情况</a:t>
              </a:r>
            </a:p>
          </p:txBody>
        </p:sp>
      </p:grpSp>
      <p:sp>
        <p:nvSpPr>
          <p:cNvPr id="17" name="Title 1"/>
          <p:cNvSpPr txBox="1"/>
          <p:nvPr/>
        </p:nvSpPr>
        <p:spPr bwMode="auto">
          <a:xfrm>
            <a:off x="698701" y="1243014"/>
            <a:ext cx="8679217" cy="419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+mn-ea"/>
                <a:ea typeface="+mn-ea"/>
                <a:cs typeface="Arial"/>
              </a:defRPr>
            </a:lvl1pPr>
            <a:lvl2pPr marL="457169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2pPr>
            <a:lvl3pPr marL="914337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3pPr>
            <a:lvl4pPr marL="1371507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4pPr>
            <a:lvl5pPr marL="1828676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5pPr>
            <a:lvl6pPr marL="4572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6pPr>
            <a:lvl7pPr marL="9144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7pPr>
            <a:lvl8pPr marL="13716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8pPr>
            <a:lvl9pPr marL="18288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9pPr>
          </a:lstStyle>
          <a:p>
            <a:pPr marL="342900" indent="-342900">
              <a:buFont typeface="Wingdings" pitchFamily="2" charset="2"/>
              <a:buChar char="p"/>
            </a:pPr>
            <a:r>
              <a:rPr lang="zh-CN" altLang="en-US" sz="1800" smtClean="0">
                <a:latin typeface="华文细黑" pitchFamily="2" charset="-122"/>
                <a:ea typeface="华文细黑" pitchFamily="2" charset="-122"/>
              </a:rPr>
              <a:t>公司由门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</a:rPr>
              <a:t>店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</a:rPr>
              <a:t>标准化的散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</a:rPr>
              <a:t>客销售逐步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</a:rPr>
              <a:t>转向提供解决方案的大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</a:rPr>
              <a:t>客户销售</a:t>
            </a:r>
          </a:p>
        </p:txBody>
      </p:sp>
      <p:sp>
        <p:nvSpPr>
          <p:cNvPr id="16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项目举措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1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：销售组织整合</a:t>
            </a:r>
            <a:endParaRPr lang="zh-CN" altLang="en-US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708396" y="6091919"/>
            <a:ext cx="10766054" cy="276977"/>
          </a:xfrm>
          <a:prstGeom prst="rect">
            <a:avLst/>
          </a:prstGeom>
          <a:noFill/>
        </p:spPr>
        <p:txBody>
          <a:bodyPr wrap="square" lIns="121899" tIns="60949" rIns="121899" bIns="60949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注：快递大客户指月发货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</a:rPr>
              <a:t>1W+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客户，零担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大客户指发货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</a:rPr>
              <a:t>1W+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客户</a:t>
            </a:r>
            <a:endParaRPr lang="zh-CN" altLang="en-US" sz="1000"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85645308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20"/>
          <p:cNvSpPr txBox="1"/>
          <p:nvPr/>
        </p:nvSpPr>
        <p:spPr>
          <a:xfrm>
            <a:off x="2308768" y="1631535"/>
            <a:ext cx="1309294" cy="432000"/>
          </a:xfrm>
          <a:prstGeom prst="roundRect">
            <a:avLst/>
          </a:prstGeom>
          <a:solidFill>
            <a:srgbClr val="373C64"/>
          </a:solidFill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bg1"/>
                </a:solidFill>
                <a:latin typeface="楷体" pitchFamily="49" charset="-122"/>
                <a:ea typeface="楷体" pitchFamily="49" charset="-122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客户收入</a:t>
            </a:r>
            <a:endParaRPr lang="zh-CN" altLang="en-US" sz="16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" name="TextBox 21"/>
          <p:cNvSpPr txBox="1"/>
          <p:nvPr/>
        </p:nvSpPr>
        <p:spPr>
          <a:xfrm>
            <a:off x="1987363" y="2381197"/>
            <a:ext cx="1973461" cy="294699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r>
              <a:rPr lang="en-US" altLang="zh-CN" sz="1200" b="1">
                <a:latin typeface="华文细黑" pitchFamily="2" charset="-122"/>
                <a:ea typeface="华文细黑" pitchFamily="2" charset="-122"/>
              </a:rPr>
              <a:t>50W+</a:t>
            </a:r>
            <a:endParaRPr lang="zh-CN" altLang="en-US" sz="1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" name="TextBox 22"/>
          <p:cNvSpPr txBox="1"/>
          <p:nvPr/>
        </p:nvSpPr>
        <p:spPr>
          <a:xfrm>
            <a:off x="1987363" y="3314520"/>
            <a:ext cx="1973461" cy="294699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r>
              <a:rPr lang="en-US" altLang="zh-CN" sz="1200">
                <a:latin typeface="华文细黑" pitchFamily="2" charset="-122"/>
                <a:ea typeface="华文细黑" pitchFamily="2" charset="-122"/>
              </a:rPr>
              <a:t>1W-50W</a:t>
            </a:r>
            <a:endParaRPr lang="zh-CN" altLang="en-US" sz="12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9" name="TextBox 24"/>
          <p:cNvSpPr txBox="1"/>
          <p:nvPr/>
        </p:nvSpPr>
        <p:spPr>
          <a:xfrm>
            <a:off x="1987363" y="4149085"/>
            <a:ext cx="1973461" cy="294699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r>
              <a:rPr lang="en-US" altLang="zh-CN" sz="1200">
                <a:latin typeface="华文细黑" pitchFamily="2" charset="-122"/>
                <a:ea typeface="华文细黑" pitchFamily="2" charset="-122"/>
              </a:rPr>
              <a:t>600-1W</a:t>
            </a:r>
            <a:endParaRPr lang="zh-CN" altLang="en-US" sz="12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0" name="TextBox 25"/>
          <p:cNvSpPr txBox="1"/>
          <p:nvPr/>
        </p:nvSpPr>
        <p:spPr>
          <a:xfrm>
            <a:off x="5157167" y="1631535"/>
            <a:ext cx="1548000" cy="432000"/>
          </a:xfrm>
          <a:prstGeom prst="roundRect">
            <a:avLst/>
          </a:prstGeom>
          <a:solidFill>
            <a:srgbClr val="373C64"/>
          </a:solidFill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②  需求复杂度</a:t>
            </a:r>
            <a:endParaRPr lang="zh-CN" altLang="en-US" sz="16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1" name="TextBox 29"/>
          <p:cNvSpPr txBox="1"/>
          <p:nvPr/>
        </p:nvSpPr>
        <p:spPr>
          <a:xfrm>
            <a:off x="3726739" y="1631535"/>
            <a:ext cx="1309294" cy="432000"/>
          </a:xfrm>
          <a:prstGeom prst="roundRect">
            <a:avLst/>
          </a:prstGeom>
          <a:solidFill>
            <a:srgbClr val="373C64"/>
          </a:solidFill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①  区域性</a:t>
            </a:r>
            <a:endParaRPr lang="zh-CN" altLang="en-US" sz="16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2" name="TextBox 33"/>
          <p:cNvSpPr txBox="1"/>
          <p:nvPr/>
        </p:nvSpPr>
        <p:spPr>
          <a:xfrm>
            <a:off x="1987363" y="4958438"/>
            <a:ext cx="1973461" cy="294699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r>
              <a:rPr lang="en-US" altLang="zh-CN" sz="1200">
                <a:latin typeface="华文细黑" pitchFamily="2" charset="-122"/>
                <a:ea typeface="华文细黑" pitchFamily="2" charset="-122"/>
              </a:rPr>
              <a:t>600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以下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587578" y="2368634"/>
            <a:ext cx="49244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复杂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279803" y="3301957"/>
            <a:ext cx="11079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有定制化需求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067933" y="3958836"/>
            <a:ext cx="15317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标准化为主，有简单定制需求，如价格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200853" y="4945875"/>
            <a:ext cx="1265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标准化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902675" y="2385531"/>
            <a:ext cx="9541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通常跨区域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688170" y="3227844"/>
            <a:ext cx="1383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以区域为主，少量跨区域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688170" y="4153417"/>
            <a:ext cx="13831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区域性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688170" y="4962772"/>
            <a:ext cx="13831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区域性</a:t>
            </a:r>
          </a:p>
        </p:txBody>
      </p:sp>
      <p:sp>
        <p:nvSpPr>
          <p:cNvPr id="22" name="Rectangle 45"/>
          <p:cNvSpPr/>
          <p:nvPr/>
        </p:nvSpPr>
        <p:spPr bwMode="blackWhite">
          <a:xfrm>
            <a:off x="854511" y="3176527"/>
            <a:ext cx="1260000" cy="504000"/>
          </a:xfrm>
          <a:prstGeom prst="rect">
            <a:avLst/>
          </a:prstGeom>
          <a:noFill/>
          <a:ln>
            <a:noFill/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200">
                <a:ln w="0"/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大客户</a:t>
            </a:r>
          </a:p>
        </p:txBody>
      </p:sp>
      <p:sp>
        <p:nvSpPr>
          <p:cNvPr id="23" name="Rectangle 46"/>
          <p:cNvSpPr/>
          <p:nvPr/>
        </p:nvSpPr>
        <p:spPr bwMode="blackWhite">
          <a:xfrm>
            <a:off x="854511" y="4028238"/>
            <a:ext cx="1260000" cy="504000"/>
          </a:xfrm>
          <a:prstGeom prst="rect">
            <a:avLst/>
          </a:prstGeom>
          <a:noFill/>
          <a:ln>
            <a:noFill/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200">
                <a:ln w="0"/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中小客户</a:t>
            </a:r>
          </a:p>
        </p:txBody>
      </p:sp>
      <p:sp>
        <p:nvSpPr>
          <p:cNvPr id="24" name="Rectangle 47"/>
          <p:cNvSpPr/>
          <p:nvPr/>
        </p:nvSpPr>
        <p:spPr bwMode="blackWhite">
          <a:xfrm>
            <a:off x="854511" y="4879945"/>
            <a:ext cx="1260000" cy="504000"/>
          </a:xfrm>
          <a:prstGeom prst="rect">
            <a:avLst/>
          </a:prstGeom>
          <a:noFill/>
          <a:ln>
            <a:noFill/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200">
                <a:ln w="0"/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散客</a:t>
            </a:r>
          </a:p>
        </p:txBody>
      </p:sp>
      <p:sp>
        <p:nvSpPr>
          <p:cNvPr id="25" name="TextBox 29"/>
          <p:cNvSpPr txBox="1"/>
          <p:nvPr/>
        </p:nvSpPr>
        <p:spPr>
          <a:xfrm>
            <a:off x="6815132" y="1631535"/>
            <a:ext cx="2667900" cy="432000"/>
          </a:xfrm>
          <a:prstGeom prst="roundRect">
            <a:avLst/>
          </a:prstGeom>
          <a:solidFill>
            <a:srgbClr val="373C64"/>
          </a:solidFill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600"/>
              <a:t>销售赢单要素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873677" y="2112502"/>
            <a:ext cx="27843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228600" indent="-228600">
              <a:buFont typeface="+mj-lt"/>
              <a:buAutoNum type="arabicPeriod"/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销售周期很长</a:t>
            </a:r>
            <a:endParaRPr lang="en-US" altLang="zh-CN" sz="1200" b="1">
              <a:latin typeface="华文细黑" pitchFamily="2" charset="-122"/>
              <a:ea typeface="华文细黑" pitchFamily="2" charset="-122"/>
            </a:endParaRPr>
          </a:p>
          <a:p>
            <a:pPr marL="228600" indent="-228600">
              <a:buFont typeface="+mj-lt"/>
              <a:buAutoNum type="arabicPeriod"/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团队作战</a:t>
            </a:r>
            <a:endParaRPr lang="en-US" altLang="zh-CN" sz="1200" b="1">
              <a:latin typeface="华文细黑" pitchFamily="2" charset="-122"/>
              <a:ea typeface="华文细黑" pitchFamily="2" charset="-122"/>
            </a:endParaRPr>
          </a:p>
          <a:p>
            <a:pPr marL="228600" indent="-228600">
              <a:buFont typeface="+mj-lt"/>
              <a:buAutoNum type="arabicPeriod"/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大量协调公司资源</a:t>
            </a:r>
            <a:endParaRPr lang="en-US" altLang="zh-CN" sz="1200" b="1">
              <a:latin typeface="华文细黑" pitchFamily="2" charset="-122"/>
              <a:ea typeface="华文细黑" pitchFamily="2" charset="-122"/>
            </a:endParaRPr>
          </a:p>
          <a:p>
            <a:pPr marL="228600" indent="-228600">
              <a:buFont typeface="+mj-lt"/>
              <a:buAutoNum type="arabicPeriod"/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销售人员能力很强</a:t>
            </a:r>
            <a:endParaRPr lang="en-US" altLang="zh-CN" sz="1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892197" y="3080642"/>
            <a:ext cx="2784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228600" indent="-228600" algn="l" rtl="0" fontAlgn="base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  <a:defRPr sz="1050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200"/>
              <a:t>销售周期一般，需较频繁接触客户</a:t>
            </a:r>
            <a:endParaRPr lang="en-US" altLang="zh-CN" sz="1200"/>
          </a:p>
          <a:p>
            <a:r>
              <a:rPr lang="zh-CN" altLang="en-US" sz="1200"/>
              <a:t>销售人员能力强</a:t>
            </a:r>
            <a:endParaRPr lang="en-US" altLang="zh-CN" sz="1200"/>
          </a:p>
          <a:p>
            <a:r>
              <a:rPr lang="zh-CN" altLang="en-US" sz="1200"/>
              <a:t>协调区域资源为主</a:t>
            </a:r>
            <a:endParaRPr lang="en-US" altLang="zh-CN" sz="1200"/>
          </a:p>
        </p:txBody>
      </p:sp>
      <p:sp>
        <p:nvSpPr>
          <p:cNvPr id="28" name="TextBox 27"/>
          <p:cNvSpPr txBox="1"/>
          <p:nvPr/>
        </p:nvSpPr>
        <p:spPr>
          <a:xfrm>
            <a:off x="6893825" y="3931625"/>
            <a:ext cx="2784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228600" indent="-228600" algn="l" rtl="0" fontAlgn="base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  <a:defRPr sz="1050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200"/>
              <a:t>销售周期短</a:t>
            </a:r>
            <a:endParaRPr lang="en-US" altLang="zh-CN" sz="1200"/>
          </a:p>
          <a:p>
            <a:r>
              <a:rPr lang="zh-CN" altLang="en-US" sz="1200"/>
              <a:t>协调区域资源为主</a:t>
            </a:r>
            <a:endParaRPr lang="en-US" altLang="zh-CN" sz="1200"/>
          </a:p>
          <a:p>
            <a:r>
              <a:rPr lang="zh-CN" altLang="en-US" sz="1200"/>
              <a:t>销售人员具有简单定制产品的能力</a:t>
            </a:r>
            <a:endParaRPr lang="en-US" altLang="zh-CN" sz="1200"/>
          </a:p>
        </p:txBody>
      </p:sp>
      <p:sp>
        <p:nvSpPr>
          <p:cNvPr id="29" name="TextBox 28"/>
          <p:cNvSpPr txBox="1"/>
          <p:nvPr/>
        </p:nvSpPr>
        <p:spPr>
          <a:xfrm>
            <a:off x="6886159" y="4780753"/>
            <a:ext cx="2784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228600" indent="-228600" algn="l" rtl="0" fontAlgn="base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  <a:defRPr sz="1050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200"/>
              <a:t>需要大量接触</a:t>
            </a:r>
            <a:endParaRPr lang="en-US" altLang="zh-CN" sz="1200"/>
          </a:p>
          <a:p>
            <a:r>
              <a:rPr lang="zh-CN" altLang="en-US" sz="1200"/>
              <a:t>销售人员熟悉基本产品</a:t>
            </a:r>
            <a:endParaRPr lang="en-US" altLang="zh-CN" sz="1200"/>
          </a:p>
          <a:p>
            <a:r>
              <a:rPr lang="zh-CN" altLang="en-US" sz="1200"/>
              <a:t>基本不需协调资源</a:t>
            </a:r>
            <a:endParaRPr lang="en-US" altLang="zh-CN" sz="1200"/>
          </a:p>
        </p:txBody>
      </p:sp>
      <p:cxnSp>
        <p:nvCxnSpPr>
          <p:cNvPr id="31" name="Straight Connector 4"/>
          <p:cNvCxnSpPr/>
          <p:nvPr/>
        </p:nvCxnSpPr>
        <p:spPr>
          <a:xfrm>
            <a:off x="652484" y="2958625"/>
            <a:ext cx="10831410" cy="0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  <a:prstDash val="dash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48"/>
          <p:cNvCxnSpPr/>
          <p:nvPr/>
        </p:nvCxnSpPr>
        <p:spPr>
          <a:xfrm>
            <a:off x="652484" y="3818161"/>
            <a:ext cx="10831410" cy="0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  <a:prstDash val="dash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52"/>
          <p:cNvCxnSpPr/>
          <p:nvPr/>
        </p:nvCxnSpPr>
        <p:spPr>
          <a:xfrm>
            <a:off x="652484" y="4687356"/>
            <a:ext cx="10831410" cy="0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  <a:prstDash val="dash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7"/>
          <p:cNvCxnSpPr/>
          <p:nvPr/>
        </p:nvCxnSpPr>
        <p:spPr>
          <a:xfrm flipH="1">
            <a:off x="2182614" y="2084804"/>
            <a:ext cx="0" cy="3318322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  <a:prstDash val="dash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53"/>
          <p:cNvCxnSpPr/>
          <p:nvPr/>
        </p:nvCxnSpPr>
        <p:spPr>
          <a:xfrm flipH="1">
            <a:off x="9653211" y="2084805"/>
            <a:ext cx="0" cy="3318322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  <a:prstDash val="dash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29"/>
          <p:cNvSpPr txBox="1"/>
          <p:nvPr/>
        </p:nvSpPr>
        <p:spPr>
          <a:xfrm>
            <a:off x="9751125" y="1631535"/>
            <a:ext cx="1723325" cy="432000"/>
          </a:xfrm>
          <a:prstGeom prst="roundRect">
            <a:avLst/>
          </a:prstGeom>
          <a:solidFill>
            <a:srgbClr val="373C64"/>
          </a:solidFill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楷体" pitchFamily="49" charset="-122"/>
                <a:ea typeface="楷体" pitchFamily="49" charset="-122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6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客户示例</a:t>
            </a:r>
          </a:p>
        </p:txBody>
      </p:sp>
      <p:sp>
        <p:nvSpPr>
          <p:cNvPr id="37" name="TextBox 33"/>
          <p:cNvSpPr txBox="1"/>
          <p:nvPr/>
        </p:nvSpPr>
        <p:spPr>
          <a:xfrm>
            <a:off x="10051056" y="2316090"/>
            <a:ext cx="12618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小米，罗莱家纺</a:t>
            </a:r>
          </a:p>
        </p:txBody>
      </p:sp>
      <p:sp>
        <p:nvSpPr>
          <p:cNvPr id="38" name="TextBox 34"/>
          <p:cNvSpPr txBox="1"/>
          <p:nvPr/>
        </p:nvSpPr>
        <p:spPr>
          <a:xfrm>
            <a:off x="9990439" y="3199167"/>
            <a:ext cx="13831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途虎，贝豪</a:t>
            </a:r>
          </a:p>
        </p:txBody>
      </p:sp>
      <p:sp>
        <p:nvSpPr>
          <p:cNvPr id="39" name="TextBox 35"/>
          <p:cNvSpPr txBox="1"/>
          <p:nvPr/>
        </p:nvSpPr>
        <p:spPr>
          <a:xfrm>
            <a:off x="10004937" y="4071415"/>
            <a:ext cx="13831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启华药业</a:t>
            </a:r>
          </a:p>
        </p:txBody>
      </p:sp>
      <p:sp>
        <p:nvSpPr>
          <p:cNvPr id="40" name="TextBox 44"/>
          <p:cNvSpPr txBox="1"/>
          <p:nvPr/>
        </p:nvSpPr>
        <p:spPr>
          <a:xfrm>
            <a:off x="10004937" y="4893331"/>
            <a:ext cx="13831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如个人客户</a:t>
            </a:r>
          </a:p>
        </p:txBody>
      </p:sp>
      <p:sp>
        <p:nvSpPr>
          <p:cNvPr id="41" name="TextBox 20"/>
          <p:cNvSpPr txBox="1"/>
          <p:nvPr/>
        </p:nvSpPr>
        <p:spPr>
          <a:xfrm>
            <a:off x="796705" y="1631535"/>
            <a:ext cx="1309294" cy="432000"/>
          </a:xfrm>
          <a:prstGeom prst="roundRect">
            <a:avLst/>
          </a:prstGeom>
          <a:solidFill>
            <a:srgbClr val="373C64"/>
          </a:solidFill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bg1"/>
                </a:solidFill>
                <a:latin typeface="楷体" pitchFamily="49" charset="-122"/>
                <a:ea typeface="楷体" pitchFamily="49" charset="-122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客户类型</a:t>
            </a:r>
            <a:endParaRPr lang="zh-CN" altLang="en-US" sz="16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8" name="Title 1"/>
          <p:cNvSpPr txBox="1"/>
          <p:nvPr/>
        </p:nvSpPr>
        <p:spPr bwMode="auto">
          <a:xfrm>
            <a:off x="698702" y="1232381"/>
            <a:ext cx="11092808" cy="419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+mn-ea"/>
                <a:ea typeface="+mn-ea"/>
                <a:cs typeface="Arial"/>
              </a:defRPr>
            </a:lvl1pPr>
            <a:lvl2pPr marL="457169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2pPr>
            <a:lvl3pPr marL="914337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3pPr>
            <a:lvl4pPr marL="1371507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4pPr>
            <a:lvl5pPr marL="1828676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5pPr>
            <a:lvl6pPr marL="4572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6pPr>
            <a:lvl7pPr marL="9144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7pPr>
            <a:lvl8pPr marL="13716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8pPr>
            <a:lvl9pPr marL="18288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9pPr>
          </a:lstStyle>
          <a:p>
            <a:pPr marL="342900" indent="-342900">
              <a:buFont typeface="Wingdings" pitchFamily="2" charset="2"/>
              <a:buChar char="p"/>
            </a:pPr>
            <a:r>
              <a:rPr lang="zh-CN" altLang="en-US" sz="1800">
                <a:latin typeface="华文细黑" pitchFamily="2" charset="-122"/>
                <a:ea typeface="华文细黑" pitchFamily="2" charset="-122"/>
              </a:rPr>
              <a:t>埃森哲、贝恩研究定义集团大客户为月发货额</a:t>
            </a:r>
            <a:r>
              <a:rPr lang="en-US" altLang="zh-CN" sz="1800">
                <a:latin typeface="华文细黑" pitchFamily="2" charset="-122"/>
                <a:ea typeface="华文细黑" pitchFamily="2" charset="-122"/>
              </a:rPr>
              <a:t>50W+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</a:rPr>
              <a:t>客户，同时具有跨区域、需求复杂的特征</a:t>
            </a:r>
          </a:p>
        </p:txBody>
      </p:sp>
      <p:sp>
        <p:nvSpPr>
          <p:cNvPr id="47" name="Rectangle 5"/>
          <p:cNvSpPr/>
          <p:nvPr/>
        </p:nvSpPr>
        <p:spPr bwMode="blackWhite">
          <a:xfrm>
            <a:off x="854511" y="2358162"/>
            <a:ext cx="1260000" cy="504000"/>
          </a:xfrm>
          <a:prstGeom prst="rect">
            <a:avLst/>
          </a:prstGeom>
          <a:noFill/>
          <a:ln>
            <a:noFill/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000000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200" b="1">
                <a:ln w="0"/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集团大客</a:t>
            </a:r>
            <a:r>
              <a:rPr lang="zh-CN" altLang="en-US" sz="1200" b="1" smtClean="0">
                <a:ln w="0"/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户</a:t>
            </a:r>
            <a:endParaRPr lang="zh-CN" altLang="en-US" sz="1200" b="1">
              <a:ln w="0"/>
              <a:solidFill>
                <a:schemeClr val="tx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3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项目举措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1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：销售组织整合</a:t>
            </a:r>
            <a:endParaRPr lang="zh-CN" altLang="en-US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708396" y="6091919"/>
            <a:ext cx="10766054" cy="276977"/>
          </a:xfrm>
          <a:prstGeom prst="rect">
            <a:avLst/>
          </a:prstGeom>
          <a:noFill/>
        </p:spPr>
        <p:txBody>
          <a:bodyPr wrap="square" lIns="121899" tIns="60949" rIns="121899" bIns="60949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注：集团大客户采取名单制，同时考虑潜力发货金额和战略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意义</a:t>
            </a:r>
            <a:endParaRPr lang="zh-CN" altLang="en-US" sz="1000"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20021644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TextBox 65"/>
          <p:cNvSpPr txBox="1"/>
          <p:nvPr/>
        </p:nvSpPr>
        <p:spPr>
          <a:xfrm>
            <a:off x="5998374" y="3542215"/>
            <a:ext cx="5454505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400" b="1" smtClean="0">
                <a:latin typeface="华文细黑" pitchFamily="2" charset="-122"/>
                <a:ea typeface="华文细黑" pitchFamily="2" charset="-122"/>
              </a:rPr>
              <a:t>客户发货痛点</a:t>
            </a:r>
            <a:r>
              <a:rPr lang="en-US" altLang="zh-CN" sz="1400" b="1" smtClean="0">
                <a:latin typeface="华文细黑" pitchFamily="2" charset="-122"/>
                <a:ea typeface="华文细黑" pitchFamily="2" charset="-122"/>
              </a:rPr>
              <a:t>:</a:t>
            </a:r>
          </a:p>
          <a:p>
            <a:pPr>
              <a:lnSpc>
                <a:spcPct val="220000"/>
              </a:lnSpc>
            </a:pPr>
            <a:r>
              <a:rPr lang="zh-CN" altLang="en-US" sz="1400" b="1" smtClean="0"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应收账款：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客户全国发货，涉及部门多，发货额较少的营业部款项回收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200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                               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难，坏账多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                                </a:t>
            </a:r>
          </a:p>
          <a:p>
            <a:pPr>
              <a:lnSpc>
                <a:spcPct val="220000"/>
              </a:lnSpc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           理赔：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客户在其他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大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区非大客户，客户理赔不能得到及时处理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20000"/>
              </a:lnSpc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          末端派送：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到达部门不配合 ，送货时间不及时 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20000"/>
              </a:lnSpc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          返货：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全国异地调货客户，难以协调一线部门做好统一返货工作       </a:t>
            </a:r>
            <a:endParaRPr lang="en-US" altLang="zh-CN" sz="12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6" name="TextBox 85"/>
          <p:cNvSpPr txBox="1"/>
          <p:nvPr/>
        </p:nvSpPr>
        <p:spPr>
          <a:xfrm>
            <a:off x="5991302" y="3682898"/>
            <a:ext cx="5461577" cy="2400401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endParaRPr lang="zh-CN" altLang="en-US" sz="1200" smtClean="0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82" name="Picture 2" descr="http://www.cnjxol.com/xwzx/jxxw/szxw/content/images/attachement/jpg/site1/20140314/0023ae73684b148cddcb5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13"/>
          <a:stretch>
            <a:fillRect/>
          </a:stretch>
        </p:blipFill>
        <p:spPr bwMode="auto">
          <a:xfrm>
            <a:off x="6045170" y="5591122"/>
            <a:ext cx="38580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45170" y="4173344"/>
            <a:ext cx="403347" cy="3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45170" y="5225618"/>
            <a:ext cx="396000" cy="321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57045" y="4766140"/>
            <a:ext cx="353927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3" name="TextBox 52"/>
          <p:cNvSpPr txBox="1"/>
          <p:nvPr/>
        </p:nvSpPr>
        <p:spPr>
          <a:xfrm>
            <a:off x="701764" y="1233385"/>
            <a:ext cx="11461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342900" indent="-342900">
              <a:buFont typeface="Wingdings" pitchFamily="2" charset="2"/>
              <a:buChar char="p"/>
            </a:pPr>
            <a:r>
              <a:rPr lang="zh-CN" altLang="en-US" sz="1800" b="1" smtClean="0">
                <a:latin typeface="华文细黑" pitchFamily="2" charset="-122"/>
                <a:ea typeface="华文细黑" pitchFamily="2" charset="-122"/>
              </a:rPr>
              <a:t>集团大客户增长快，跨区域多、统筹协调难</a:t>
            </a:r>
            <a:endParaRPr lang="zh-CN" altLang="en-US" sz="18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71" name="组合 70"/>
          <p:cNvGrpSpPr/>
          <p:nvPr/>
        </p:nvGrpSpPr>
        <p:grpSpPr>
          <a:xfrm>
            <a:off x="690947" y="1625600"/>
            <a:ext cx="4860000" cy="2124931"/>
            <a:chOff x="690947" y="1478823"/>
            <a:chExt cx="4860000" cy="2247877"/>
          </a:xfrm>
        </p:grpSpPr>
        <p:graphicFrame>
          <p:nvGraphicFramePr>
            <p:cNvPr id="54" name="图表 53"/>
            <p:cNvGraphicFramePr/>
            <p:nvPr>
              <p:extLst>
                <p:ext uri="{D42A27DB-BD31-4B8C-83A1-F6EECF244321}">
                  <p14:modId xmlns:p14="http://schemas.microsoft.com/office/powerpoint/2010/main" val="3813380133"/>
                </p:ext>
              </p:extLst>
            </p:nvPr>
          </p:nvGraphicFramePr>
          <p:xfrm>
            <a:off x="690947" y="1478823"/>
            <a:ext cx="4860000" cy="2247877"/>
          </p:xfrm>
          <a:graphic>
            <a:graphicData uri="http://schemas.openxmlformats.org/drawingml/2006/chart">
              <c:chart xmlns:c="http://schemas.openxmlformats.org/drawingml/2006/chart" r:id="rId7"/>
            </a:graphicData>
          </a:graphic>
        </p:graphicFrame>
        <p:pic>
          <p:nvPicPr>
            <p:cNvPr id="5121" name="Picture 1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 rot="666076">
              <a:off x="1990005" y="2720767"/>
              <a:ext cx="627154" cy="4999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1860699" y="2709117"/>
              <a:ext cx="73124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+267%</a:t>
              </a:r>
              <a:endParaRPr lang="zh-CN" altLang="en-US" sz="1100" b="1" smtClean="0">
                <a:latin typeface="华文细黑" pitchFamily="2" charset="-122"/>
                <a:ea typeface="华文细黑" pitchFamily="2" charset="-122"/>
              </a:endParaRPr>
            </a:p>
          </p:txBody>
        </p:sp>
      </p:grpSp>
      <p:pic>
        <p:nvPicPr>
          <p:cNvPr id="65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95035" y="1587501"/>
            <a:ext cx="1872000" cy="50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970440" y="2066150"/>
            <a:ext cx="29538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上海</a:t>
            </a:r>
            <a:r>
              <a:rPr lang="en-US" altLang="zh-CN" sz="1600" smtClean="0">
                <a:latin typeface="华文细黑" pitchFamily="2" charset="-122"/>
                <a:ea typeface="华文细黑" pitchFamily="2" charset="-122"/>
              </a:rPr>
              <a:t>***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信息技术有限公司</a:t>
            </a:r>
          </a:p>
        </p:txBody>
      </p:sp>
      <p:graphicFrame>
        <p:nvGraphicFramePr>
          <p:cNvPr id="68" name="图表 67"/>
          <p:cNvGraphicFramePr/>
          <p:nvPr>
            <p:extLst>
              <p:ext uri="{D42A27DB-BD31-4B8C-83A1-F6EECF244321}">
                <p14:modId xmlns:p14="http://schemas.microsoft.com/office/powerpoint/2010/main" val="4042968919"/>
              </p:ext>
            </p:extLst>
          </p:nvPr>
        </p:nvGraphicFramePr>
        <p:xfrm>
          <a:off x="690947" y="3945020"/>
          <a:ext cx="4860000" cy="2138280"/>
        </p:xfrm>
        <a:graphic>
          <a:graphicData uri="http://schemas.openxmlformats.org/drawingml/2006/chart">
            <c:chart xmlns:c="http://schemas.openxmlformats.org/drawingml/2006/chart" r:id="rId10"/>
          </a:graphicData>
        </a:graphic>
      </p:graphicFrame>
      <p:sp>
        <p:nvSpPr>
          <p:cNvPr id="90" name="TextBox 89"/>
          <p:cNvSpPr txBox="1"/>
          <p:nvPr/>
        </p:nvSpPr>
        <p:spPr>
          <a:xfrm>
            <a:off x="5981366" y="2233455"/>
            <a:ext cx="545450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400" b="1" smtClean="0">
                <a:latin typeface="华文细黑" pitchFamily="2" charset="-122"/>
                <a:ea typeface="华文细黑" pitchFamily="2" charset="-122"/>
              </a:rPr>
              <a:t>客户发货信息：</a:t>
            </a:r>
            <a:endParaRPr lang="en-US" altLang="zh-CN" sz="1400" b="1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发货金额：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300W/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月              潜力发货金额：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800W/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月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跨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区域情况：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16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年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12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月在全国</a:t>
            </a:r>
            <a:r>
              <a:rPr lang="en-US" altLang="zh-CN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25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个大区发货，挂靠</a:t>
            </a:r>
            <a:r>
              <a:rPr lang="en-US" altLang="zh-CN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193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个部门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89" name="组合 88"/>
          <p:cNvGrpSpPr/>
          <p:nvPr/>
        </p:nvGrpSpPr>
        <p:grpSpPr>
          <a:xfrm>
            <a:off x="5972668" y="1603590"/>
            <a:ext cx="735330" cy="541488"/>
            <a:chOff x="6184783" y="1270393"/>
            <a:chExt cx="735330" cy="541488"/>
          </a:xfrm>
        </p:grpSpPr>
        <p:sp>
          <p:nvSpPr>
            <p:cNvPr id="88" name="TextBox 87"/>
            <p:cNvSpPr txBox="1"/>
            <p:nvPr/>
          </p:nvSpPr>
          <p:spPr>
            <a:xfrm>
              <a:off x="6510618" y="1473327"/>
              <a:ext cx="409495" cy="338554"/>
            </a:xfrm>
            <a:prstGeom prst="rect">
              <a:avLst/>
            </a:prstGeom>
            <a:solidFill>
              <a:srgbClr val="002060"/>
            </a:solidFill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600" b="1" smtClean="0">
                  <a:solidFill>
                    <a:schemeClr val="bg1"/>
                  </a:solidFill>
                  <a:latin typeface="Verdana" pitchFamily="34" charset="0"/>
                  <a:ea typeface="黑体" pitchFamily="49" charset="-122"/>
                </a:rPr>
                <a:t>例</a:t>
              </a:r>
            </a:p>
          </p:txBody>
        </p:sp>
        <p:sp>
          <p:nvSpPr>
            <p:cNvPr id="96" name="TextBox 95"/>
            <p:cNvSpPr txBox="1"/>
            <p:nvPr/>
          </p:nvSpPr>
          <p:spPr>
            <a:xfrm>
              <a:off x="6184783" y="1270393"/>
              <a:ext cx="400723" cy="338554"/>
            </a:xfrm>
            <a:prstGeom prst="rect">
              <a:avLst/>
            </a:prstGeom>
            <a:solidFill>
              <a:srgbClr val="FAAF19"/>
            </a:solidFill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600" b="1" smtClean="0">
                  <a:solidFill>
                    <a:schemeClr val="bg1"/>
                  </a:solidFill>
                  <a:latin typeface="Verdana" pitchFamily="34" charset="0"/>
                  <a:ea typeface="黑体" pitchFamily="49" charset="-122"/>
                </a:rPr>
                <a:t>案</a:t>
              </a:r>
            </a:p>
          </p:txBody>
        </p:sp>
      </p:grpSp>
      <p:pic>
        <p:nvPicPr>
          <p:cNvPr id="24" name="Picture 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666076">
            <a:off x="3535270" y="2456121"/>
            <a:ext cx="627154" cy="499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Box 24"/>
          <p:cNvSpPr txBox="1"/>
          <p:nvPr/>
        </p:nvSpPr>
        <p:spPr>
          <a:xfrm>
            <a:off x="3405964" y="2444471"/>
            <a:ext cx="73124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en-US" altLang="zh-CN" sz="1100" b="1" smtClean="0">
                <a:latin typeface="华文细黑" pitchFamily="2" charset="-122"/>
                <a:ea typeface="华文细黑" pitchFamily="2" charset="-122"/>
              </a:rPr>
              <a:t>+123%</a:t>
            </a:r>
            <a:endParaRPr lang="zh-CN" altLang="en-US" sz="1100" b="1" smtClean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7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项目举措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1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：销售组织整合</a:t>
            </a:r>
            <a:endParaRPr lang="zh-CN" altLang="en-US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708396" y="6091919"/>
            <a:ext cx="10766054" cy="276977"/>
          </a:xfrm>
          <a:prstGeom prst="rect">
            <a:avLst/>
          </a:prstGeom>
          <a:noFill/>
        </p:spPr>
        <p:txBody>
          <a:bodyPr wrap="square" lIns="121899" tIns="60949" rIns="121899" bIns="60949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注：各年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</a:rPr>
              <a:t>12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月份零担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</a:rPr>
              <a:t>50W+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</a:rPr>
              <a:t>客户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数据</a:t>
            </a:r>
            <a:endParaRPr lang="zh-CN" altLang="en-US" sz="1000"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5706261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TextBox 5120"/>
          <p:cNvSpPr txBox="1"/>
          <p:nvPr/>
        </p:nvSpPr>
        <p:spPr>
          <a:xfrm>
            <a:off x="648582" y="2020183"/>
            <a:ext cx="2369499" cy="422304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客户名称：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厦门浩添冷链科技有限公司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n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行业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：医药行业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n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年物流费用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：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1500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万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n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年销售额：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50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亿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n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年物流费用占比：</a:t>
            </a:r>
            <a:r>
              <a:rPr lang="en-US" altLang="zh-CN" sz="1200">
                <a:latin typeface="华文细黑" pitchFamily="2" charset="-122"/>
                <a:ea typeface="华文细黑" pitchFamily="2" charset="-122"/>
              </a:rPr>
              <a:t>3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%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n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注册资本：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8000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亿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公司概况：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集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研发、生产、销售于一体，专业从事冷链科技研究和开发的高新技术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企业，公司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目前年生产能力现已超过</a:t>
            </a:r>
            <a:r>
              <a:rPr lang="en-US" altLang="zh-CN" sz="1200">
                <a:latin typeface="华文细黑" pitchFamily="2" charset="-122"/>
                <a:ea typeface="华文细黑" pitchFamily="2" charset="-122"/>
              </a:rPr>
              <a:t>200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万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只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20" name="矩形 5119"/>
          <p:cNvSpPr/>
          <p:nvPr/>
        </p:nvSpPr>
        <p:spPr bwMode="auto">
          <a:xfrm>
            <a:off x="712329" y="1625598"/>
            <a:ext cx="2305751" cy="4457702"/>
          </a:xfrm>
          <a:prstGeom prst="rect">
            <a:avLst/>
          </a:prstGeom>
          <a:noFill/>
          <a:ln w="1270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29" name="矩形 28"/>
          <p:cNvSpPr/>
          <p:nvPr/>
        </p:nvSpPr>
        <p:spPr bwMode="auto">
          <a:xfrm>
            <a:off x="703263" y="1625599"/>
            <a:ext cx="2314818" cy="281437"/>
          </a:xfrm>
          <a:prstGeom prst="rect">
            <a:avLst/>
          </a:prstGeom>
          <a:solidFill>
            <a:srgbClr val="373C64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rPr>
              <a:t>客户基本信息</a:t>
            </a:r>
            <a:endParaRPr kumimoji="0" lang="zh-CN" altLang="en-US" sz="16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37" name="矩形 36"/>
          <p:cNvSpPr/>
          <p:nvPr/>
        </p:nvSpPr>
        <p:spPr bwMode="auto">
          <a:xfrm>
            <a:off x="3115340" y="1625599"/>
            <a:ext cx="5677786" cy="4457702"/>
          </a:xfrm>
          <a:prstGeom prst="rect">
            <a:avLst/>
          </a:prstGeom>
          <a:noFill/>
          <a:ln w="1270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38" name="矩形 37"/>
          <p:cNvSpPr/>
          <p:nvPr/>
        </p:nvSpPr>
        <p:spPr bwMode="auto">
          <a:xfrm>
            <a:off x="3115340" y="1625598"/>
            <a:ext cx="5677786" cy="282233"/>
          </a:xfrm>
          <a:prstGeom prst="rect">
            <a:avLst/>
          </a:prstGeom>
          <a:solidFill>
            <a:srgbClr val="373C64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6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ＭＳ Ｐゴシック"/>
              </a:rPr>
              <a:t>运作模式</a:t>
            </a:r>
            <a:endParaRPr kumimoji="0" lang="zh-CN" altLang="en-US" sz="16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40" name="矩形 39"/>
          <p:cNvSpPr/>
          <p:nvPr/>
        </p:nvSpPr>
        <p:spPr bwMode="auto">
          <a:xfrm>
            <a:off x="9282224" y="1625600"/>
            <a:ext cx="2192226" cy="4457701"/>
          </a:xfrm>
          <a:prstGeom prst="rect">
            <a:avLst/>
          </a:prstGeom>
          <a:noFill/>
          <a:ln w="1270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41" name="矩形 40"/>
          <p:cNvSpPr/>
          <p:nvPr/>
        </p:nvSpPr>
        <p:spPr bwMode="auto">
          <a:xfrm>
            <a:off x="9282223" y="1625598"/>
            <a:ext cx="2192228" cy="281440"/>
          </a:xfrm>
          <a:prstGeom prst="rect">
            <a:avLst/>
          </a:prstGeom>
          <a:solidFill>
            <a:srgbClr val="373C64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rPr>
              <a:t>核心需求</a:t>
            </a:r>
            <a:endParaRPr kumimoji="0" lang="zh-CN" altLang="en-US" sz="16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ＭＳ Ｐゴシック"/>
            </a:endParaRPr>
          </a:p>
        </p:txBody>
      </p:sp>
      <p:sp>
        <p:nvSpPr>
          <p:cNvPr id="42" name="梯形 41"/>
          <p:cNvSpPr/>
          <p:nvPr/>
        </p:nvSpPr>
        <p:spPr>
          <a:xfrm rot="5400000">
            <a:off x="7172901" y="3651218"/>
            <a:ext cx="3708000" cy="252000"/>
          </a:xfrm>
          <a:prstGeom prst="trapezoid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 err="1" smtClean="0">
              <a:solidFill>
                <a:schemeClr val="tx1"/>
              </a:solidFill>
            </a:endParaRPr>
          </a:p>
        </p:txBody>
      </p:sp>
      <p:grpSp>
        <p:nvGrpSpPr>
          <p:cNvPr id="5143" name="组合 5142"/>
          <p:cNvGrpSpPr/>
          <p:nvPr/>
        </p:nvGrpSpPr>
        <p:grpSpPr>
          <a:xfrm>
            <a:off x="3159590" y="2137143"/>
            <a:ext cx="5599655" cy="3604437"/>
            <a:chOff x="3159590" y="3397105"/>
            <a:chExt cx="5599655" cy="2319177"/>
          </a:xfrm>
        </p:grpSpPr>
        <p:pic>
          <p:nvPicPr>
            <p:cNvPr id="43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3159590" y="4053677"/>
              <a:ext cx="828000" cy="503206"/>
            </a:xfrm>
            <a:prstGeom prst="rect">
              <a:avLst/>
            </a:prstGeom>
            <a:noFill/>
            <a:ln w="1">
              <a:noFill/>
              <a:miter lim="800000"/>
              <a:tailEnd type="none" w="med" len="med"/>
            </a:ln>
            <a:effectLst/>
          </p:spPr>
        </p:pic>
        <p:pic>
          <p:nvPicPr>
            <p:cNvPr id="45" name="Picture 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4548570" y="4074120"/>
              <a:ext cx="828000" cy="503206"/>
            </a:xfrm>
            <a:prstGeom prst="rect">
              <a:avLst/>
            </a:prstGeom>
            <a:noFill/>
            <a:ln w="1">
              <a:noFill/>
              <a:miter lim="800000"/>
              <a:tailEnd type="none" w="med" len="med"/>
            </a:ln>
            <a:effectLst/>
          </p:spPr>
        </p:pic>
        <p:cxnSp>
          <p:nvCxnSpPr>
            <p:cNvPr id="46" name="直接箭头连接符 45"/>
            <p:cNvCxnSpPr/>
            <p:nvPr/>
          </p:nvCxnSpPr>
          <p:spPr>
            <a:xfrm flipV="1">
              <a:off x="3998223" y="4325723"/>
              <a:ext cx="504000" cy="9526"/>
            </a:xfrm>
            <a:prstGeom prst="straightConnector1">
              <a:avLst/>
            </a:prstGeom>
            <a:ln w="19050">
              <a:solidFill>
                <a:schemeClr val="bg1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25" name="矩形 5124"/>
            <p:cNvSpPr/>
            <p:nvPr/>
          </p:nvSpPr>
          <p:spPr bwMode="auto">
            <a:xfrm>
              <a:off x="6847395" y="3629282"/>
              <a:ext cx="540000" cy="380936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00296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b="1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全国</a:t>
              </a:r>
              <a:endParaRPr kumimoji="0" lang="zh-CN" altLang="en-US" sz="12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cxnSp>
          <p:nvCxnSpPr>
            <p:cNvPr id="5127" name="肘形连接符 5126"/>
            <p:cNvCxnSpPr>
              <a:stCxn id="45" idx="3"/>
              <a:endCxn id="5125" idx="1"/>
            </p:cNvCxnSpPr>
            <p:nvPr/>
          </p:nvCxnSpPr>
          <p:spPr bwMode="auto">
            <a:xfrm flipV="1">
              <a:off x="5376570" y="3819750"/>
              <a:ext cx="1470825" cy="505973"/>
            </a:xfrm>
            <a:prstGeom prst="bentConnector3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50" name="矩形 49"/>
            <p:cNvSpPr/>
            <p:nvPr/>
          </p:nvSpPr>
          <p:spPr bwMode="auto">
            <a:xfrm>
              <a:off x="6847395" y="4695112"/>
              <a:ext cx="540000" cy="380936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00296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b="1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全国</a:t>
              </a:r>
              <a:endParaRPr kumimoji="0" lang="zh-CN" altLang="en-US" sz="12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cxnSp>
          <p:nvCxnSpPr>
            <p:cNvPr id="5129" name="肘形连接符 5128"/>
            <p:cNvCxnSpPr>
              <a:stCxn id="45" idx="3"/>
              <a:endCxn id="50" idx="1"/>
            </p:cNvCxnSpPr>
            <p:nvPr/>
          </p:nvCxnSpPr>
          <p:spPr bwMode="auto">
            <a:xfrm>
              <a:off x="5376570" y="4325723"/>
              <a:ext cx="1470825" cy="559857"/>
            </a:xfrm>
            <a:prstGeom prst="bentConnector3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5130" name="矩形 5129"/>
            <p:cNvSpPr/>
            <p:nvPr/>
          </p:nvSpPr>
          <p:spPr>
            <a:xfrm>
              <a:off x="5580020" y="3397105"/>
              <a:ext cx="1267349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中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邮</a:t>
              </a:r>
              <a:r>
                <a:rPr lang="en-US" altLang="zh-CN" sz="1000" smtClean="0">
                  <a:latin typeface="华文细黑" pitchFamily="2" charset="-122"/>
                  <a:ea typeface="华文细黑" pitchFamily="2" charset="-122"/>
                </a:rPr>
                <a:t>70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万</a:t>
              </a:r>
              <a:r>
                <a:rPr lang="en-US" altLang="zh-CN" sz="1000" smtClean="0">
                  <a:latin typeface="华文细黑" pitchFamily="2" charset="-122"/>
                  <a:ea typeface="华文细黑" pitchFamily="2" charset="-122"/>
                </a:rPr>
                <a:t>/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月，货</a:t>
              </a: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量占比</a:t>
              </a:r>
              <a:r>
                <a:rPr lang="en-US" altLang="zh-CN" sz="1000">
                  <a:latin typeface="华文细黑" pitchFamily="2" charset="-122"/>
                  <a:ea typeface="华文细黑" pitchFamily="2" charset="-122"/>
                </a:rPr>
                <a:t>70%</a:t>
              </a:r>
              <a:endParaRPr lang="zh-CN" altLang="en-US" sz="10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4" name="矩形 53"/>
            <p:cNvSpPr/>
            <p:nvPr/>
          </p:nvSpPr>
          <p:spPr>
            <a:xfrm>
              <a:off x="5494954" y="4910831"/>
              <a:ext cx="1332000" cy="41549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民航</a:t>
              </a:r>
              <a:r>
                <a:rPr lang="en-US" altLang="zh-CN" sz="1000" smtClean="0">
                  <a:latin typeface="华文细黑" pitchFamily="2" charset="-122"/>
                  <a:ea typeface="华文细黑" pitchFamily="2" charset="-122"/>
                </a:rPr>
                <a:t>20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万</a:t>
              </a:r>
              <a:r>
                <a:rPr lang="en-US" altLang="zh-CN" sz="1000" smtClean="0">
                  <a:latin typeface="华文细黑" pitchFamily="2" charset="-122"/>
                  <a:ea typeface="华文细黑" pitchFamily="2" charset="-122"/>
                </a:rPr>
                <a:t>/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月，货</a:t>
              </a: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量占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比</a:t>
              </a:r>
              <a:r>
                <a:rPr lang="en-US" altLang="zh-CN" sz="1000" smtClean="0">
                  <a:latin typeface="华文细黑" pitchFamily="2" charset="-122"/>
                  <a:ea typeface="华文细黑" pitchFamily="2" charset="-122"/>
                </a:rPr>
                <a:t>20</a:t>
              </a:r>
              <a:r>
                <a:rPr lang="en-US" altLang="zh-CN" sz="1000">
                  <a:latin typeface="华文细黑" pitchFamily="2" charset="-122"/>
                  <a:ea typeface="华文细黑" pitchFamily="2" charset="-122"/>
                </a:rPr>
                <a:t>%</a:t>
              </a:r>
              <a:endParaRPr lang="zh-CN" altLang="en-US" sz="10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131" name="矩形 5130"/>
            <p:cNvSpPr/>
            <p:nvPr/>
          </p:nvSpPr>
          <p:spPr>
            <a:xfrm>
              <a:off x="3809011" y="3873841"/>
              <a:ext cx="922476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整车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运输</a:t>
              </a:r>
              <a:endParaRPr lang="en-US" altLang="zh-CN" sz="1000" smtClean="0"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（中</a:t>
              </a: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邮叫车）</a:t>
              </a:r>
            </a:p>
          </p:txBody>
        </p:sp>
        <p:sp>
          <p:nvSpPr>
            <p:cNvPr id="5132" name="矩形 5131"/>
            <p:cNvSpPr/>
            <p:nvPr/>
          </p:nvSpPr>
          <p:spPr>
            <a:xfrm>
              <a:off x="3243526" y="4556883"/>
              <a:ext cx="569387" cy="24622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000" b="1" smtClean="0">
                  <a:latin typeface="华文细黑" pitchFamily="2" charset="-122"/>
                  <a:ea typeface="华文细黑" pitchFamily="2" charset="-122"/>
                </a:rPr>
                <a:t>总公司</a:t>
              </a:r>
              <a:endParaRPr lang="zh-CN" altLang="en-US" sz="10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7" name="矩形 56"/>
            <p:cNvSpPr/>
            <p:nvPr/>
          </p:nvSpPr>
          <p:spPr>
            <a:xfrm>
              <a:off x="4603445" y="4575561"/>
              <a:ext cx="697627" cy="24622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000" b="1" smtClean="0">
                  <a:latin typeface="华文细黑" pitchFamily="2" charset="-122"/>
                  <a:ea typeface="华文细黑" pitchFamily="2" charset="-122"/>
                </a:rPr>
                <a:t>全国分仓</a:t>
              </a:r>
              <a:endParaRPr lang="zh-CN" altLang="en-US" sz="1000" b="1">
                <a:latin typeface="华文细黑" pitchFamily="2" charset="-122"/>
                <a:ea typeface="华文细黑" pitchFamily="2" charset="-122"/>
              </a:endParaRPr>
            </a:p>
          </p:txBody>
        </p:sp>
        <p:grpSp>
          <p:nvGrpSpPr>
            <p:cNvPr id="5133" name="组合 5132"/>
            <p:cNvGrpSpPr/>
            <p:nvPr/>
          </p:nvGrpSpPr>
          <p:grpSpPr>
            <a:xfrm>
              <a:off x="7983073" y="3815551"/>
              <a:ext cx="684000" cy="1144993"/>
              <a:chOff x="7961807" y="3847450"/>
              <a:chExt cx="684000" cy="1144993"/>
            </a:xfrm>
          </p:grpSpPr>
          <p:pic>
            <p:nvPicPr>
              <p:cNvPr id="58" name="Picture 1"/>
              <p:cNvPicPr>
                <a:picLocks noChangeAspect="1" noChangeArrowheads="1"/>
              </p:cNvPicPr>
              <p:nvPr/>
            </p:nvPicPr>
            <p:blipFill>
              <a:blip r:embed="rId4"/>
              <a:stretch>
                <a:fillRect/>
              </a:stretch>
            </p:blipFill>
            <p:spPr bwMode="auto">
              <a:xfrm>
                <a:off x="7961807" y="4619861"/>
                <a:ext cx="684000" cy="372582"/>
              </a:xfrm>
              <a:prstGeom prst="rect">
                <a:avLst/>
              </a:prstGeom>
              <a:noFill/>
              <a:ln w="1">
                <a:noFill/>
                <a:miter lim="800000"/>
                <a:tailEnd type="none" w="med" len="med"/>
              </a:ln>
              <a:effectLst/>
            </p:spPr>
          </p:pic>
          <p:pic>
            <p:nvPicPr>
              <p:cNvPr id="59" name="Picture 2"/>
              <p:cNvPicPr>
                <a:picLocks noChangeAspect="1" noChangeArrowheads="1"/>
              </p:cNvPicPr>
              <p:nvPr/>
            </p:nvPicPr>
            <p:blipFill>
              <a:blip r:embed="rId5"/>
              <a:stretch>
                <a:fillRect/>
              </a:stretch>
            </p:blipFill>
            <p:spPr bwMode="auto">
              <a:xfrm>
                <a:off x="8059174" y="4371993"/>
                <a:ext cx="468000" cy="330064"/>
              </a:xfrm>
              <a:prstGeom prst="rect">
                <a:avLst/>
              </a:prstGeom>
              <a:noFill/>
              <a:ln w="1">
                <a:noFill/>
                <a:miter lim="800000"/>
                <a:tailEnd type="none" w="med" len="med"/>
              </a:ln>
              <a:effectLst/>
            </p:spPr>
          </p:pic>
          <p:pic>
            <p:nvPicPr>
              <p:cNvPr id="60" name="Picture 2"/>
              <p:cNvPicPr>
                <a:picLocks noChangeAspect="1" noChangeArrowheads="1"/>
              </p:cNvPicPr>
              <p:nvPr/>
            </p:nvPicPr>
            <p:blipFill>
              <a:blip r:embed="rId5"/>
              <a:stretch>
                <a:fillRect/>
              </a:stretch>
            </p:blipFill>
            <p:spPr bwMode="auto">
              <a:xfrm>
                <a:off x="8059174" y="4119982"/>
                <a:ext cx="468000" cy="330064"/>
              </a:xfrm>
              <a:prstGeom prst="rect">
                <a:avLst/>
              </a:prstGeom>
              <a:noFill/>
              <a:ln w="1">
                <a:noFill/>
                <a:miter lim="800000"/>
                <a:tailEnd type="none" w="med" len="med"/>
              </a:ln>
              <a:effectLst/>
            </p:spPr>
          </p:pic>
          <p:pic>
            <p:nvPicPr>
              <p:cNvPr id="61" name="Picture 2"/>
              <p:cNvPicPr>
                <a:picLocks noChangeAspect="1" noChangeArrowheads="1"/>
              </p:cNvPicPr>
              <p:nvPr/>
            </p:nvPicPr>
            <p:blipFill>
              <a:blip r:embed="rId5"/>
              <a:stretch>
                <a:fillRect/>
              </a:stretch>
            </p:blipFill>
            <p:spPr bwMode="auto">
              <a:xfrm>
                <a:off x="8059174" y="3847450"/>
                <a:ext cx="468000" cy="330064"/>
              </a:xfrm>
              <a:prstGeom prst="rect">
                <a:avLst/>
              </a:prstGeom>
              <a:noFill/>
              <a:ln w="1">
                <a:noFill/>
                <a:miter lim="800000"/>
                <a:tailEnd type="none" w="med" len="med"/>
              </a:ln>
              <a:effectLst/>
            </p:spPr>
          </p:pic>
        </p:grpSp>
        <p:cxnSp>
          <p:nvCxnSpPr>
            <p:cNvPr id="5135" name="肘形连接符 5134"/>
            <p:cNvCxnSpPr>
              <a:stCxn id="5125" idx="3"/>
            </p:cNvCxnSpPr>
            <p:nvPr/>
          </p:nvCxnSpPr>
          <p:spPr bwMode="auto">
            <a:xfrm>
              <a:off x="7387395" y="3819750"/>
              <a:ext cx="595678" cy="577873"/>
            </a:xfrm>
            <a:prstGeom prst="bentConnector3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5137" name="肘形连接符 5136"/>
            <p:cNvCxnSpPr>
              <a:stCxn id="50" idx="3"/>
            </p:cNvCxnSpPr>
            <p:nvPr/>
          </p:nvCxnSpPr>
          <p:spPr bwMode="auto">
            <a:xfrm flipV="1">
              <a:off x="7387395" y="4397623"/>
              <a:ext cx="595678" cy="487957"/>
            </a:xfrm>
            <a:prstGeom prst="bentConnector3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5138" name="矩形 5137"/>
            <p:cNvSpPr/>
            <p:nvPr/>
          </p:nvSpPr>
          <p:spPr>
            <a:xfrm>
              <a:off x="7749032" y="4963401"/>
              <a:ext cx="1010213" cy="24622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000" b="1" smtClean="0">
                  <a:latin typeface="华文细黑" pitchFamily="2" charset="-122"/>
                  <a:ea typeface="华文细黑" pitchFamily="2" charset="-122"/>
                </a:rPr>
                <a:t>医院</a:t>
              </a:r>
              <a:r>
                <a:rPr lang="en-US" altLang="zh-CN" sz="1000" b="1" smtClean="0">
                  <a:latin typeface="华文细黑" pitchFamily="2" charset="-122"/>
                  <a:ea typeface="华文细黑" pitchFamily="2" charset="-122"/>
                </a:rPr>
                <a:t>/</a:t>
              </a:r>
              <a:r>
                <a:rPr lang="zh-CN" altLang="en-US" sz="1000" b="1" smtClean="0">
                  <a:latin typeface="华文细黑" pitchFamily="2" charset="-122"/>
                  <a:ea typeface="华文细黑" pitchFamily="2" charset="-122"/>
                </a:rPr>
                <a:t>科研</a:t>
              </a: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机构</a:t>
              </a:r>
            </a:p>
          </p:txBody>
        </p:sp>
        <p:sp>
          <p:nvSpPr>
            <p:cNvPr id="5139" name="矩形 5138"/>
            <p:cNvSpPr/>
            <p:nvPr/>
          </p:nvSpPr>
          <p:spPr>
            <a:xfrm>
              <a:off x="7442664" y="3998305"/>
              <a:ext cx="231937" cy="707886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送货上楼</a:t>
              </a:r>
            </a:p>
          </p:txBody>
        </p:sp>
        <p:cxnSp>
          <p:nvCxnSpPr>
            <p:cNvPr id="5141" name="肘形连接符 5140"/>
            <p:cNvCxnSpPr>
              <a:stCxn id="5138" idx="2"/>
              <a:endCxn id="57" idx="2"/>
            </p:cNvCxnSpPr>
            <p:nvPr/>
          </p:nvCxnSpPr>
          <p:spPr bwMode="auto">
            <a:xfrm rot="5400000" flipH="1">
              <a:off x="6409279" y="3364762"/>
              <a:ext cx="387840" cy="3301880"/>
            </a:xfrm>
            <a:prstGeom prst="bentConnector3">
              <a:avLst>
                <a:gd name="adj1" fmla="val -58942"/>
              </a:avLst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5142" name="矩形 5141"/>
            <p:cNvSpPr/>
            <p:nvPr/>
          </p:nvSpPr>
          <p:spPr>
            <a:xfrm>
              <a:off x="5083836" y="5470061"/>
              <a:ext cx="3134191" cy="24622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中邮物流返箱（等待客户拿完货后返箱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），集中送货</a:t>
              </a:r>
              <a:endParaRPr lang="zh-CN" altLang="en-US" sz="1000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72" name="TextBox 71"/>
          <p:cNvSpPr txBox="1"/>
          <p:nvPr/>
        </p:nvSpPr>
        <p:spPr>
          <a:xfrm>
            <a:off x="9282224" y="1963241"/>
            <a:ext cx="2192226" cy="387798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运输方式：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r>
              <a:rPr lang="en-US" altLang="zh-CN" sz="1200" b="1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1200" b="1" smtClean="0">
                <a:latin typeface="华文细黑" pitchFamily="2" charset="-122"/>
                <a:ea typeface="华文细黑" pitchFamily="2" charset="-122"/>
              </a:rPr>
              <a:t>      </a:t>
            </a:r>
            <a:r>
              <a:rPr lang="zh-CN" altLang="en-US" sz="1200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①冷链车运输；</a:t>
            </a:r>
            <a:endParaRPr lang="en-US" altLang="zh-CN" sz="1200" smtClean="0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  <a:p>
            <a:r>
              <a:rPr lang="en-US" altLang="zh-CN" sz="12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1200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      </a:t>
            </a:r>
            <a:r>
              <a:rPr lang="zh-CN" altLang="en-US" sz="1200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②恒温箱运输；</a:t>
            </a:r>
            <a:endParaRPr lang="en-US" altLang="zh-CN" sz="1200" smtClean="0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返箱：</a:t>
            </a:r>
            <a:endParaRPr lang="en-US" altLang="zh-CN" sz="1200" b="1">
              <a:latin typeface="华文细黑" pitchFamily="2" charset="-122"/>
              <a:ea typeface="华文细黑" pitchFamily="2" charset="-122"/>
            </a:endParaRPr>
          </a:p>
          <a:p>
            <a:r>
              <a:rPr lang="en-US" altLang="zh-CN" sz="12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       </a:t>
            </a:r>
            <a:r>
              <a:rPr lang="zh-CN" altLang="en-US" sz="12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①恒温箱现场返回；</a:t>
            </a:r>
            <a:endParaRPr lang="en-US" altLang="zh-CN" sz="1200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12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       ②恒温箱未开单丢失理赔</a:t>
            </a:r>
            <a:endParaRPr lang="en-US" altLang="zh-CN" sz="1200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计费模式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：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r>
              <a:rPr lang="en-US" altLang="zh-CN" sz="1200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       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按件计费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时效：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        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时效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未兑现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处罚；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签收单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：</a:t>
            </a:r>
            <a:endParaRPr lang="en-US" altLang="zh-CN" sz="1200" b="1"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        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凭签收单结款；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理赔：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      ①包装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变形、破损，内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物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r>
              <a:rPr lang="en-US" altLang="zh-CN" sz="1200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完好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理赔</a:t>
            </a:r>
          </a:p>
          <a:p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       ②外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包装完好、内物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破损</a:t>
            </a:r>
            <a:endParaRPr lang="en-US" altLang="zh-CN" sz="1200" smtClean="0">
              <a:latin typeface="华文细黑" pitchFamily="2" charset="-122"/>
              <a:ea typeface="华文细黑" pitchFamily="2" charset="-122"/>
            </a:endParaRPr>
          </a:p>
          <a:p>
            <a:r>
              <a:rPr lang="en-US" altLang="zh-CN" sz="1200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1200" smtClean="0">
                <a:latin typeface="华文细黑" pitchFamily="2" charset="-122"/>
                <a:ea typeface="华文细黑" pitchFamily="2" charset="-122"/>
              </a:rPr>
              <a:t>          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理赔</a:t>
            </a:r>
            <a:endParaRPr lang="zh-CN" altLang="en-US" sz="1200"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       ③不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足额投保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理赔</a:t>
            </a:r>
            <a:endParaRPr lang="zh-CN" altLang="en-US" sz="12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4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项目举措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1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：销售组织整合</a:t>
            </a:r>
            <a:endParaRPr lang="zh-CN" altLang="en-US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701764" y="1233385"/>
            <a:ext cx="11461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342900" indent="-342900">
              <a:buFont typeface="Wingdings" pitchFamily="2" charset="2"/>
              <a:buChar char="p"/>
            </a:pPr>
            <a:r>
              <a:rPr lang="zh-CN" altLang="en-US" sz="1800" b="1">
                <a:latin typeface="华文细黑" pitchFamily="2" charset="-122"/>
                <a:ea typeface="华文细黑" pitchFamily="2" charset="-122"/>
              </a:rPr>
              <a:t>集团大客户需求复杂，具有行业相似性</a:t>
            </a:r>
          </a:p>
        </p:txBody>
      </p:sp>
    </p:spTree>
    <p:extLst>
      <p:ext uri="{BB962C8B-B14F-4D97-AF65-F5344CB8AC3E}">
        <p14:creationId xmlns:p14="http://schemas.microsoft.com/office/powerpoint/2010/main" val="3887773103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/>
        </p:nvSpPr>
        <p:spPr>
          <a:xfrm>
            <a:off x="7514792" y="1629448"/>
            <a:ext cx="3942835" cy="293099"/>
          </a:xfrm>
          <a:prstGeom prst="rect">
            <a:avLst/>
          </a:prstGeom>
          <a:solidFill>
            <a:srgbClr val="373C64"/>
          </a:solidFill>
          <a:ln w="9525">
            <a:solidFill>
              <a:srgbClr val="C7E0F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 sz="1600" b="1" smtClean="0">
              <a:solidFill>
                <a:schemeClr val="bg1"/>
              </a:solidFill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4934063" y="1625599"/>
            <a:ext cx="2484000" cy="293099"/>
          </a:xfrm>
          <a:prstGeom prst="rect">
            <a:avLst/>
          </a:prstGeom>
          <a:solidFill>
            <a:srgbClr val="373C64"/>
          </a:solidFill>
          <a:ln w="9525">
            <a:solidFill>
              <a:srgbClr val="C7E0F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 sz="1600" b="1" smtClean="0">
              <a:solidFill>
                <a:schemeClr val="bg1"/>
              </a:solidFill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2668775" y="1624952"/>
            <a:ext cx="2124000" cy="293099"/>
          </a:xfrm>
          <a:prstGeom prst="rect">
            <a:avLst/>
          </a:prstGeom>
          <a:solidFill>
            <a:srgbClr val="373C64"/>
          </a:solidFill>
          <a:ln w="9525">
            <a:solidFill>
              <a:srgbClr val="C7E0F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 sz="1600" b="1" smtClean="0">
              <a:solidFill>
                <a:schemeClr val="bg1"/>
              </a:solidFill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726933" y="1625600"/>
            <a:ext cx="1764000" cy="279704"/>
          </a:xfrm>
          <a:prstGeom prst="rect">
            <a:avLst/>
          </a:prstGeom>
          <a:solidFill>
            <a:srgbClr val="373C64"/>
          </a:solidFill>
          <a:ln w="9525">
            <a:solidFill>
              <a:srgbClr val="C7E0F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rgbClr val="FFFFFF"/>
                </a:solidFill>
                <a:latin typeface="Arial Narrow"/>
                <a:ea typeface="ＭＳ Ｐゴシック"/>
                <a:cs typeface="ＭＳ Ｐゴシック"/>
              </a:defRPr>
            </a:lvl9pPr>
          </a:lstStyle>
          <a:p>
            <a:pPr algn="ctr"/>
            <a:endParaRPr lang="zh-CN" altLang="en-US" sz="1600" b="1" smtClean="0">
              <a:solidFill>
                <a:schemeClr val="bg1"/>
              </a:solidFill>
            </a:endParaRPr>
          </a:p>
        </p:txBody>
      </p:sp>
      <p:sp>
        <p:nvSpPr>
          <p:cNvPr id="10" name="TextBox 4"/>
          <p:cNvSpPr txBox="1"/>
          <p:nvPr/>
        </p:nvSpPr>
        <p:spPr>
          <a:xfrm>
            <a:off x="2842731" y="1578350"/>
            <a:ext cx="1824976" cy="338502"/>
          </a:xfrm>
          <a:prstGeom prst="rect">
            <a:avLst/>
          </a:prstGeom>
          <a:noFill/>
        </p:spPr>
        <p:txBody>
          <a:bodyPr wrap="square" lIns="91390" tIns="45694" rIns="91390" bIns="45694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设置集团大客户</a:t>
            </a:r>
            <a:endParaRPr lang="en-US" sz="16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cxnSp>
        <p:nvCxnSpPr>
          <p:cNvPr id="11" name="Straight Arrow Connector 175"/>
          <p:cNvCxnSpPr/>
          <p:nvPr/>
        </p:nvCxnSpPr>
        <p:spPr>
          <a:xfrm>
            <a:off x="2656619" y="1967236"/>
            <a:ext cx="2160000" cy="0"/>
          </a:xfrm>
          <a:prstGeom prst="straightConnector1">
            <a:avLst/>
          </a:prstGeom>
          <a:ln w="38100">
            <a:solidFill>
              <a:srgbClr val="373C64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75"/>
          <p:cNvCxnSpPr/>
          <p:nvPr/>
        </p:nvCxnSpPr>
        <p:spPr>
          <a:xfrm>
            <a:off x="4934063" y="1967236"/>
            <a:ext cx="2484000" cy="0"/>
          </a:xfrm>
          <a:prstGeom prst="straightConnector1">
            <a:avLst/>
          </a:prstGeom>
          <a:ln w="38100">
            <a:solidFill>
              <a:srgbClr val="373C64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4"/>
          <p:cNvSpPr txBox="1"/>
          <p:nvPr/>
        </p:nvSpPr>
        <p:spPr>
          <a:xfrm>
            <a:off x="5582676" y="1578350"/>
            <a:ext cx="1260000" cy="338502"/>
          </a:xfrm>
          <a:prstGeom prst="rect">
            <a:avLst/>
          </a:prstGeom>
          <a:noFill/>
        </p:spPr>
        <p:txBody>
          <a:bodyPr wrap="square" lIns="91390" tIns="45694" rIns="91390" bIns="45694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划分标准</a:t>
            </a:r>
            <a:endParaRPr lang="en-US" sz="16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cxnSp>
        <p:nvCxnSpPr>
          <p:cNvPr id="14" name="Straight Arrow Connector 175"/>
          <p:cNvCxnSpPr/>
          <p:nvPr/>
        </p:nvCxnSpPr>
        <p:spPr>
          <a:xfrm>
            <a:off x="7514793" y="1967236"/>
            <a:ext cx="3960000" cy="0"/>
          </a:xfrm>
          <a:prstGeom prst="straightConnector1">
            <a:avLst/>
          </a:prstGeom>
          <a:ln w="38100">
            <a:solidFill>
              <a:srgbClr val="373C64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4"/>
          <p:cNvSpPr txBox="1"/>
          <p:nvPr/>
        </p:nvSpPr>
        <p:spPr>
          <a:xfrm>
            <a:off x="8934168" y="1578350"/>
            <a:ext cx="1404000" cy="338502"/>
          </a:xfrm>
          <a:prstGeom prst="rect">
            <a:avLst/>
          </a:prstGeom>
          <a:noFill/>
        </p:spPr>
        <p:txBody>
          <a:bodyPr wrap="square" lIns="91390" tIns="45694" rIns="91390" bIns="45694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定位</a:t>
            </a:r>
            <a:endParaRPr lang="en-US" sz="16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8080" y="3778704"/>
            <a:ext cx="802560" cy="79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 descr="http://vignette3.wikia.nocookie.net/logopedia/images/0/0e/UPS_logo_2003.png/revision/latest?cb=2010061516560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8229" y="2363796"/>
            <a:ext cx="642263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439" y="5475842"/>
            <a:ext cx="1371842" cy="468000"/>
          </a:xfrm>
          <a:prstGeom prst="rect">
            <a:avLst/>
          </a:prstGeom>
        </p:spPr>
      </p:pic>
      <p:cxnSp>
        <p:nvCxnSpPr>
          <p:cNvPr id="16" name="Straight Arrow Connector 175"/>
          <p:cNvCxnSpPr/>
          <p:nvPr/>
        </p:nvCxnSpPr>
        <p:spPr>
          <a:xfrm>
            <a:off x="726933" y="1960141"/>
            <a:ext cx="1764000" cy="0"/>
          </a:xfrm>
          <a:prstGeom prst="straightConnector1">
            <a:avLst/>
          </a:prstGeom>
          <a:ln w="38100">
            <a:solidFill>
              <a:srgbClr val="373C64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4"/>
          <p:cNvSpPr txBox="1"/>
          <p:nvPr/>
        </p:nvSpPr>
        <p:spPr>
          <a:xfrm>
            <a:off x="950226" y="1567717"/>
            <a:ext cx="1260000" cy="338502"/>
          </a:xfrm>
          <a:prstGeom prst="rect">
            <a:avLst/>
          </a:prstGeom>
          <a:noFill/>
        </p:spPr>
        <p:txBody>
          <a:bodyPr wrap="square" lIns="91390" tIns="45694" rIns="91390" bIns="45694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同行</a:t>
            </a:r>
            <a:endParaRPr lang="en-US" sz="16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7612912" y="2401893"/>
            <a:ext cx="3847908" cy="364715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latin typeface="华文细黑" pitchFamily="2" charset="-122"/>
                <a:ea typeface="华文细黑" pitchFamily="2" charset="-122"/>
              </a:rPr>
              <a:t>①开发与维护</a:t>
            </a:r>
            <a:r>
              <a:rPr lang="zh-CN" altLang="zh-CN" sz="1400">
                <a:latin typeface="华文细黑" pitchFamily="2" charset="-122"/>
                <a:ea typeface="华文细黑" pitchFamily="2" charset="-122"/>
              </a:rPr>
              <a:t>具有标杆性</a:t>
            </a:r>
            <a:r>
              <a:rPr lang="zh-CN" altLang="zh-CN" sz="1400" smtClean="0">
                <a:latin typeface="华文细黑" pitchFamily="2" charset="-122"/>
                <a:ea typeface="华文细黑" pitchFamily="2" charset="-122"/>
              </a:rPr>
              <a:t>意义</a:t>
            </a:r>
            <a:r>
              <a:rPr lang="zh-CN" altLang="en-US" sz="1400" smtClean="0">
                <a:latin typeface="华文细黑" pitchFamily="2" charset="-122"/>
                <a:ea typeface="华文细黑" pitchFamily="2" charset="-122"/>
              </a:rPr>
              <a:t>的</a:t>
            </a:r>
            <a:r>
              <a:rPr lang="zh-CN" altLang="zh-CN" sz="1400" smtClean="0">
                <a:latin typeface="华文细黑" pitchFamily="2" charset="-122"/>
                <a:ea typeface="华文细黑" pitchFamily="2" charset="-122"/>
              </a:rPr>
              <a:t>大</a:t>
            </a:r>
            <a:r>
              <a:rPr lang="zh-CN" altLang="en-US" sz="1400" smtClean="0">
                <a:latin typeface="华文细黑" pitchFamily="2" charset="-122"/>
                <a:ea typeface="华文细黑" pitchFamily="2" charset="-122"/>
              </a:rPr>
              <a:t>客户</a:t>
            </a:r>
            <a:endParaRPr lang="en-US" altLang="zh-CN" sz="14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4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4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4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4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400" smtClean="0">
                <a:latin typeface="华文细黑" pitchFamily="2" charset="-122"/>
                <a:ea typeface="华文细黑" pitchFamily="2" charset="-122"/>
              </a:rPr>
              <a:t>②统筹制定集团大客户行业解决方案</a:t>
            </a:r>
            <a:endParaRPr lang="en-US" altLang="zh-CN" sz="14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4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4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4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4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400" smtClean="0">
                <a:latin typeface="华文细黑" pitchFamily="2" charset="-122"/>
                <a:ea typeface="华文细黑" pitchFamily="2" charset="-122"/>
              </a:rPr>
              <a:t>③</a:t>
            </a:r>
            <a:r>
              <a:rPr lang="zh-CN" altLang="en-US" sz="1400">
                <a:latin typeface="华文细黑" pitchFamily="2" charset="-122"/>
                <a:ea typeface="华文细黑" pitchFamily="2" charset="-122"/>
              </a:rPr>
              <a:t>协调交付及</a:t>
            </a:r>
            <a:r>
              <a:rPr lang="zh-CN" altLang="en-US" sz="1400" smtClean="0">
                <a:latin typeface="华文细黑" pitchFamily="2" charset="-122"/>
                <a:ea typeface="华文细黑" pitchFamily="2" charset="-122"/>
              </a:rPr>
              <a:t>处理集团大客户异常情况</a:t>
            </a:r>
            <a:endParaRPr lang="zh-CN" altLang="en-US" sz="1400"/>
          </a:p>
        </p:txBody>
      </p:sp>
      <p:cxnSp>
        <p:nvCxnSpPr>
          <p:cNvPr id="19" name="直接连接符 18"/>
          <p:cNvCxnSpPr/>
          <p:nvPr/>
        </p:nvCxnSpPr>
        <p:spPr bwMode="auto">
          <a:xfrm flipH="1">
            <a:off x="2573079" y="1967236"/>
            <a:ext cx="0" cy="409332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bg1">
                <a:lumMod val="7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0" name="直接连接符 19"/>
          <p:cNvCxnSpPr/>
          <p:nvPr/>
        </p:nvCxnSpPr>
        <p:spPr bwMode="auto">
          <a:xfrm flipH="1">
            <a:off x="4862611" y="1967236"/>
            <a:ext cx="0" cy="409332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bg1">
                <a:lumMod val="7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直接连接符 20"/>
          <p:cNvCxnSpPr/>
          <p:nvPr/>
        </p:nvCxnSpPr>
        <p:spPr bwMode="auto">
          <a:xfrm flipH="1">
            <a:off x="7467606" y="1967236"/>
            <a:ext cx="0" cy="409332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bg1">
                <a:lumMod val="7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3" name="直接连接符 22"/>
          <p:cNvCxnSpPr/>
          <p:nvPr/>
        </p:nvCxnSpPr>
        <p:spPr bwMode="auto">
          <a:xfrm>
            <a:off x="748477" y="3413049"/>
            <a:ext cx="6552000" cy="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bg1">
                <a:lumMod val="7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直接连接符 23"/>
          <p:cNvCxnSpPr/>
          <p:nvPr/>
        </p:nvCxnSpPr>
        <p:spPr bwMode="auto">
          <a:xfrm>
            <a:off x="748477" y="4947683"/>
            <a:ext cx="6552000" cy="0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bg1">
                <a:lumMod val="7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6" name="TextBox 25"/>
          <p:cNvSpPr txBox="1"/>
          <p:nvPr/>
        </p:nvSpPr>
        <p:spPr>
          <a:xfrm>
            <a:off x="4859631" y="2381526"/>
            <a:ext cx="2628000" cy="6924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b="1">
                <a:latin typeface="华文细黑" pitchFamily="2" charset="-122"/>
                <a:ea typeface="华文细黑" pitchFamily="2" charset="-122"/>
              </a:rPr>
              <a:t>按</a:t>
            </a:r>
            <a:r>
              <a:rPr lang="zh-CN" altLang="en-US" sz="1400" b="1" smtClean="0">
                <a:latin typeface="华文细黑" pitchFamily="2" charset="-122"/>
                <a:ea typeface="华文细黑" pitchFamily="2" charset="-122"/>
              </a:rPr>
              <a:t>行业：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汽车、卫生保健、高科技、工业制造业与配送、零售等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49812" y="2356352"/>
            <a:ext cx="928097" cy="7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49812" y="3849067"/>
            <a:ext cx="928097" cy="7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49812" y="5341782"/>
            <a:ext cx="928097" cy="7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TextBox 36"/>
          <p:cNvSpPr txBox="1"/>
          <p:nvPr/>
        </p:nvSpPr>
        <p:spPr>
          <a:xfrm>
            <a:off x="4873802" y="3850331"/>
            <a:ext cx="2628000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按</a:t>
            </a:r>
            <a:r>
              <a:rPr lang="zh-CN" altLang="en-US" sz="1600" b="1" smtClean="0">
                <a:latin typeface="华文细黑" pitchFamily="2" charset="-122"/>
                <a:ea typeface="华文细黑" pitchFamily="2" charset="-122"/>
              </a:rPr>
              <a:t>行业：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医疗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保健、时尚奢侈品、高价值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物品等</a:t>
            </a:r>
            <a:endParaRPr lang="zh-CN" altLang="en-US" sz="1100" smtClean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4870265" y="5324175"/>
            <a:ext cx="2628000" cy="71558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按</a:t>
            </a:r>
            <a:r>
              <a:rPr lang="zh-CN" altLang="en-US" sz="1600" b="1" smtClean="0">
                <a:latin typeface="华文细黑" pitchFamily="2" charset="-122"/>
                <a:ea typeface="华文细黑" pitchFamily="2" charset="-122"/>
              </a:rPr>
              <a:t>行业：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航天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、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汽车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、</a:t>
            </a:r>
            <a:r>
              <a:rPr lang="zh-CN" altLang="en-US" sz="1200">
                <a:latin typeface="华文细黑" pitchFamily="2" charset="-122"/>
                <a:ea typeface="华文细黑" pitchFamily="2" charset="-122"/>
              </a:rPr>
              <a:t>工程</a:t>
            </a:r>
            <a:r>
              <a:rPr lang="zh-CN" altLang="en-US" sz="1200" smtClean="0">
                <a:latin typeface="华文细黑" pitchFamily="2" charset="-122"/>
                <a:ea typeface="华文细黑" pitchFamily="2" charset="-122"/>
              </a:rPr>
              <a:t>制造、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化学、消费品、生命</a:t>
            </a:r>
            <a:r>
              <a:rPr lang="zh-CN" altLang="en-US" sz="1100">
                <a:latin typeface="华文细黑" pitchFamily="2" charset="-122"/>
                <a:ea typeface="华文细黑" pitchFamily="2" charset="-122"/>
              </a:rPr>
              <a:t>科学与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保健产业等</a:t>
            </a:r>
            <a:endParaRPr lang="zh-CN" altLang="en-US" sz="11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9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项目举措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1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：销售组织整合</a:t>
            </a:r>
            <a:endParaRPr lang="zh-CN" altLang="en-US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701764" y="1233385"/>
            <a:ext cx="11461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342900" indent="-342900">
              <a:buFont typeface="Wingdings" pitchFamily="2" charset="2"/>
              <a:buChar char="p"/>
            </a:pPr>
            <a:r>
              <a:rPr lang="zh-CN" altLang="en-US" sz="1800" b="1">
                <a:latin typeface="华文细黑" pitchFamily="2" charset="-122"/>
                <a:ea typeface="华文细黑" pitchFamily="2" charset="-122"/>
              </a:rPr>
              <a:t>对标同行，均按行业划分设置集团大客户销售部</a:t>
            </a:r>
            <a:endParaRPr lang="zh-CN" altLang="en-US" sz="180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40618519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1077560" y="1625600"/>
            <a:ext cx="9001266" cy="1742002"/>
            <a:chOff x="1547825" y="998318"/>
            <a:chExt cx="6344118" cy="1380214"/>
          </a:xfrm>
        </p:grpSpPr>
        <p:sp>
          <p:nvSpPr>
            <p:cNvPr id="5" name="矩形 4"/>
            <p:cNvSpPr/>
            <p:nvPr/>
          </p:nvSpPr>
          <p:spPr>
            <a:xfrm>
              <a:off x="4258029" y="998318"/>
              <a:ext cx="1826141" cy="338554"/>
            </a:xfrm>
            <a:prstGeom prst="rect">
              <a:avLst/>
            </a:prstGeom>
            <a:solidFill>
              <a:srgbClr val="373C64"/>
            </a:solidFill>
          </p:spPr>
          <p:txBody>
            <a:bodyPr wrap="none" rtlCol="0" anchor="ctr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6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快运大客户销售服务部</a:t>
              </a:r>
              <a:endParaRPr lang="zh-CN" altLang="en-US" sz="16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3516044" y="2043790"/>
              <a:ext cx="1440000" cy="324000"/>
            </a:xfrm>
            <a:prstGeom prst="rect">
              <a:avLst/>
            </a:prstGeom>
            <a:solidFill>
              <a:srgbClr val="373C64"/>
            </a:solidFill>
          </p:spPr>
          <p:txBody>
            <a:bodyPr wrap="none" rtlCol="0" anchor="ctr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913765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2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电子电器行业</a:t>
              </a:r>
              <a:r>
                <a:rPr lang="zh-CN" altLang="en-US" sz="12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集团</a:t>
              </a:r>
              <a:endParaRPr lang="en-US" altLang="zh-CN" sz="12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  <a:p>
              <a:pPr algn="ctr" defTabSz="913765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2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大客户销售部</a:t>
              </a:r>
              <a:endParaRPr lang="zh-CN" altLang="en-US" sz="12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8" name="矩形 7"/>
            <p:cNvSpPr/>
            <p:nvPr/>
          </p:nvSpPr>
          <p:spPr>
            <a:xfrm>
              <a:off x="1547825" y="2054532"/>
              <a:ext cx="1440000" cy="324000"/>
            </a:xfrm>
            <a:prstGeom prst="rect">
              <a:avLst/>
            </a:prstGeom>
            <a:solidFill>
              <a:srgbClr val="373C64"/>
            </a:solidFill>
          </p:spPr>
          <p:txBody>
            <a:bodyPr wrap="none" rtlCol="0" anchor="ctr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服装行业</a:t>
              </a:r>
              <a:r>
                <a:rPr lang="zh-CN" altLang="en-US" sz="12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集团</a:t>
              </a:r>
              <a:endParaRPr lang="en-US" altLang="zh-CN" sz="12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12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大客户销售</a:t>
              </a:r>
              <a:r>
                <a:rPr lang="zh-CN" altLang="en-US" sz="12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部</a:t>
              </a:r>
            </a:p>
          </p:txBody>
        </p:sp>
        <p:sp>
          <p:nvSpPr>
            <p:cNvPr id="9" name="矩形 8"/>
            <p:cNvSpPr/>
            <p:nvPr/>
          </p:nvSpPr>
          <p:spPr>
            <a:xfrm>
              <a:off x="5340248" y="2043789"/>
              <a:ext cx="1440000" cy="324000"/>
            </a:xfrm>
            <a:prstGeom prst="rect">
              <a:avLst/>
            </a:prstGeom>
            <a:solidFill>
              <a:srgbClr val="373C64"/>
            </a:solidFill>
          </p:spPr>
          <p:txBody>
            <a:bodyPr wrap="none" rtlCol="0" anchor="ctr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913765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2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家居建材行业</a:t>
              </a:r>
              <a:r>
                <a:rPr lang="zh-CN" altLang="en-US" sz="12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集团</a:t>
              </a:r>
              <a:endParaRPr lang="en-US" altLang="zh-CN" sz="12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  <a:p>
              <a:pPr algn="ctr" defTabSz="913765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2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大</a:t>
              </a:r>
              <a:r>
                <a:rPr lang="zh-CN" altLang="en-US" sz="12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客户</a:t>
              </a:r>
              <a:r>
                <a:rPr lang="zh-CN" altLang="en-US" sz="12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销售部</a:t>
              </a:r>
              <a:endParaRPr lang="zh-CN" altLang="en-US" sz="12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cxnSp>
          <p:nvCxnSpPr>
            <p:cNvPr id="11" name="肘形连接符 10"/>
            <p:cNvCxnSpPr>
              <a:stCxn id="5" idx="2"/>
              <a:endCxn id="8" idx="0"/>
            </p:cNvCxnSpPr>
            <p:nvPr/>
          </p:nvCxnSpPr>
          <p:spPr>
            <a:xfrm rot="5400000">
              <a:off x="3360632" y="244063"/>
              <a:ext cx="717660" cy="2903275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肘形连接符 11"/>
            <p:cNvCxnSpPr>
              <a:stCxn id="5" idx="2"/>
              <a:endCxn id="7" idx="0"/>
            </p:cNvCxnSpPr>
            <p:nvPr/>
          </p:nvCxnSpPr>
          <p:spPr>
            <a:xfrm rot="5400000">
              <a:off x="4350113" y="1222802"/>
              <a:ext cx="706917" cy="935055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肘形连接符 12"/>
            <p:cNvCxnSpPr>
              <a:stCxn id="5" idx="2"/>
              <a:endCxn id="9" idx="0"/>
            </p:cNvCxnSpPr>
            <p:nvPr/>
          </p:nvCxnSpPr>
          <p:spPr>
            <a:xfrm rot="16200000" flipH="1">
              <a:off x="5262214" y="1245755"/>
              <a:ext cx="706917" cy="889148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肘形连接符 13"/>
            <p:cNvCxnSpPr>
              <a:stCxn id="5" idx="2"/>
            </p:cNvCxnSpPr>
            <p:nvPr/>
          </p:nvCxnSpPr>
          <p:spPr>
            <a:xfrm rot="16200000" flipH="1">
              <a:off x="6178062" y="329907"/>
              <a:ext cx="706917" cy="2720844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矩形 14"/>
          <p:cNvSpPr/>
          <p:nvPr/>
        </p:nvSpPr>
        <p:spPr>
          <a:xfrm>
            <a:off x="9056280" y="2960076"/>
            <a:ext cx="2043125" cy="386261"/>
          </a:xfrm>
          <a:prstGeom prst="rect">
            <a:avLst/>
          </a:prstGeom>
          <a:solidFill>
            <a:srgbClr val="373C64"/>
          </a:solidFill>
        </p:spPr>
        <p:txBody>
          <a:bodyPr wrap="none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 defTabSz="913765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生活用品行</a:t>
            </a:r>
            <a:r>
              <a:rPr lang="zh-CN" altLang="en-US" sz="12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业</a:t>
            </a:r>
            <a:r>
              <a:rPr lang="zh-CN" altLang="en-US" sz="12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集团</a:t>
            </a:r>
            <a:endParaRPr lang="en-US" altLang="zh-CN" sz="1200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algn="ctr" defTabSz="913765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大</a:t>
            </a:r>
            <a:r>
              <a:rPr lang="zh-CN" altLang="en-US" sz="12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客户</a:t>
            </a:r>
            <a:r>
              <a:rPr lang="zh-CN" altLang="en-US" sz="12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销售部</a:t>
            </a:r>
            <a:endParaRPr lang="zh-CN" altLang="en-US" sz="12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634904" y="3508738"/>
            <a:ext cx="10859841" cy="2574563"/>
            <a:chOff x="532579" y="3689498"/>
            <a:chExt cx="10962166" cy="2339912"/>
          </a:xfrm>
        </p:grpSpPr>
        <p:graphicFrame>
          <p:nvGraphicFramePr>
            <p:cNvPr id="16" name="图表 15"/>
            <p:cNvGraphicFramePr/>
            <p:nvPr>
              <p:extLst>
                <p:ext uri="{D42A27DB-BD31-4B8C-83A1-F6EECF244321}">
                  <p14:modId xmlns:p14="http://schemas.microsoft.com/office/powerpoint/2010/main" val="2790368034"/>
                </p:ext>
              </p:extLst>
            </p:nvPr>
          </p:nvGraphicFramePr>
          <p:xfrm>
            <a:off x="532579" y="3689498"/>
            <a:ext cx="10962166" cy="2339912"/>
          </p:xfrm>
          <a:graphic>
            <a:graphicData uri="http://schemas.openxmlformats.org/drawingml/2006/chart">
              <c:chart xmlns:c="http://schemas.openxmlformats.org/drawingml/2006/chart" r:id="rId3"/>
            </a:graphicData>
          </a:graphic>
        </p:graphicFrame>
        <p:sp>
          <p:nvSpPr>
            <p:cNvPr id="18" name="TextBox 17"/>
            <p:cNvSpPr txBox="1"/>
            <p:nvPr/>
          </p:nvSpPr>
          <p:spPr>
            <a:xfrm>
              <a:off x="601582" y="3763926"/>
              <a:ext cx="10872869" cy="2265484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  <a:prstDash val="solid"/>
            </a:ln>
          </p:spPr>
          <p:txBody>
            <a:bodyPr wrap="square" rtlCol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endParaRPr lang="zh-CN" altLang="en-US" sz="1600" smtClean="0">
                <a:latin typeface="Verdana" pitchFamily="34" charset="0"/>
                <a:ea typeface="黑体" pitchFamily="49" charset="-122"/>
              </a:endParaRPr>
            </a:p>
          </p:txBody>
        </p:sp>
      </p:grpSp>
      <p:sp>
        <p:nvSpPr>
          <p:cNvPr id="20" name="Title 1"/>
          <p:cNvSpPr txBox="1"/>
          <p:nvPr/>
        </p:nvSpPr>
        <p:spPr bwMode="auto">
          <a:xfrm>
            <a:off x="698702" y="1232381"/>
            <a:ext cx="7867650" cy="4191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+mn-ea"/>
                <a:ea typeface="+mn-ea"/>
                <a:cs typeface="Arial"/>
              </a:defRPr>
            </a:lvl1pPr>
            <a:lvl2pPr marL="457169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2pPr>
            <a:lvl3pPr marL="914337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3pPr>
            <a:lvl4pPr marL="1371507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4pPr>
            <a:lvl5pPr marL="1828676" algn="l" defTabSz="457200" rtl="0" eaLnBrk="0" fontAlgn="base" hangingPunct="0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000000"/>
                </a:solidFill>
                <a:latin typeface="方正兰亭黑简体"/>
                <a:ea typeface="方正兰亭黑简体"/>
                <a:cs typeface="Arial"/>
              </a:defRPr>
            </a:lvl5pPr>
            <a:lvl6pPr marL="4572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6pPr>
            <a:lvl7pPr marL="9144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7pPr>
            <a:lvl8pPr marL="13716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8pPr>
            <a:lvl9pPr marL="1828800" algn="l" defTabSz="457200" rtl="0" eaLnBrk="1" fontAlgn="base" latinLnBrk="0" hangingPunct="1">
              <a:lnSpc>
                <a:spcPts val="31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Arial" pitchFamily="-106" charset="0"/>
                <a:ea typeface="ＭＳ Ｐゴシック" pitchFamily="-106" charset="-128"/>
                <a:cs typeface="ＭＳ Ｐゴシック"/>
              </a:defRPr>
            </a:lvl9pPr>
          </a:lstStyle>
          <a:p>
            <a:pPr marL="342900" indent="-342900">
              <a:buFont typeface="Wingdings" pitchFamily="2" charset="2"/>
              <a:buChar char="p"/>
            </a:pPr>
            <a:r>
              <a:rPr lang="zh-CN" altLang="en-US" sz="1800">
                <a:latin typeface="华文细黑" pitchFamily="2" charset="-122"/>
                <a:ea typeface="华文细黑" pitchFamily="2" charset="-122"/>
              </a:rPr>
              <a:t>建议设置按行业</a:t>
            </a:r>
            <a:r>
              <a:rPr lang="zh-CN" altLang="en-US" sz="1800" smtClean="0">
                <a:latin typeface="华文细黑" pitchFamily="2" charset="-122"/>
                <a:ea typeface="华文细黑" pitchFamily="2" charset="-122"/>
              </a:rPr>
              <a:t>划分集团</a:t>
            </a:r>
            <a:r>
              <a:rPr lang="zh-CN" altLang="en-US" sz="1800">
                <a:latin typeface="华文细黑" pitchFamily="2" charset="-122"/>
                <a:ea typeface="华文细黑" pitchFamily="2" charset="-122"/>
              </a:rPr>
              <a:t>大客户销售部</a:t>
            </a:r>
          </a:p>
        </p:txBody>
      </p:sp>
      <p:sp>
        <p:nvSpPr>
          <p:cNvPr id="21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项目举措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1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：销售组织整合</a:t>
            </a:r>
            <a:endParaRPr lang="zh-CN" altLang="en-US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20901866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梯形 3"/>
          <p:cNvSpPr/>
          <p:nvPr/>
        </p:nvSpPr>
        <p:spPr bwMode="auto">
          <a:xfrm rot="5400000">
            <a:off x="6076321" y="3689492"/>
            <a:ext cx="4377040" cy="346568"/>
          </a:xfrm>
          <a:prstGeom prst="trapezoid">
            <a:avLst>
              <a:gd name="adj" fmla="val 169117"/>
            </a:avLst>
          </a:prstGeom>
          <a:solidFill>
            <a:schemeClr val="bg1">
              <a:lumMod val="85000"/>
            </a:schemeClr>
          </a:solidFill>
          <a:ln w="9525" cap="flat" cmpd="sng" algn="ctr">
            <a:solidFill>
              <a:schemeClr val="bg1">
                <a:lumMod val="8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498601" y="1615959"/>
            <a:ext cx="2975845" cy="297830"/>
          </a:xfrm>
          <a:prstGeom prst="rect">
            <a:avLst/>
          </a:prstGeom>
          <a:solidFill>
            <a:srgbClr val="373C64"/>
          </a:solidFill>
        </p:spPr>
        <p:txBody>
          <a:bodyPr wrap="square" lIns="68589" tIns="34295" rIns="68589" bIns="3429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algn="ctr">
              <a:defRPr/>
            </a:pPr>
            <a:r>
              <a:rPr lang="zh-CN" altLang="en-US" sz="12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整合效果</a:t>
            </a:r>
            <a:endParaRPr lang="zh-CN" altLang="en-US" sz="12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433118" y="1951043"/>
            <a:ext cx="3092575" cy="397265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b="1" smtClean="0">
                <a:latin typeface="华文细黑" pitchFamily="2" charset="-122"/>
                <a:ea typeface="华文细黑" pitchFamily="2" charset="-122"/>
              </a:rPr>
              <a:t>组织扁平化</a:t>
            </a:r>
            <a:endParaRPr lang="en-US" altLang="zh-CN" sz="11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100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1100" smtClean="0">
                <a:latin typeface="华文细黑" pitchFamily="2" charset="-122"/>
                <a:ea typeface="华文细黑" pitchFamily="2" charset="-122"/>
              </a:rPr>
              <a:t>    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去除冗余组织，节约成本</a:t>
            </a:r>
            <a:endParaRPr lang="en-US" altLang="zh-CN" sz="11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1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b="1" smtClean="0">
                <a:latin typeface="华文细黑" pitchFamily="2" charset="-122"/>
                <a:ea typeface="华文细黑" pitchFamily="2" charset="-122"/>
              </a:rPr>
              <a:t>统一销售界面</a:t>
            </a:r>
            <a:endParaRPr lang="en-US" altLang="zh-CN" sz="1100" b="1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100" b="1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1100" b="1" smtClean="0">
                <a:latin typeface="华文细黑" pitchFamily="2" charset="-122"/>
                <a:ea typeface="华文细黑" pitchFamily="2" charset="-122"/>
              </a:rPr>
              <a:t>    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同一客户、同一</a:t>
            </a:r>
            <a:r>
              <a:rPr lang="en-US" altLang="zh-CN" sz="1100" smtClean="0">
                <a:latin typeface="华文细黑" pitchFamily="2" charset="-122"/>
                <a:ea typeface="华文细黑" pitchFamily="2" charset="-122"/>
              </a:rPr>
              <a:t>KA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、同一解决方案，提升客户体验</a:t>
            </a:r>
            <a:endParaRPr lang="en-US" altLang="zh-CN" sz="11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1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b="1" smtClean="0">
                <a:latin typeface="华文细黑" pitchFamily="2" charset="-122"/>
                <a:ea typeface="华文细黑" pitchFamily="2" charset="-122"/>
              </a:rPr>
              <a:t>多产品交叉销售</a:t>
            </a: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100" smtClean="0">
                <a:latin typeface="华文细黑" pitchFamily="2" charset="-122"/>
                <a:ea typeface="华文细黑" pitchFamily="2" charset="-122"/>
              </a:rPr>
              <a:t>     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提升</a:t>
            </a:r>
            <a:r>
              <a:rPr lang="en-US" altLang="zh-CN" sz="1100" smtClean="0">
                <a:latin typeface="华文细黑" pitchFamily="2" charset="-122"/>
                <a:ea typeface="华文细黑" pitchFamily="2" charset="-122"/>
              </a:rPr>
              <a:t>KA</a:t>
            </a: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销售效率</a:t>
            </a:r>
            <a:endParaRPr lang="en-US" altLang="zh-CN" sz="1100" smtClean="0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endParaRPr lang="en-US" altLang="zh-CN" sz="11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100">
              <a:latin typeface="华文细黑" pitchFamily="2" charset="-122"/>
              <a:ea typeface="华文细黑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b="1" smtClean="0">
                <a:latin typeface="华文细黑" pitchFamily="2" charset="-122"/>
                <a:ea typeface="华文细黑" pitchFamily="2" charset="-122"/>
              </a:rPr>
              <a:t>协同简单清晰</a:t>
            </a:r>
            <a:endParaRPr lang="en-US" altLang="zh-CN" sz="1100" b="1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100" smtClean="0">
                <a:latin typeface="华文细黑" pitchFamily="2" charset="-122"/>
                <a:ea typeface="华文细黑" pitchFamily="2" charset="-122"/>
              </a:rPr>
              <a:t>     新事业部架构的区域销售部与一线协同更简洁高效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05648" y="4805162"/>
            <a:ext cx="8396413" cy="11633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①区域销售部整合：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快递、零担共</a:t>
            </a:r>
            <a:r>
              <a:rPr lang="en-US" altLang="zh-CN" sz="1000" b="1" smtClean="0">
                <a:latin typeface="华文细黑" pitchFamily="2" charset="-122"/>
                <a:ea typeface="华文细黑" pitchFamily="2" charset="-122"/>
              </a:rPr>
              <a:t>38</a:t>
            </a: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个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事业部销售部整合为</a:t>
            </a:r>
            <a:r>
              <a:rPr lang="en-US" altLang="zh-CN" sz="1000" b="1" smtClean="0">
                <a:latin typeface="华文细黑" pitchFamily="2" charset="-122"/>
                <a:ea typeface="华文细黑" pitchFamily="2" charset="-122"/>
              </a:rPr>
              <a:t>13</a:t>
            </a: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个</a:t>
            </a:r>
            <a:endParaRPr lang="en-US" altLang="zh-CN" sz="1000" b="1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②重点客户销售转型：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快递重点客户销售部</a:t>
            </a: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转型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为集团大客户销售部</a:t>
            </a:r>
            <a:endParaRPr lang="en-US" altLang="zh-CN" sz="1000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③职能支持组整合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：快递、零担共</a:t>
            </a:r>
            <a:r>
              <a:rPr lang="en-US" altLang="zh-CN" sz="1000" b="1">
                <a:latin typeface="华文细黑" pitchFamily="2" charset="-122"/>
                <a:ea typeface="华文细黑" pitchFamily="2" charset="-122"/>
              </a:rPr>
              <a:t>6</a:t>
            </a: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个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职能支持组整合为</a:t>
            </a:r>
            <a:r>
              <a:rPr lang="en-US" altLang="zh-CN" sz="1000" b="1" smtClean="0">
                <a:latin typeface="华文细黑" pitchFamily="2" charset="-122"/>
                <a:ea typeface="华文细黑" pitchFamily="2" charset="-122"/>
              </a:rPr>
              <a:t>3</a:t>
            </a: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个</a:t>
            </a:r>
            <a:endParaRPr lang="en-US" altLang="zh-CN" sz="1000" b="1" smtClean="0">
              <a:latin typeface="华文细黑" pitchFamily="2" charset="-122"/>
              <a:ea typeface="华文细黑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④维管、行业组撤销：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撤销快递</a:t>
            </a:r>
            <a:r>
              <a:rPr lang="en-US" altLang="zh-CN" sz="1000" b="1" smtClean="0">
                <a:latin typeface="华文细黑" pitchFamily="2" charset="-122"/>
                <a:ea typeface="华文细黑" pitchFamily="2" charset="-122"/>
              </a:rPr>
              <a:t>1</a:t>
            </a: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个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维管组，零担</a:t>
            </a:r>
            <a:r>
              <a:rPr lang="en-US" altLang="zh-CN" sz="1000" b="1" smtClean="0">
                <a:latin typeface="华文细黑" pitchFamily="2" charset="-122"/>
                <a:ea typeface="华文细黑" pitchFamily="2" charset="-122"/>
              </a:rPr>
              <a:t>8</a:t>
            </a:r>
            <a:r>
              <a:rPr lang="zh-CN" altLang="en-US" sz="1000" b="1" smtClean="0">
                <a:latin typeface="华文细黑" pitchFamily="2" charset="-122"/>
                <a:ea typeface="华文细黑" pitchFamily="2" charset="-122"/>
              </a:rPr>
              <a:t>个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</a:rPr>
              <a:t>行业组</a:t>
            </a:r>
          </a:p>
        </p:txBody>
      </p:sp>
      <p:sp>
        <p:nvSpPr>
          <p:cNvPr id="8" name="矩形 7"/>
          <p:cNvSpPr/>
          <p:nvPr/>
        </p:nvSpPr>
        <p:spPr bwMode="auto">
          <a:xfrm>
            <a:off x="688066" y="1619337"/>
            <a:ext cx="7321387" cy="4463963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8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/>
              <a:cs typeface="ＭＳ Ｐゴシック"/>
            </a:endParaRPr>
          </a:p>
        </p:txBody>
      </p:sp>
      <p:sp>
        <p:nvSpPr>
          <p:cNvPr id="10" name="矩形 9"/>
          <p:cNvSpPr/>
          <p:nvPr/>
        </p:nvSpPr>
        <p:spPr bwMode="auto">
          <a:xfrm>
            <a:off x="8498601" y="1903545"/>
            <a:ext cx="2975847" cy="4179756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8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/>
              <a:cs typeface="ＭＳ Ｐゴシック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1134180" y="4593286"/>
            <a:ext cx="1531527" cy="253774"/>
            <a:chOff x="1182986" y="4418136"/>
            <a:chExt cx="1066051" cy="232228"/>
          </a:xfrm>
        </p:grpSpPr>
        <p:sp>
          <p:nvSpPr>
            <p:cNvPr id="42" name="椭圆 41"/>
            <p:cNvSpPr/>
            <p:nvPr/>
          </p:nvSpPr>
          <p:spPr bwMode="auto">
            <a:xfrm>
              <a:off x="1182986" y="4418891"/>
              <a:ext cx="183228" cy="191692"/>
            </a:xfrm>
            <a:prstGeom prst="ellipse">
              <a:avLst/>
            </a:prstGeom>
            <a:solidFill>
              <a:srgbClr val="FAAF19"/>
            </a:solidFill>
            <a:ln w="9525" cap="flat" cmpd="sng" algn="ctr">
              <a:solidFill>
                <a:srgbClr val="FAAF1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en-US" altLang="zh-CN" sz="8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1</a:t>
              </a:r>
              <a:endParaRPr kumimoji="0" lang="zh-CN" altLang="en-US" sz="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1335486" y="4418136"/>
              <a:ext cx="913551" cy="2322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区域销售部</a:t>
              </a: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3681993" y="4601695"/>
            <a:ext cx="2087925" cy="253774"/>
            <a:chOff x="2859652" y="4385087"/>
            <a:chExt cx="1453343" cy="232228"/>
          </a:xfrm>
        </p:grpSpPr>
        <p:sp>
          <p:nvSpPr>
            <p:cNvPr id="40" name="TextBox 39"/>
            <p:cNvSpPr txBox="1"/>
            <p:nvPr/>
          </p:nvSpPr>
          <p:spPr>
            <a:xfrm>
              <a:off x="3016800" y="4385087"/>
              <a:ext cx="1296195" cy="2322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集团大客户销售部</a:t>
              </a:r>
            </a:p>
          </p:txBody>
        </p:sp>
        <p:sp>
          <p:nvSpPr>
            <p:cNvPr id="41" name="椭圆 40"/>
            <p:cNvSpPr/>
            <p:nvPr/>
          </p:nvSpPr>
          <p:spPr bwMode="auto">
            <a:xfrm>
              <a:off x="2859652" y="4387877"/>
              <a:ext cx="183228" cy="191692"/>
            </a:xfrm>
            <a:prstGeom prst="ellipse">
              <a:avLst/>
            </a:prstGeom>
            <a:solidFill>
              <a:srgbClr val="FAAF19"/>
            </a:solidFill>
            <a:ln w="9525" cap="flat" cmpd="sng" algn="ctr">
              <a:solidFill>
                <a:srgbClr val="FAAF1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en-US" altLang="zh-CN" sz="8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2</a:t>
              </a:r>
              <a:endParaRPr kumimoji="0" lang="zh-CN" altLang="en-US" sz="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</p:grpSp>
      <p:grpSp>
        <p:nvGrpSpPr>
          <p:cNvPr id="33" name="组合 32"/>
          <p:cNvGrpSpPr/>
          <p:nvPr/>
        </p:nvGrpSpPr>
        <p:grpSpPr>
          <a:xfrm>
            <a:off x="5998807" y="4591921"/>
            <a:ext cx="1862161" cy="253774"/>
            <a:chOff x="4024103" y="4380445"/>
            <a:chExt cx="1296195" cy="232228"/>
          </a:xfrm>
        </p:grpSpPr>
        <p:sp>
          <p:nvSpPr>
            <p:cNvPr id="38" name="TextBox 37"/>
            <p:cNvSpPr txBox="1"/>
            <p:nvPr/>
          </p:nvSpPr>
          <p:spPr>
            <a:xfrm>
              <a:off x="4024103" y="4380445"/>
              <a:ext cx="1296195" cy="2322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职能支持组</a:t>
              </a:r>
            </a:p>
          </p:txBody>
        </p:sp>
        <p:sp>
          <p:nvSpPr>
            <p:cNvPr id="39" name="椭圆 38"/>
            <p:cNvSpPr/>
            <p:nvPr/>
          </p:nvSpPr>
          <p:spPr bwMode="auto">
            <a:xfrm>
              <a:off x="4239749" y="4382450"/>
              <a:ext cx="183228" cy="191692"/>
            </a:xfrm>
            <a:prstGeom prst="ellipse">
              <a:avLst/>
            </a:prstGeom>
            <a:solidFill>
              <a:srgbClr val="FAAF19"/>
            </a:solidFill>
            <a:ln w="9525" cap="flat" cmpd="sng" algn="ctr">
              <a:solidFill>
                <a:srgbClr val="FAAF1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en-US" altLang="zh-CN" sz="8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3</a:t>
              </a:r>
              <a:endParaRPr kumimoji="0" lang="zh-CN" altLang="en-US" sz="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709335" y="1628119"/>
            <a:ext cx="7170732" cy="3035801"/>
            <a:chOff x="709335" y="1628119"/>
            <a:chExt cx="7170732" cy="3218964"/>
          </a:xfrm>
        </p:grpSpPr>
        <p:sp>
          <p:nvSpPr>
            <p:cNvPr id="9" name="TextBox 8"/>
            <p:cNvSpPr txBox="1"/>
            <p:nvPr/>
          </p:nvSpPr>
          <p:spPr>
            <a:xfrm>
              <a:off x="709335" y="1628119"/>
              <a:ext cx="1551567" cy="362533"/>
            </a:xfrm>
            <a:prstGeom prst="rect">
              <a:avLst/>
            </a:prstGeom>
            <a:solidFill>
              <a:srgbClr val="FAAF19"/>
            </a:solidFill>
            <a:ln>
              <a:solidFill>
                <a:srgbClr val="FAAF19"/>
              </a:solidFill>
            </a:ln>
          </p:spPr>
          <p:txBody>
            <a:bodyPr wrap="square" rtlCol="0" anchor="ctr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/>
              <a:r>
                <a:rPr lang="zh-CN" altLang="en-US" sz="1400" b="1" smtClean="0">
                  <a:latin typeface="华文细黑" pitchFamily="2" charset="-122"/>
                  <a:ea typeface="华文细黑" pitchFamily="2" charset="-122"/>
                </a:rPr>
                <a:t>组织整合</a:t>
              </a:r>
            </a:p>
          </p:txBody>
        </p:sp>
        <p:sp>
          <p:nvSpPr>
            <p:cNvPr id="11" name="矩形 10"/>
            <p:cNvSpPr/>
            <p:nvPr/>
          </p:nvSpPr>
          <p:spPr bwMode="auto">
            <a:xfrm>
              <a:off x="3027194" y="1734512"/>
              <a:ext cx="2692103" cy="313630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000" b="1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客户本部</a:t>
              </a:r>
              <a:endParaRPr kumimoji="0" lang="zh-CN" altLang="en-US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12" name="矩形 11"/>
            <p:cNvSpPr/>
            <p:nvPr/>
          </p:nvSpPr>
          <p:spPr bwMode="auto">
            <a:xfrm>
              <a:off x="2959612" y="2262880"/>
              <a:ext cx="2827270" cy="313630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10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ＭＳ Ｐゴシック"/>
                </a:rPr>
                <a:t>快</a:t>
              </a:r>
              <a:r>
                <a:rPr lang="zh-CN" altLang="en-US" sz="10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ＭＳ Ｐゴシック"/>
                </a:rPr>
                <a:t>运大客户销售服务部</a:t>
              </a:r>
              <a:endParaRPr kumimoji="0" lang="zh-CN" altLang="en-US" sz="10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cxnSp>
          <p:nvCxnSpPr>
            <p:cNvPr id="13" name="肘形连接符 12"/>
            <p:cNvCxnSpPr>
              <a:stCxn id="11" idx="2"/>
              <a:endCxn id="12" idx="0"/>
            </p:cNvCxnSpPr>
            <p:nvPr/>
          </p:nvCxnSpPr>
          <p:spPr bwMode="auto">
            <a:xfrm rot="16200000" flipH="1">
              <a:off x="4265876" y="2155510"/>
              <a:ext cx="214738" cy="1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4" name="矩形 13"/>
            <p:cNvSpPr/>
            <p:nvPr/>
          </p:nvSpPr>
          <p:spPr bwMode="auto">
            <a:xfrm>
              <a:off x="908282" y="2763298"/>
              <a:ext cx="343447" cy="2035427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800" b="1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广州快运大客户销售部</a:t>
              </a:r>
              <a:endParaRPr kumimoji="0" lang="zh-CN" altLang="en-US" sz="8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15" name="矩形 14"/>
            <p:cNvSpPr/>
            <p:nvPr/>
          </p:nvSpPr>
          <p:spPr bwMode="auto">
            <a:xfrm>
              <a:off x="1733649" y="2763298"/>
              <a:ext cx="343447" cy="2035427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800" b="1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江苏快运大客户销售部</a:t>
              </a:r>
              <a:endParaRPr kumimoji="0" lang="zh-CN" altLang="en-US" sz="8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16" name="矩形 15"/>
            <p:cNvSpPr/>
            <p:nvPr/>
          </p:nvSpPr>
          <p:spPr bwMode="auto">
            <a:xfrm>
              <a:off x="2559017" y="2763298"/>
              <a:ext cx="343447" cy="2035427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eaLnBrk="0" hangingPunct="0"/>
              <a:r>
                <a:rPr lang="en-US" altLang="zh-CN" sz="8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ＭＳ Ｐゴシック"/>
                </a:rPr>
                <a:t>…</a:t>
              </a:r>
              <a:endParaRPr lang="zh-CN" altLang="en-US" sz="8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cxnSp>
          <p:nvCxnSpPr>
            <p:cNvPr id="17" name="肘形连接符 16"/>
            <p:cNvCxnSpPr>
              <a:stCxn id="12" idx="2"/>
              <a:endCxn id="14" idx="0"/>
            </p:cNvCxnSpPr>
            <p:nvPr/>
          </p:nvCxnSpPr>
          <p:spPr bwMode="auto">
            <a:xfrm rot="5400000">
              <a:off x="2633232" y="1023283"/>
              <a:ext cx="186788" cy="3293241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8" name="肘形连接符 17"/>
            <p:cNvCxnSpPr>
              <a:stCxn id="12" idx="2"/>
              <a:endCxn id="15" idx="0"/>
            </p:cNvCxnSpPr>
            <p:nvPr/>
          </p:nvCxnSpPr>
          <p:spPr bwMode="auto">
            <a:xfrm rot="5400000">
              <a:off x="3045916" y="1435967"/>
              <a:ext cx="186788" cy="2467874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9" name="肘形连接符 18"/>
            <p:cNvCxnSpPr>
              <a:stCxn id="12" idx="2"/>
              <a:endCxn id="16" idx="0"/>
            </p:cNvCxnSpPr>
            <p:nvPr/>
          </p:nvCxnSpPr>
          <p:spPr bwMode="auto">
            <a:xfrm rot="5400000">
              <a:off x="3458600" y="1848651"/>
              <a:ext cx="186788" cy="1642506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20" name="矩形 19"/>
            <p:cNvSpPr/>
            <p:nvPr/>
          </p:nvSpPr>
          <p:spPr bwMode="auto">
            <a:xfrm>
              <a:off x="3503857" y="2763297"/>
              <a:ext cx="343447" cy="2035427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800" b="1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服装行业集团大客户销售部</a:t>
              </a:r>
              <a:endParaRPr kumimoji="0" lang="zh-CN" altLang="en-US" sz="8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21" name="矩形 20"/>
            <p:cNvSpPr/>
            <p:nvPr/>
          </p:nvSpPr>
          <p:spPr bwMode="auto">
            <a:xfrm>
              <a:off x="4324620" y="2763297"/>
              <a:ext cx="343447" cy="2035427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defTabSz="913765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8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家居建材行业集团</a:t>
              </a:r>
              <a:endParaRPr lang="en-US" altLang="zh-CN" sz="8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  <a:p>
              <a:pPr algn="ctr" defTabSz="913765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8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大客户销售部</a:t>
              </a:r>
            </a:p>
          </p:txBody>
        </p:sp>
        <p:cxnSp>
          <p:nvCxnSpPr>
            <p:cNvPr id="22" name="肘形连接符 21"/>
            <p:cNvCxnSpPr>
              <a:stCxn id="12" idx="2"/>
              <a:endCxn id="20" idx="0"/>
            </p:cNvCxnSpPr>
            <p:nvPr/>
          </p:nvCxnSpPr>
          <p:spPr bwMode="auto">
            <a:xfrm rot="5400000">
              <a:off x="3931022" y="2321070"/>
              <a:ext cx="186787" cy="697666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肘形连接符 22"/>
            <p:cNvCxnSpPr>
              <a:stCxn id="12" idx="2"/>
              <a:endCxn id="21" idx="0"/>
            </p:cNvCxnSpPr>
            <p:nvPr/>
          </p:nvCxnSpPr>
          <p:spPr bwMode="auto">
            <a:xfrm rot="16200000" flipH="1">
              <a:off x="4341403" y="2608354"/>
              <a:ext cx="186787" cy="123097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24" name="矩形 23"/>
            <p:cNvSpPr/>
            <p:nvPr/>
          </p:nvSpPr>
          <p:spPr bwMode="auto">
            <a:xfrm>
              <a:off x="6035490" y="2763298"/>
              <a:ext cx="343447" cy="2035427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800" b="1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销售支持组</a:t>
              </a:r>
              <a:endParaRPr kumimoji="0" lang="zh-CN" altLang="en-US" sz="8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25" name="矩形 24"/>
            <p:cNvSpPr/>
            <p:nvPr/>
          </p:nvSpPr>
          <p:spPr bwMode="auto">
            <a:xfrm>
              <a:off x="6715443" y="2763298"/>
              <a:ext cx="343447" cy="2035427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800" b="1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大客户解决方案推进组</a:t>
              </a:r>
              <a:endParaRPr kumimoji="0" lang="zh-CN" altLang="en-US" sz="8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26" name="矩形 25"/>
            <p:cNvSpPr/>
            <p:nvPr/>
          </p:nvSpPr>
          <p:spPr bwMode="auto">
            <a:xfrm>
              <a:off x="7395395" y="2763298"/>
              <a:ext cx="343447" cy="2035427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800" b="1" i="0" u="none" strike="noStrike" cap="none" normalizeH="0" baseline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/>
                </a:rPr>
                <a:t>大客户服务组</a:t>
              </a:r>
              <a:endParaRPr kumimoji="0" lang="zh-CN" altLang="en-US" sz="8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cxnSp>
          <p:nvCxnSpPr>
            <p:cNvPr id="27" name="肘形连接符 26"/>
            <p:cNvCxnSpPr>
              <a:stCxn id="12" idx="2"/>
              <a:endCxn id="24" idx="0"/>
            </p:cNvCxnSpPr>
            <p:nvPr/>
          </p:nvCxnSpPr>
          <p:spPr bwMode="auto">
            <a:xfrm rot="16200000" flipH="1">
              <a:off x="5196837" y="1752920"/>
              <a:ext cx="186788" cy="1833967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8" name="肘形连接符 27"/>
            <p:cNvCxnSpPr>
              <a:stCxn id="12" idx="2"/>
              <a:endCxn id="25" idx="0"/>
            </p:cNvCxnSpPr>
            <p:nvPr/>
          </p:nvCxnSpPr>
          <p:spPr bwMode="auto">
            <a:xfrm rot="16200000" flipH="1">
              <a:off x="5536812" y="1412944"/>
              <a:ext cx="186788" cy="2513919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肘形连接符 28"/>
            <p:cNvCxnSpPr>
              <a:stCxn id="12" idx="2"/>
              <a:endCxn id="26" idx="0"/>
            </p:cNvCxnSpPr>
            <p:nvPr/>
          </p:nvCxnSpPr>
          <p:spPr bwMode="auto">
            <a:xfrm rot="16200000" flipH="1">
              <a:off x="5876789" y="1072968"/>
              <a:ext cx="186788" cy="3193872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30" name="矩形 29"/>
            <p:cNvSpPr/>
            <p:nvPr/>
          </p:nvSpPr>
          <p:spPr bwMode="auto">
            <a:xfrm>
              <a:off x="5868985" y="2721996"/>
              <a:ext cx="2011082" cy="2120236"/>
            </a:xfrm>
            <a:prstGeom prst="rect">
              <a:avLst/>
            </a:prstGeom>
            <a:noFill/>
            <a:ln w="952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34" name="矩形 33"/>
            <p:cNvSpPr/>
            <p:nvPr/>
          </p:nvSpPr>
          <p:spPr bwMode="auto">
            <a:xfrm>
              <a:off x="798810" y="2726847"/>
              <a:ext cx="2173648" cy="2120236"/>
            </a:xfrm>
            <a:prstGeom prst="rect">
              <a:avLst/>
            </a:prstGeom>
            <a:noFill/>
            <a:ln w="952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sp>
          <p:nvSpPr>
            <p:cNvPr id="35" name="矩形 34"/>
            <p:cNvSpPr/>
            <p:nvPr/>
          </p:nvSpPr>
          <p:spPr bwMode="auto">
            <a:xfrm>
              <a:off x="5145382" y="2763297"/>
              <a:ext cx="343447" cy="2035427"/>
            </a:xfrm>
            <a:prstGeom prst="rect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algn="ctr" eaLnBrk="0" hangingPunct="0"/>
              <a:r>
                <a:rPr lang="en-US" altLang="zh-CN" sz="8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ＭＳ Ｐゴシック"/>
                </a:rPr>
                <a:t>…</a:t>
              </a:r>
              <a:endParaRPr lang="zh-CN" altLang="en-US" sz="8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  <p:cxnSp>
          <p:nvCxnSpPr>
            <p:cNvPr id="36" name="肘形连接符 35"/>
            <p:cNvCxnSpPr>
              <a:stCxn id="12" idx="2"/>
              <a:endCxn id="35" idx="0"/>
            </p:cNvCxnSpPr>
            <p:nvPr/>
          </p:nvCxnSpPr>
          <p:spPr bwMode="auto">
            <a:xfrm rot="16200000" flipH="1">
              <a:off x="4751784" y="2197973"/>
              <a:ext cx="186787" cy="943859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37" name="矩形 36"/>
            <p:cNvSpPr/>
            <p:nvPr/>
          </p:nvSpPr>
          <p:spPr bwMode="auto">
            <a:xfrm>
              <a:off x="3402601" y="2726847"/>
              <a:ext cx="2159185" cy="2120236"/>
            </a:xfrm>
            <a:prstGeom prst="rect">
              <a:avLst/>
            </a:prstGeom>
            <a:noFill/>
            <a:ln w="952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1pPr>
              <a:lvl2pPr marL="457169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2pPr>
              <a:lvl3pPr marL="91433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3pPr>
              <a:lvl4pPr marL="1371507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4pPr>
              <a:lvl5pPr marL="1828676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5pPr>
              <a:lvl6pPr marL="2285845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6pPr>
              <a:lvl7pPr marL="2743014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7pPr>
              <a:lvl8pPr marL="3200183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8pPr>
              <a:lvl9pPr marL="3657352" algn="l" defTabSz="457169" rtl="0" eaLnBrk="1" latinLnBrk="0" hangingPunct="1">
                <a:defRPr sz="2400" kern="1200">
                  <a:solidFill>
                    <a:schemeClr val="tx1"/>
                  </a:solidFill>
                  <a:latin typeface="Arial"/>
                  <a:ea typeface="ＭＳ Ｐゴシック"/>
                  <a:cs typeface="ＭＳ Ｐゴシック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/>
              </a:endParaRPr>
            </a:p>
          </p:txBody>
        </p:sp>
      </p:grpSp>
      <p:sp>
        <p:nvSpPr>
          <p:cNvPr id="45" name="Rectangle 4"/>
          <p:cNvSpPr>
            <a:spLocks noChangeArrowheads="1"/>
          </p:cNvSpPr>
          <p:nvPr/>
        </p:nvSpPr>
        <p:spPr bwMode="auto">
          <a:xfrm>
            <a:off x="652482" y="529858"/>
            <a:ext cx="1114965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457169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2pPr>
            <a:lvl3pPr marL="91433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3pPr>
            <a:lvl4pPr marL="1371507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4pPr>
            <a:lvl5pPr marL="1828676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5pPr>
            <a:lvl6pPr marL="2285845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6pPr>
            <a:lvl7pPr marL="2743014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7pPr>
            <a:lvl8pPr marL="3200183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8pPr>
            <a:lvl9pPr marL="3657352" algn="l" defTabSz="457169" rtl="0" eaLnBrk="1" latinLnBrk="0" hangingPunct="1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9pPr>
          </a:lstStyle>
          <a:p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项目举措</a:t>
            </a:r>
            <a:r>
              <a:rPr lang="en-US" altLang="zh-CN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1</a:t>
            </a:r>
            <a:r>
              <a:rPr lang="zh-CN" altLang="en-US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：销售组织整合</a:t>
            </a:r>
            <a:endParaRPr lang="zh-CN" altLang="en-US" b="1">
              <a:solidFill>
                <a:srgbClr val="373C64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74832867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1882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https://d.book118.com/828005134023006030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L_PnZj9ry0G6BOYl9bQXwA"/>
</p:tagLst>
</file>

<file path=ppt/tags/tag3.xml><?xml version="1.0" encoding="utf-8"?>
<p:tagLst xmlns:p="http://schemas.openxmlformats.org/presentationml/2006/main">
  <p:tag name="THINKCELLSHAPEDONOTDELETE" val="t4BF2uQh1c0WrLT8yUW5AEQ"/>
</p:tagLst>
</file>

<file path=ppt/tags/tag4.xml><?xml version="1.0" encoding="utf-8"?>
<p:tagLst xmlns:p="http://schemas.openxmlformats.org/presentationml/2006/main">
  <p:tag name="THINKCELLSHAPEDONOTDELETE" val="tITvVxpXj4EWy19KB7pDHVQ"/>
</p:tagLst>
</file>

<file path=ppt/tags/tag5.xml><?xml version="1.0" encoding="utf-8"?>
<p:tagLst xmlns:p="http://schemas.openxmlformats.org/presentationml/2006/main">
  <p:tag name="THINKCELLSHAPEDONOTDELETE" val="tYzWEwlvq50aJUUOHXZt7Gg"/>
</p:tagLst>
</file>

<file path=ppt/tags/tag6.xml><?xml version="1.0" encoding="utf-8"?>
<p:tagLst xmlns:p="http://schemas.openxmlformats.org/presentationml/2006/main">
  <p:tag name="THINKCELLSHAPEDONOTDELETE" val="tcOPQvGOXM0OMC97J7dm0eA"/>
</p:tagLst>
</file>

<file path=ppt/tags/tag7.xml><?xml version="1.0" encoding="utf-8"?>
<p:tagLst xmlns:p="http://schemas.openxmlformats.org/presentationml/2006/main">
  <p:tag name="THINKCELLSHAPEDONOTDELETE" val="trFmJzlTiOEKwhonOoXdDlw"/>
</p:tagLst>
</file>

<file path=ppt/tags/tag8.xml><?xml version="1.0" encoding="utf-8"?>
<p:tagLst xmlns:p="http://schemas.openxmlformats.org/presentationml/2006/main">
  <p:tag name="THINKCELLSHAPEDONOTDELETE" val="tkm4w55giTkuw.Ko7new._Q"/>
</p:tagLst>
</file>

<file path=ppt/tags/tag9.xml><?xml version="1.0" encoding="utf-8"?>
<p:tagLst xmlns:p="http://schemas.openxmlformats.org/presentationml/2006/main">
  <p:tag name="THINKCELLSHAPEDONOTDELETE" val="tEAVLqu53gUyoMvLlWo4NJQ"/>
</p:tagLst>
</file>

<file path=ppt/tags/tag10.xml><?xml version="1.0" encoding="utf-8"?>
<p:tagLst xmlns:p="http://schemas.openxmlformats.org/presentationml/2006/main">
  <p:tag name="THINKCELLSHAPEDONOTDELETE" val="trFmJzlTiOEKwhonOoXdDlw"/>
</p:tagLst>
</file>

<file path=ppt/tags/tag11.xml><?xml version="1.0" encoding="utf-8"?>
<p:tagLst xmlns:p="http://schemas.openxmlformats.org/presentationml/2006/main">
  <p:tag name="NAME" val="Oval"/>
</p:tagLst>
</file>

<file path=ppt/tags/tag12.xml><?xml version="1.0" encoding="utf-8"?>
<p:tagLst xmlns:p="http://schemas.openxmlformats.org/presentationml/2006/main">
  <p:tag name="NAME" val="Oval"/>
</p:tagLst>
</file>

<file path=ppt/tags/tag13.xml><?xml version="1.0" encoding="utf-8"?>
<p:tagLst xmlns:p="http://schemas.openxmlformats.org/presentationml/2006/main">
  <p:tag name="NAME" val="Oval"/>
</p:tagLst>
</file>

<file path=ppt/tags/tag14.xml><?xml version="1.0" encoding="utf-8"?>
<p:tagLst xmlns:p="http://schemas.openxmlformats.org/presentationml/2006/main">
  <p:tag name="THINKCELLSHAPEDONOTDELETE" val="tcOPQvGOXM0OMC97J7dm0eA"/>
</p:tagLst>
</file>

<file path=ppt/tags/tag15.xml><?xml version="1.0" encoding="utf-8"?>
<p:tagLst xmlns:p="http://schemas.openxmlformats.org/presentationml/2006/main">
  <p:tag name="THINKCELLSHAPEDONOTDELETE" val="tkm4w55giTkuw.Ko7new._Q"/>
</p:tagLst>
</file>

<file path=ppt/tags/tag16.xml><?xml version="1.0" encoding="utf-8"?>
<p:tagLst xmlns:p="http://schemas.openxmlformats.org/presentationml/2006/main">
  <p:tag name="THINKCELLSHAPEDONOTDELETE" val="tEAVLqu53gUyoMvLlWo4NJQ"/>
</p:tagLst>
</file>

<file path=ppt/tags/tag17.xml><?xml version="1.0" encoding="utf-8"?>
<p:tagLst xmlns:p="http://schemas.openxmlformats.org/presentationml/2006/main">
  <p:tag name="THINKCELLSHAPEDONOTDELETE" val="t4BF2uQh1c0WrLT8yUW5AEQ"/>
</p:tagLst>
</file>

<file path=ppt/tags/tag18.xml><?xml version="1.0" encoding="utf-8"?>
<p:tagLst xmlns:p="http://schemas.openxmlformats.org/presentationml/2006/main">
  <p:tag name="THINKCELLSHAPEDONOTDELETE" val="tITvVxpXj4EWy19KB7pDHVQ"/>
</p:tagLst>
</file>

<file path=ppt/tags/tag19.xml><?xml version="1.0" encoding="utf-8"?>
<p:tagLst xmlns:p="http://schemas.openxmlformats.org/presentationml/2006/main">
  <p:tag name="THINKCELLSHAPEDONOTDELETE" val="tYzWEwlvq50aJUUOHXZt7Gg"/>
</p:tagLst>
</file>

<file path=ppt/tags/tag20.xml><?xml version="1.0" encoding="utf-8"?>
<p:tagLst xmlns:p="http://schemas.openxmlformats.org/presentationml/2006/main">
  <p:tag name="NAME" val="Oval"/>
</p:tagLst>
</file>

<file path=ppt/tags/tag21.xml><?xml version="1.0" encoding="utf-8"?>
<p:tagLst xmlns:p="http://schemas.openxmlformats.org/presentationml/2006/main">
  <p:tag name="NAME" val="Oval"/>
</p:tagLst>
</file>

<file path=ppt/tags/tag22.xml><?xml version="1.0" encoding="utf-8"?>
<p:tagLst xmlns:p="http://schemas.openxmlformats.org/presentationml/2006/main">
  <p:tag name="NAME" val="Oval"/>
</p:tagLst>
</file>

<file path=ppt/tags/tag23.xml><?xml version="1.0" encoding="utf-8"?>
<p:tagLst xmlns:p="http://schemas.openxmlformats.org/presentationml/2006/main">
  <p:tag name="THINKCELLSHAPEDONOTDELETE" val="trFmJzlTiOEKwhonOoXdDlw"/>
</p:tagLst>
</file>

<file path=ppt/tags/tag24.xml><?xml version="1.0" encoding="utf-8"?>
<p:tagLst xmlns:p="http://schemas.openxmlformats.org/presentationml/2006/main">
  <p:tag name="THINKCELLSHAPEDONOTDELETE" val="trFmJzlTiOEKwhonOoXdDlw"/>
</p:tagLst>
</file>

<file path=ppt/tags/tag25.xml><?xml version="1.0" encoding="utf-8"?>
<p:tagLst xmlns:p="http://schemas.openxmlformats.org/presentationml/2006/main">
  <p:tag name="THINKCELLSHAPEDONOTDELETE" val="thinkcellActiveDocDoNotDelete"/>
</p:tagLst>
</file>

<file path=ppt/tags/tag26.xml><?xml version="1.0" encoding="utf-8"?>
<p:tagLst xmlns:p="http://schemas.openxmlformats.org/presentationml/2006/main">
  <p:tag name="THINKCELLSHAPEDONOTDELETE" val="tL_PnZj9ry0G6BOYl9bQXwA"/>
</p:tagLst>
</file>

<file path=ppt/tags/tag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ppon_PowerPoint 16:9">
  <a:themeElements>
    <a:clrScheme name="Ramaxel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Ramaxel">
      <a:majorFont>
        <a:latin typeface="Arial Narrow"/>
        <a:ea typeface="ＭＳ Ｐゴシック"/>
        <a:cs typeface="ＭＳ Ｐゴシック"/>
      </a:majorFont>
      <a:minorFont>
        <a:latin typeface="Arial Narrow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lnDef>
    <a:txDef>
      <a:spPr>
        <a:noFill/>
      </a:spPr>
      <a:bodyPr wrap="square" rtlCol="0">
        <a:spAutoFit/>
      </a:bodyPr>
      <a:lstStyle>
        <a:defPPr>
          <a:defRPr sz="1600" dirty="0" smtClean="0">
            <a:latin typeface="Verdana" pitchFamily="34" charset="0"/>
            <a:ea typeface="黑体" pitchFamily="49" charset="-122"/>
          </a:defRPr>
        </a:defPPr>
      </a:lstStyle>
    </a:txDef>
  </a:objectDefaults>
  <a:extraClrSchemeLst>
    <a:extraClrScheme>
      <a:clrScheme name="Ramaxe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Cambria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Calibri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Cambria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Calibri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439</Paragraphs>
  <Slides>22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43">
      <vt:lpstr>Arial</vt:lpstr>
      <vt:lpstr>Calibri</vt:lpstr>
      <vt:lpstr>Arial Narrow</vt:lpstr>
      <vt:lpstr>ＭＳ Ｐゴシック</vt:lpstr>
      <vt:lpstr>华文黑体</vt:lpstr>
      <vt:lpstr>黑体</vt:lpstr>
      <vt:lpstr>Heiti SC Medium</vt:lpstr>
      <vt:lpstr>华文细黑</vt:lpstr>
      <vt:lpstr>Times</vt:lpstr>
      <vt:lpstr>楷体</vt:lpstr>
      <vt:lpstr>Times New Roman</vt:lpstr>
      <vt:lpstr>Arial Unicode MS</vt:lpstr>
      <vt:lpstr>Ebrima</vt:lpstr>
      <vt:lpstr>微软雅黑</vt:lpstr>
      <vt:lpstr>Wingdings</vt:lpstr>
      <vt:lpstr>华文楷体</vt:lpstr>
      <vt:lpstr>Cambria</vt:lpstr>
      <vt:lpstr>Verdana</vt:lpstr>
      <vt:lpstr>方正兰亭黑简体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2024-09-06T08:53:28.591</cp:lastPrinted>
  <dcterms:created xsi:type="dcterms:W3CDTF">2024-09-06T00:53:28Z</dcterms:created>
  <dcterms:modified xsi:type="dcterms:W3CDTF">2024-09-06T00:53:33Z</dcterms:modified>
</cp:coreProperties>
</file>