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25E25-66A9-453F-8A33-7D2281FB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FC03B-E436-4DD6-A7B2-635F8A98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D9FA9-07B8-4A2C-9EF8-B8294C87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C0A9C-922D-42D9-9F2B-929CF334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5C868-5043-4BBE-89BF-695E5961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A6072-0845-4E65-B904-64800C65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48EC2-5BD0-4B57-8753-0F5DD488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DB6E9-FF0F-45B4-A8F5-91C521CC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7CB35-DF9F-4841-9D91-1303947B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9485B-534E-4CD2-825E-73B3BF2CF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0FCBC-66D2-4DF7-B90D-9880A40F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9EA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9EA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9EA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9EA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757237" y="1004887"/>
            <a:ext cx="7569200" cy="5229225"/>
          </a:xfrm>
          <a:custGeom>
            <a:rect l="l" t="t" r="r" b="b"/>
            <a:pathLst>
              <a:path w="7569200" h="5229225">
                <a:moveTo>
                  <a:pt x="7569200" y="5229225"/>
                </a:moveTo>
                <a:lnTo>
                  <a:pt x="0" y="5229225"/>
                </a:lnTo>
                <a:lnTo>
                  <a:pt x="0" y="0"/>
                </a:lnTo>
                <a:lnTo>
                  <a:pt x="7569200" y="0"/>
                </a:lnTo>
                <a:lnTo>
                  <a:pt x="7569200" y="5229225"/>
                </a:lnTo>
                <a:close/>
              </a:path>
            </a:pathLst>
          </a:custGeom>
          <a:solidFill>
            <a:srgbClr val="FBFDB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757237" y="1004887"/>
            <a:ext cx="7569200" cy="5229225"/>
          </a:xfrm>
          <a:custGeom>
            <a:rect l="l" t="t" r="r" b="b"/>
            <a:pathLst>
              <a:path w="7569200" h="5229225">
                <a:moveTo>
                  <a:pt x="0" y="0"/>
                </a:moveTo>
                <a:lnTo>
                  <a:pt x="7569200" y="0"/>
                </a:lnTo>
                <a:lnTo>
                  <a:pt x="7569200" y="5229225"/>
                </a:lnTo>
                <a:lnTo>
                  <a:pt x="0" y="5229225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909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2640" y="300653"/>
            <a:ext cx="25019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9EA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96024" y="2430681"/>
            <a:ext cx="8549005" cy="31978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3057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90420" y="3426707"/>
            <a:ext cx="4406900" cy="2802255"/>
          </a:xfrm>
          <a:prstGeom prst="rect">
            <a:avLst/>
          </a:prstGeom>
        </p:spPr>
        <p:txBody>
          <a:bodyPr vert="horz" wrap="square" lIns="0" tIns="1270" rIns="0" bIns="0" rtlCol="0">
            <a:spAutoFit/>
          </a:bodyPr>
          <a:lstStyle/>
          <a:p>
            <a:pPr marL="12700" marR="5080" indent="156845" algn="r">
              <a:lnSpc>
                <a:spcPct val="101600"/>
              </a:lnSpc>
              <a:spcBef>
                <a:spcPts val="10"/>
              </a:spcBef>
            </a:pPr>
            <a:r>
              <a:rPr sz="4500" spc="-10">
                <a:latin typeface="Arial"/>
                <a:cs typeface="Arial"/>
              </a:rPr>
              <a:t>Delphi6</a:t>
            </a:r>
            <a:r>
              <a:rPr sz="4500" spc="-15">
                <a:latin typeface="黑体"/>
                <a:cs typeface="黑体"/>
              </a:rPr>
              <a:t>程序设计</a:t>
            </a:r>
            <a:r>
              <a:rPr sz="4500">
                <a:latin typeface="黑体"/>
                <a:cs typeface="黑体"/>
              </a:rPr>
              <a:t>及其应用开发</a:t>
            </a:r>
            <a:r>
              <a:rPr sz="4500">
                <a:latin typeface="Arial"/>
                <a:cs typeface="Arial"/>
              </a:rPr>
              <a:t>--</a:t>
            </a:r>
            <a:r>
              <a:rPr sz="4500" spc="-50">
                <a:latin typeface="黑体"/>
                <a:cs typeface="黑体"/>
              </a:rPr>
              <a:t>第 </a:t>
            </a:r>
            <a:r>
              <a:rPr sz="4500">
                <a:latin typeface="Arial"/>
                <a:cs typeface="Arial"/>
              </a:rPr>
              <a:t>2</a:t>
            </a:r>
            <a:r>
              <a:rPr sz="4500">
                <a:latin typeface="黑体"/>
                <a:cs typeface="黑体"/>
              </a:rPr>
              <a:t>章</a:t>
            </a:r>
            <a:r>
              <a:rPr sz="4500" spc="-10">
                <a:latin typeface="Arial"/>
                <a:cs typeface="Arial"/>
              </a:rPr>
              <a:t>ObjectPascal</a:t>
            </a:r>
            <a:r>
              <a:rPr sz="4500" spc="-10">
                <a:latin typeface="黑体"/>
                <a:cs typeface="黑体"/>
              </a:rPr>
              <a:t>程序设计语言</a:t>
            </a:r>
            <a:endParaRPr sz="4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44900" y="37526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latin typeface="Microsoft JhengHei"/>
                <a:cs typeface="Microsoft JhengHei"/>
              </a:rPr>
              <a:t>本章要点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1777431"/>
            <a:ext cx="6534150" cy="2500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315" indent="-34925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60714"/>
              <a:buFont typeface="Wingdings"/>
              <a:buChar char=""/>
              <a:tabLst>
                <a:tab pos="361315"/>
                <a:tab pos="36195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常量与变量的定义和使用。</a:t>
            </a:r>
            <a:endParaRPr sz="2800">
              <a:latin typeface="Microsoft JhengHei"/>
              <a:cs typeface="Microsoft JhengHei"/>
            </a:endParaRPr>
          </a:p>
          <a:p>
            <a:pPr marL="372745" indent="-360680">
              <a:lnSpc>
                <a:spcPct val="100000"/>
              </a:lnSpc>
              <a:spcBef>
                <a:spcPts val="2014"/>
              </a:spcBef>
              <a:buClr>
                <a:srgbClr val="D60093"/>
              </a:buClr>
              <a:buSzPct val="71428"/>
              <a:buFont typeface="Wingdings"/>
              <a:buChar char=""/>
              <a:tabLst>
                <a:tab pos="372745"/>
                <a:tab pos="37338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数据类型的概念与使用。</a:t>
            </a:r>
            <a:endParaRPr sz="2800">
              <a:latin typeface="Microsoft JhengHei"/>
              <a:cs typeface="Microsoft JhengHei"/>
            </a:endParaRPr>
          </a:p>
          <a:p>
            <a:pPr marL="372745" indent="-360680">
              <a:lnSpc>
                <a:spcPct val="100000"/>
              </a:lnSpc>
              <a:spcBef>
                <a:spcPts val="2014"/>
              </a:spcBef>
              <a:buClr>
                <a:srgbClr val="D60093"/>
              </a:buClr>
              <a:buSzPct val="71428"/>
              <a:buFont typeface="Wingdings"/>
              <a:buChar char=""/>
              <a:tabLst>
                <a:tab pos="372745"/>
                <a:tab pos="37338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运算符的概念与使用。</a:t>
            </a:r>
            <a:endParaRPr sz="2800">
              <a:latin typeface="Microsoft JhengHei"/>
              <a:cs typeface="Microsoft JhengHei"/>
            </a:endParaRPr>
          </a:p>
          <a:p>
            <a:pPr marL="454025" indent="-441959">
              <a:lnSpc>
                <a:spcPct val="100000"/>
              </a:lnSpc>
              <a:spcBef>
                <a:spcPts val="2014"/>
              </a:spcBef>
              <a:buClr>
                <a:srgbClr val="D60093"/>
              </a:buClr>
              <a:buSzPct val="71428"/>
              <a:buFont typeface="Wingdings"/>
              <a:buChar char=""/>
              <a:tabLst>
                <a:tab pos="454025"/>
                <a:tab pos="454659"/>
              </a:tabLst>
            </a:pPr>
            <a:r>
              <a:rPr sz="2800" b="1" spc="-355">
                <a:solidFill>
                  <a:srgbClr val="FFFFFF"/>
                </a:solidFill>
                <a:latin typeface="Arial"/>
                <a:cs typeface="Arial"/>
              </a:rPr>
              <a:t>Object</a:t>
            </a:r>
            <a:r>
              <a:rPr sz="2800" b="1" spc="-12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345">
                <a:solidFill>
                  <a:srgbClr val="FFFFFF"/>
                </a:solidFill>
                <a:latin typeface="Arial"/>
                <a:cs typeface="Arial"/>
              </a:rPr>
              <a:t>Pascal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语言的语句、过程和函数。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4200" y="6362700"/>
            <a:ext cx="1730375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90"/>
              </a:spcBef>
            </a:pPr>
            <a:r>
              <a:rPr sz="2100" spc="-105">
                <a:solidFill>
                  <a:srgbClr val="DC0081"/>
                </a:solidFill>
                <a:latin typeface="宋体"/>
                <a:cs typeface="宋体"/>
              </a:rPr>
              <a:t>返回本章首</a:t>
            </a:r>
            <a:r>
              <a:rPr sz="2100" spc="-50">
                <a:solidFill>
                  <a:srgbClr val="DC0081"/>
                </a:solidFill>
                <a:latin typeface="宋体"/>
                <a:cs typeface="宋体"/>
              </a:rPr>
              <a:t>页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96975" y="1676400"/>
            <a:ext cx="3070225" cy="3429000"/>
          </a:xfrm>
          <a:custGeom>
            <a:rect l="l" t="t" r="r" b="b"/>
            <a:pathLst>
              <a:path w="3070225" h="3429000">
                <a:moveTo>
                  <a:pt x="0" y="0"/>
                </a:moveTo>
                <a:lnTo>
                  <a:pt x="3070225" y="0"/>
                </a:lnTo>
                <a:lnTo>
                  <a:pt x="3070225" y="3429000"/>
                </a:lnTo>
                <a:lnTo>
                  <a:pt x="0" y="3429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CC99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97175" y="300653"/>
            <a:ext cx="33591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8815"/>
              </a:tabLst>
            </a:pPr>
            <a:r>
              <a:rPr spc="-25"/>
              <a:t>2.1</a:t>
            </a:r>
            <a:r>
              <a:rPr/>
              <a:t>	</a:t>
            </a:r>
            <a:r>
              <a:rPr spc="-10">
                <a:latin typeface="Microsoft JhengHei"/>
                <a:cs typeface="Microsoft JhengHei"/>
              </a:rPr>
              <a:t>基本字符和符号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99185" y="1728844"/>
            <a:ext cx="7626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400" b="1" spc="-310">
                <a:solidFill>
                  <a:srgbClr val="FFFFFF"/>
                </a:solidFill>
                <a:latin typeface="Arial"/>
                <a:cs typeface="Arial"/>
              </a:rPr>
              <a:t>Pascal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88414" y="1692268"/>
            <a:ext cx="1762125" cy="83058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85"/>
              </a:spcBef>
              <a:tabLst>
                <a:tab pos="430530"/>
                <a:tab pos="1026794"/>
              </a:tabLst>
            </a:pPr>
            <a:r>
              <a:rPr sz="2400" b="1" spc="-5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．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315">
                <a:solidFill>
                  <a:srgbClr val="FFFFFF"/>
                </a:solidFill>
                <a:latin typeface="Arial"/>
                <a:cs typeface="Arial"/>
              </a:rPr>
              <a:t>Object</a:t>
            </a:r>
            <a:endParaRPr sz="2400">
              <a:latin typeface="Arial"/>
              <a:cs typeface="Arial"/>
            </a:endParaRPr>
          </a:p>
          <a:p>
            <a:pPr marL="279400">
              <a:lnSpc>
                <a:spcPct val="100000"/>
              </a:lnSpc>
              <a:spcBef>
                <a:spcPts val="290"/>
              </a:spcBef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符集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88414" y="2752972"/>
            <a:ext cx="1675764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3865" indent="-444500">
              <a:lnSpc>
                <a:spcPct val="100000"/>
              </a:lnSpc>
              <a:spcBef>
                <a:spcPts val="100"/>
              </a:spcBef>
              <a:buSzPct val="95833"/>
              <a:buFont typeface="Arial"/>
              <a:buAutoNum type="arabicPeriod" startAt="2"/>
              <a:tabLst>
                <a:tab pos="444500"/>
              </a:tabLst>
            </a:pP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特殊字符</a:t>
            </a:r>
            <a:endParaRPr sz="2400">
              <a:latin typeface="Microsoft JhengHei"/>
              <a:cs typeface="Microsoft JhengHei"/>
            </a:endParaRPr>
          </a:p>
          <a:p>
            <a:pPr marL="443865" indent="-444500">
              <a:lnSpc>
                <a:spcPct val="100000"/>
              </a:lnSpc>
              <a:spcBef>
                <a:spcPts val="2014"/>
              </a:spcBef>
              <a:buSzPct val="95833"/>
              <a:buFont typeface="Arial"/>
              <a:buAutoNum type="arabicPeriod" startAt="2"/>
              <a:tabLst>
                <a:tab pos="444500"/>
              </a:tabLst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标识符</a:t>
            </a:r>
            <a:endParaRPr sz="2400">
              <a:latin typeface="Microsoft JhengHei"/>
              <a:cs typeface="Microsoft JhengHei"/>
            </a:endParaRPr>
          </a:p>
          <a:p>
            <a:pPr marL="443865" indent="-444500">
              <a:lnSpc>
                <a:spcPct val="100000"/>
              </a:lnSpc>
              <a:spcBef>
                <a:spcPts val="2014"/>
              </a:spcBef>
              <a:buSzPct val="95833"/>
              <a:buFont typeface="Arial"/>
              <a:buAutoNum type="arabicPeriod" startAt="2"/>
              <a:tabLst>
                <a:tab pos="444500"/>
              </a:tabLst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保留字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794250" y="1676400"/>
            <a:ext cx="2821305" cy="3429000"/>
          </a:xfrm>
          <a:custGeom>
            <a:rect l="l" t="t" r="r" b="b"/>
            <a:pathLst>
              <a:path w="2821304" h="3429000">
                <a:moveTo>
                  <a:pt x="0" y="0"/>
                </a:moveTo>
                <a:lnTo>
                  <a:pt x="2820987" y="0"/>
                </a:lnTo>
                <a:lnTo>
                  <a:pt x="2820987" y="3429000"/>
                </a:lnTo>
                <a:lnTo>
                  <a:pt x="0" y="3429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CC99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428361" y="1728844"/>
            <a:ext cx="1828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50">
                <a:solidFill>
                  <a:srgbClr val="FFFFFF"/>
                </a:solidFill>
                <a:latin typeface="Microsoft JhengHei"/>
                <a:cs typeface="Microsoft JhengHei"/>
              </a:rPr>
              <a:t>的字</a:t>
            </a:r>
            <a:r>
              <a:rPr sz="2400" b="1" spc="-13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．指令字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72990" y="2350636"/>
            <a:ext cx="1383665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6565" indent="-444500">
              <a:lnSpc>
                <a:spcPct val="100000"/>
              </a:lnSpc>
              <a:spcBef>
                <a:spcPts val="100"/>
              </a:spcBef>
              <a:buSzPct val="95833"/>
              <a:buFont typeface="Arial"/>
              <a:buAutoNum type="arabicPeriod" startAt="6"/>
              <a:tabLst>
                <a:tab pos="457200"/>
              </a:tabLst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数字</a:t>
            </a:r>
            <a:endParaRPr sz="2400">
              <a:latin typeface="Microsoft JhengHei"/>
              <a:cs typeface="Microsoft JhengHei"/>
            </a:endParaRPr>
          </a:p>
          <a:p>
            <a:pPr marL="456565" indent="-444500">
              <a:lnSpc>
                <a:spcPct val="100000"/>
              </a:lnSpc>
              <a:spcBef>
                <a:spcPts val="2014"/>
              </a:spcBef>
              <a:buSzPct val="95833"/>
              <a:buFont typeface="Arial"/>
              <a:buAutoNum type="arabicPeriod" startAt="6"/>
              <a:tabLst>
                <a:tab pos="457200"/>
              </a:tabLst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标号</a:t>
            </a:r>
            <a:endParaRPr sz="2400">
              <a:latin typeface="Microsoft JhengHei"/>
              <a:cs typeface="Microsoft JhengHei"/>
            </a:endParaRPr>
          </a:p>
          <a:p>
            <a:pPr marL="456565" indent="-444500">
              <a:lnSpc>
                <a:spcPct val="100000"/>
              </a:lnSpc>
              <a:spcBef>
                <a:spcPts val="2014"/>
              </a:spcBef>
              <a:buSzPct val="95833"/>
              <a:buFont typeface="Arial"/>
              <a:buAutoNum type="arabicPeriod" startAt="6"/>
              <a:tabLst>
                <a:tab pos="457200"/>
              </a:tabLst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字符串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934200" y="6362700"/>
            <a:ext cx="1730375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90"/>
              </a:spcBef>
            </a:pPr>
            <a:r>
              <a:rPr sz="2100" spc="-105">
                <a:solidFill>
                  <a:srgbClr val="DC0081"/>
                </a:solidFill>
                <a:latin typeface="宋体"/>
                <a:cs typeface="宋体"/>
              </a:rPr>
              <a:t>返回本章首</a:t>
            </a:r>
            <a:r>
              <a:rPr sz="2100" spc="-50">
                <a:solidFill>
                  <a:srgbClr val="DC0081"/>
                </a:solidFill>
                <a:latin typeface="宋体"/>
                <a:cs typeface="宋体"/>
              </a:rPr>
              <a:t>页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82925" y="373678"/>
            <a:ext cx="25971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8815"/>
              </a:tabLst>
            </a:pPr>
            <a:r>
              <a:rPr spc="-25"/>
              <a:t>2.2</a:t>
            </a:r>
            <a:r>
              <a:rPr/>
              <a:t>	</a:t>
            </a:r>
            <a:r>
              <a:rPr spc="-10">
                <a:latin typeface="Microsoft JhengHei"/>
                <a:cs typeface="Microsoft JhengHei"/>
              </a:rPr>
              <a:t>常量与变量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4739" y="2298182"/>
            <a:ext cx="2538095" cy="1433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 indent="-27940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71428"/>
              <a:buFont typeface="Wingdings"/>
              <a:buChar char=""/>
              <a:tabLst>
                <a:tab pos="292100"/>
                <a:tab pos="1102360"/>
              </a:tabLst>
            </a:pP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2.2.1</a:t>
            </a: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声明变量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D60093"/>
              </a:buClr>
              <a:buFont typeface="Wingdings"/>
              <a:buChar char=""/>
            </a:pPr>
            <a:endParaRPr sz="235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buClr>
                <a:srgbClr val="D60093"/>
              </a:buClr>
              <a:buSzPct val="71428"/>
              <a:buFont typeface="Wingdings"/>
              <a:buChar char=""/>
              <a:tabLst>
                <a:tab pos="292100"/>
                <a:tab pos="1102360"/>
              </a:tabLst>
            </a:pP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2.2.2</a:t>
            </a: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声明常量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4200" y="6362700"/>
            <a:ext cx="1730375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90"/>
              </a:spcBef>
            </a:pPr>
            <a:r>
              <a:rPr sz="2100" spc="-105">
                <a:solidFill>
                  <a:srgbClr val="DC0081"/>
                </a:solidFill>
                <a:latin typeface="宋体"/>
                <a:cs typeface="宋体"/>
              </a:rPr>
              <a:t>返回本章首</a:t>
            </a:r>
            <a:r>
              <a:rPr sz="2100" spc="-50">
                <a:solidFill>
                  <a:srgbClr val="DC0081"/>
                </a:solidFill>
                <a:latin typeface="宋体"/>
                <a:cs typeface="宋体"/>
              </a:rPr>
              <a:t>页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4565"/>
              </a:tabLst>
            </a:pPr>
            <a:r>
              <a:rPr spc="-10"/>
              <a:t>2.2.1</a:t>
            </a:r>
            <a:r>
              <a:rPr/>
              <a:t>	</a:t>
            </a:r>
            <a:r>
              <a:rPr spc="-15">
                <a:latin typeface="Microsoft JhengHei"/>
                <a:cs typeface="Microsoft JhengHei"/>
              </a:rPr>
              <a:t>声明变量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97940" y="1566545"/>
            <a:ext cx="6705600" cy="3536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 marR="5080" indent="-27940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变量是程序代码中代表一个内存地址的标识符，而此地址的内存内容在程序代码执行时可以被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改变。在所有变量说明以前加上保留字</a:t>
            </a:r>
            <a:r>
              <a:rPr sz="2400" b="1" spc="-125">
                <a:solidFill>
                  <a:srgbClr val="FFFFFF"/>
                </a:solidFill>
                <a:latin typeface="Microsoft JhengHei"/>
                <a:cs typeface="Microsoft JhengHei"/>
              </a:rPr>
              <a:t>Var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292100" marR="309880">
              <a:lnSpc>
                <a:spcPct val="10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变量说明左边是变量的名称，右边则是该变量的类型，中间用冒号隔开。</a:t>
            </a:r>
            <a:endParaRPr sz="2400">
              <a:latin typeface="Microsoft JhengHei"/>
              <a:cs typeface="Microsoft JhengHei"/>
            </a:endParaRPr>
          </a:p>
          <a:p>
            <a:pPr marL="292100" marR="309880" indent="-279400" algn="just">
              <a:lnSpc>
                <a:spcPct val="100000"/>
              </a:lnSpc>
              <a:spcBef>
                <a:spcPts val="1725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另外，在声明变量时注意：一是变量名要符合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Pascal</a:t>
            </a: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语言关于标识符的规则；二是必须指定变量的类型，三是尽量使定义的变量或标识符有意义，以便于记忆。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15200" y="6362700"/>
            <a:ext cx="1447800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6223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490"/>
              </a:spcBef>
            </a:pPr>
            <a:r>
              <a:rPr sz="2000" b="1" spc="-15">
                <a:solidFill>
                  <a:srgbClr val="DC0081"/>
                </a:solidFill>
                <a:latin typeface="Microsoft JhengHei"/>
                <a:cs typeface="Microsoft JhengHei"/>
              </a:rPr>
              <a:t>返回本节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4565"/>
              </a:tabLst>
            </a:pPr>
            <a:r>
              <a:rPr spc="-10"/>
              <a:t>2.2.2</a:t>
            </a:r>
            <a:r>
              <a:rPr/>
              <a:t>	</a:t>
            </a:r>
            <a:r>
              <a:rPr spc="-15">
                <a:latin typeface="Microsoft JhengHei"/>
                <a:cs typeface="Microsoft JhengHei"/>
              </a:rPr>
              <a:t>声明常量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1702401"/>
            <a:ext cx="7315200" cy="26301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92100" marR="475615" indent="-279400">
              <a:lnSpc>
                <a:spcPts val="3010"/>
              </a:lnSpc>
              <a:spcBef>
                <a:spcPts val="9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13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b="1" spc="-30">
                <a:solidFill>
                  <a:srgbClr val="FFFFFF"/>
                </a:solidFill>
                <a:latin typeface="Microsoft JhengHei"/>
                <a:cs typeface="Microsoft JhengHei"/>
              </a:rPr>
              <a:t>．纯常量：是一种预先定义的标识符，其值在定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义后永远不会改变。</a:t>
            </a:r>
            <a:endParaRPr sz="24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spcBef>
                <a:spcPts val="1475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13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b="1" spc="-30">
                <a:solidFill>
                  <a:srgbClr val="FFFFFF"/>
                </a:solidFill>
                <a:latin typeface="Microsoft JhengHei"/>
                <a:cs typeface="Microsoft JhengHei"/>
              </a:rPr>
              <a:t>．类型常量：用于保存数组、记录、过程以及指</a:t>
            </a:r>
            <a:endParaRPr sz="2400">
              <a:latin typeface="Microsoft JhengHei"/>
              <a:cs typeface="Microsoft JhengHei"/>
            </a:endParaRPr>
          </a:p>
          <a:p>
            <a:pPr marL="292100" marR="5080">
              <a:lnSpc>
                <a:spcPct val="100000"/>
              </a:lnSpc>
              <a:spcBef>
                <a:spcPts val="13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针等类型的值。类型常量不能出现在常量表达式中。声明类型常量的语法规则为：</a:t>
            </a:r>
            <a:endParaRPr sz="24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spcBef>
                <a:spcPts val="137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>
                <a:solidFill>
                  <a:srgbClr val="FFFFFF"/>
                </a:solidFill>
                <a:latin typeface="Courier New"/>
                <a:cs typeface="Courier New"/>
              </a:rPr>
              <a:t>Const</a:t>
            </a:r>
            <a:r>
              <a:rPr sz="2400" b="1" spc="-25">
                <a:solidFill>
                  <a:srgbClr val="FFFFFF"/>
                </a:solidFill>
                <a:latin typeface="Courier New"/>
                <a:cs typeface="Courier New"/>
              </a:rPr>
              <a:t> </a:t>
            </a:r>
            <a:r>
              <a:rPr sz="2400" b="1" spc="-10">
                <a:solidFill>
                  <a:srgbClr val="FFFFFF"/>
                </a:solidFill>
                <a:latin typeface="Courier New"/>
                <a:cs typeface="Courier New"/>
              </a:rPr>
              <a:t>Identifer:Type=Value</a:t>
            </a:r>
            <a:endParaRPr sz="2400">
              <a:latin typeface="Courier New"/>
              <a:cs typeface="Courier New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15200" y="6362700"/>
            <a:ext cx="1447800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6223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490"/>
              </a:spcBef>
            </a:pPr>
            <a:r>
              <a:rPr sz="2000" b="1" spc="-15">
                <a:solidFill>
                  <a:srgbClr val="DC0081"/>
                </a:solidFill>
                <a:latin typeface="Microsoft JhengHei"/>
                <a:cs typeface="Microsoft JhengHei"/>
              </a:rPr>
              <a:t>返回本节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35325" y="449878"/>
            <a:ext cx="22161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8815"/>
              </a:tabLst>
            </a:pPr>
            <a:r>
              <a:rPr spc="-25"/>
              <a:t>2.3</a:t>
            </a:r>
            <a:r>
              <a:rPr/>
              <a:t>	</a:t>
            </a:r>
            <a:r>
              <a:rPr spc="-15">
                <a:latin typeface="Microsoft JhengHei"/>
                <a:cs typeface="Microsoft JhengHei"/>
              </a:rPr>
              <a:t>数据类型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15564" y="1993366"/>
            <a:ext cx="2828925" cy="269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 indent="-27940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  <a:tab pos="986790"/>
              </a:tabLst>
            </a:pP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2.3.1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简单类型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D60093"/>
              </a:buClr>
              <a:buFont typeface="Wingdings"/>
              <a:buChar char=""/>
            </a:pPr>
            <a:endParaRPr sz="17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  <a:tab pos="986790"/>
              </a:tabLst>
            </a:pP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2.3.2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字符串类型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D60093"/>
              </a:buClr>
              <a:buFont typeface="Wingdings"/>
              <a:buChar char=""/>
            </a:pPr>
            <a:endParaRPr sz="17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  <a:tab pos="986790"/>
              </a:tabLst>
            </a:pP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2.3.3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结构数据类型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D60093"/>
              </a:buClr>
              <a:buFont typeface="Wingdings"/>
              <a:buChar char=""/>
            </a:pPr>
            <a:endParaRPr sz="1700">
              <a:latin typeface="Microsoft JhengHei"/>
              <a:cs typeface="Microsoft JhengHei"/>
            </a:endParaRPr>
          </a:p>
          <a:p>
            <a:pPr marL="292100" indent="-279400">
              <a:lnSpc>
                <a:spcPct val="100000"/>
              </a:lnSpc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  <a:tab pos="986790"/>
              </a:tabLst>
            </a:pPr>
            <a:r>
              <a:rPr sz="2400" b="1" spc="-10">
                <a:solidFill>
                  <a:srgbClr val="FFFFFF"/>
                </a:solidFill>
                <a:latin typeface="Arial"/>
                <a:cs typeface="Arial"/>
              </a:rPr>
              <a:t>2.3.4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指针类型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4200" y="6362700"/>
            <a:ext cx="1730375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90"/>
              </a:spcBef>
            </a:pPr>
            <a:r>
              <a:rPr sz="2100" spc="-105">
                <a:solidFill>
                  <a:srgbClr val="DC0081"/>
                </a:solidFill>
                <a:latin typeface="宋体"/>
                <a:cs typeface="宋体"/>
              </a:rPr>
              <a:t>返回本章首</a:t>
            </a:r>
            <a:r>
              <a:rPr sz="2100" spc="-50">
                <a:solidFill>
                  <a:srgbClr val="DC0081"/>
                </a:solidFill>
                <a:latin typeface="宋体"/>
                <a:cs typeface="宋体"/>
              </a:rPr>
              <a:t>页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4565"/>
              </a:tabLst>
            </a:pPr>
            <a:r>
              <a:rPr spc="-10"/>
              <a:t>2.3.1</a:t>
            </a:r>
            <a:r>
              <a:rPr/>
              <a:t>	</a:t>
            </a:r>
            <a:r>
              <a:rPr spc="-15">
                <a:latin typeface="Microsoft JhengHei"/>
                <a:cs typeface="Microsoft JhengHei"/>
              </a:rPr>
              <a:t>简单类型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1702401"/>
            <a:ext cx="8084820" cy="2878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 indent="-27940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13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b="1" spc="-40">
                <a:solidFill>
                  <a:srgbClr val="FFFFFF"/>
                </a:solidFill>
                <a:latin typeface="Microsoft JhengHei"/>
                <a:cs typeface="Microsoft JhengHei"/>
              </a:rPr>
              <a:t>．有序类型</a:t>
            </a:r>
            <a:endParaRPr sz="2400">
              <a:latin typeface="Microsoft JhengHei"/>
              <a:cs typeface="Microsoft JhengHei"/>
            </a:endParaRPr>
          </a:p>
          <a:p>
            <a:pPr marL="292100" marR="1106805" indent="-279400">
              <a:lnSpc>
                <a:spcPct val="100000"/>
              </a:lnSpc>
              <a:spcBef>
                <a:spcPts val="1725"/>
              </a:spcBef>
              <a:buSzPct val="95833"/>
              <a:buAutoNum type="arabicPlain"/>
              <a:tabLst>
                <a:tab pos="762000"/>
              </a:tabLst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整数类型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2400" b="1" spc="-9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字符类型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2400" b="1" spc="-9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布尔类型</a:t>
            </a:r>
            <a:r>
              <a:rPr sz="2400" b="1" spc="-160">
                <a:solidFill>
                  <a:srgbClr val="FFFFFF"/>
                </a:solidFill>
                <a:latin typeface="Arial"/>
                <a:cs typeface="Arial"/>
              </a:rPr>
              <a:t>(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如表</a:t>
            </a:r>
            <a:r>
              <a:rPr sz="2400" b="1" spc="-210">
                <a:solidFill>
                  <a:srgbClr val="FFFFFF"/>
                </a:solidFill>
                <a:latin typeface="Arial"/>
                <a:cs typeface="Arial"/>
              </a:rPr>
              <a:t>2-</a:t>
            </a:r>
            <a:r>
              <a:rPr sz="2400" b="1" spc="-26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所示</a:t>
            </a:r>
            <a:r>
              <a:rPr sz="2400" b="1" spc="-105">
                <a:solidFill>
                  <a:srgbClr val="FFFFFF"/>
                </a:solidFill>
                <a:latin typeface="Arial"/>
                <a:cs typeface="Arial"/>
              </a:rPr>
              <a:t>)</a:t>
            </a:r>
            <a:r>
              <a:rPr sz="24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2400" b="1" spc="-105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400" b="1" spc="-105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枚举型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2400" b="1" spc="-9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4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子界类型</a:t>
            </a:r>
            <a:endParaRPr sz="2400">
              <a:latin typeface="Microsoft JhengHei"/>
              <a:cs typeface="Microsoft JhengHei"/>
            </a:endParaRPr>
          </a:p>
          <a:p>
            <a:pPr marL="292100" lvl="1" indent="-279400">
              <a:lnSpc>
                <a:spcPct val="100000"/>
              </a:lnSpc>
              <a:spcBef>
                <a:spcPts val="173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13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400" b="1" spc="-40">
                <a:solidFill>
                  <a:srgbClr val="FFFFFF"/>
                </a:solidFill>
                <a:latin typeface="Microsoft JhengHei"/>
                <a:cs typeface="Microsoft JhengHei"/>
              </a:rPr>
              <a:t>．实数类型</a:t>
            </a:r>
            <a:endParaRPr sz="2400">
              <a:latin typeface="Microsoft JhengHei"/>
              <a:cs typeface="Microsoft JhengHei"/>
            </a:endParaRPr>
          </a:p>
          <a:p>
            <a:pPr marL="440055">
              <a:lnSpc>
                <a:spcPct val="100000"/>
              </a:lnSpc>
              <a:spcBef>
                <a:spcPts val="1730"/>
              </a:spcBef>
              <a:tabLst>
                <a:tab pos="1199515"/>
                <a:tab pos="2140585"/>
                <a:tab pos="2595245"/>
                <a:tab pos="3439795"/>
                <a:tab pos="3894454"/>
                <a:tab pos="4835525"/>
                <a:tab pos="5290185"/>
                <a:tab pos="6496050"/>
                <a:tab pos="6950709"/>
                <a:tab pos="7766684"/>
              </a:tabLst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包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括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270">
                <a:solidFill>
                  <a:srgbClr val="FFFFFF"/>
                </a:solidFill>
                <a:latin typeface="Arial"/>
                <a:cs typeface="Arial"/>
              </a:rPr>
              <a:t>Real48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310">
                <a:solidFill>
                  <a:srgbClr val="FFFFFF"/>
                </a:solidFill>
                <a:latin typeface="Arial"/>
                <a:cs typeface="Arial"/>
              </a:rPr>
              <a:t>Single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340">
                <a:solidFill>
                  <a:srgbClr val="FFFFFF"/>
                </a:solidFill>
                <a:latin typeface="Arial"/>
                <a:cs typeface="Arial"/>
              </a:rPr>
              <a:t>Double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Extended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425">
                <a:solidFill>
                  <a:srgbClr val="FFFFFF"/>
                </a:solidFill>
                <a:latin typeface="Arial"/>
                <a:cs typeface="Arial"/>
              </a:rPr>
              <a:t>Comp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和</a:t>
            </a:r>
            <a:endParaRPr sz="2400">
              <a:latin typeface="Microsoft JhengHei"/>
              <a:cs typeface="Microsoft JhengHei"/>
            </a:endParaRPr>
          </a:p>
          <a:p>
            <a:pPr marL="292100">
              <a:lnSpc>
                <a:spcPct val="100000"/>
              </a:lnSpc>
            </a:pP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Currency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。通常使用的</a:t>
            </a:r>
            <a:r>
              <a:rPr sz="2400" b="1" spc="-270">
                <a:solidFill>
                  <a:srgbClr val="FFFFFF"/>
                </a:solidFill>
                <a:latin typeface="Arial"/>
                <a:cs typeface="Arial"/>
              </a:rPr>
              <a:t>Real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和</a:t>
            </a: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Double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类型是等价的。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15200" y="6362700"/>
            <a:ext cx="1447800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6223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490"/>
              </a:spcBef>
            </a:pPr>
            <a:r>
              <a:rPr sz="2000" b="1" spc="-15">
                <a:solidFill>
                  <a:srgbClr val="DC0081"/>
                </a:solidFill>
                <a:latin typeface="Microsoft JhengHei"/>
                <a:cs typeface="Microsoft JhengHei"/>
              </a:rPr>
              <a:t>返回本节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83902" y="3092162"/>
            <a:ext cx="279400" cy="2730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2640" y="300653"/>
            <a:ext cx="28829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4565"/>
              </a:tabLst>
            </a:pPr>
            <a:r>
              <a:rPr spc="-10"/>
              <a:t>2.3.2</a:t>
            </a:r>
            <a:r>
              <a:rPr/>
              <a:t>	</a:t>
            </a:r>
            <a:r>
              <a:rPr spc="-10">
                <a:latin typeface="Microsoft JhengHei"/>
                <a:cs typeface="Microsoft JhengHei"/>
              </a:rPr>
              <a:t>字符串类型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3140" y="1702401"/>
            <a:ext cx="7240270" cy="2659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 marR="714375" indent="-279400">
              <a:lnSpc>
                <a:spcPct val="100000"/>
              </a:lnSpc>
              <a:spcBef>
                <a:spcPts val="10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305">
                <a:solidFill>
                  <a:srgbClr val="FFFFFF"/>
                </a:solidFill>
                <a:latin typeface="Arial"/>
                <a:cs typeface="Arial"/>
              </a:rPr>
              <a:t>Delphi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主要支持两种类型的字符串：</a:t>
            </a:r>
            <a:r>
              <a:rPr sz="2400" b="1" spc="-295">
                <a:solidFill>
                  <a:srgbClr val="FFFFFF"/>
                </a:solidFill>
                <a:latin typeface="Arial"/>
                <a:cs typeface="Arial"/>
              </a:rPr>
              <a:t>ShortString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和 </a:t>
            </a: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AnsiString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292100" marR="975994" indent="-279400">
              <a:lnSpc>
                <a:spcPct val="100000"/>
              </a:lnSpc>
              <a:spcBef>
                <a:spcPts val="1725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  <a:tab pos="2582545"/>
              </a:tabLst>
            </a:pPr>
            <a:r>
              <a:rPr sz="2400" b="1" spc="-320">
                <a:solidFill>
                  <a:srgbClr val="FFFFFF"/>
                </a:solidFill>
                <a:latin typeface="Arial"/>
                <a:cs typeface="Arial"/>
              </a:rPr>
              <a:t>ShortString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数据类型主要是为了能和</a:t>
            </a:r>
            <a:r>
              <a:rPr sz="2400" b="1" spc="-270">
                <a:solidFill>
                  <a:srgbClr val="FFFFFF"/>
                </a:solidFill>
                <a:latin typeface="Arial"/>
                <a:cs typeface="Arial"/>
              </a:rPr>
              <a:t>Delphi1.0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和 </a:t>
            </a:r>
            <a:r>
              <a:rPr sz="2400" b="1" spc="-340">
                <a:solidFill>
                  <a:srgbClr val="FFFFFF"/>
                </a:solidFill>
                <a:latin typeface="Arial"/>
                <a:cs typeface="Arial"/>
              </a:rPr>
              <a:t>Borland</a:t>
            </a:r>
            <a:r>
              <a:rPr sz="2400" b="1" spc="-10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295">
                <a:solidFill>
                  <a:srgbClr val="FFFFFF"/>
                </a:solidFill>
                <a:latin typeface="Arial"/>
                <a:cs typeface="Arial"/>
              </a:rPr>
              <a:t>Pascal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的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期版本兼容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292100" marR="5080" indent="-279400">
              <a:lnSpc>
                <a:spcPct val="100000"/>
              </a:lnSpc>
              <a:spcBef>
                <a:spcPts val="1730"/>
              </a:spcBef>
              <a:buClr>
                <a:srgbClr val="D60093"/>
              </a:buClr>
              <a:buSzPct val="70833"/>
              <a:buFont typeface="Wingdings"/>
              <a:buChar char=""/>
              <a:tabLst>
                <a:tab pos="292100"/>
              </a:tabLst>
            </a:pPr>
            <a:r>
              <a:rPr sz="2400" b="1" spc="-315">
                <a:solidFill>
                  <a:srgbClr val="FFFFFF"/>
                </a:solidFill>
                <a:latin typeface="Arial"/>
                <a:cs typeface="Arial"/>
              </a:rPr>
              <a:t>String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既可以是</a:t>
            </a:r>
            <a:r>
              <a:rPr sz="2400" b="1" spc="-325">
                <a:solidFill>
                  <a:srgbClr val="FFFFFF"/>
                </a:solidFill>
                <a:latin typeface="Arial"/>
                <a:cs typeface="Arial"/>
              </a:rPr>
              <a:t>ShorString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类型也可以是</a:t>
            </a: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AnsiString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类型，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缺省是</a:t>
            </a:r>
            <a:r>
              <a:rPr sz="2400" b="1" spc="-330">
                <a:solidFill>
                  <a:srgbClr val="FFFFFF"/>
                </a:solidFill>
                <a:latin typeface="Arial"/>
                <a:cs typeface="Arial"/>
              </a:rPr>
              <a:t>AnsiString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类型。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15200" y="6362700"/>
            <a:ext cx="1447800" cy="419100"/>
          </a:xfrm>
          <a:prstGeom prst="rect">
            <a:avLst/>
          </a:prstGeom>
          <a:solidFill>
            <a:srgbClr val="000000"/>
          </a:solidFill>
          <a:ln w="22225">
            <a:solidFill>
              <a:srgbClr val="CC99FF"/>
            </a:solidFill>
          </a:ln>
        </p:spPr>
        <p:txBody>
          <a:bodyPr vert="horz" wrap="square" lIns="0" tIns="6223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490"/>
              </a:spcBef>
            </a:pPr>
            <a:r>
              <a:rPr sz="2000" b="1" spc="-15">
                <a:solidFill>
                  <a:srgbClr val="DC0081"/>
                </a:solidFill>
                <a:latin typeface="Microsoft JhengHei"/>
                <a:cs typeface="Microsoft JhengHei"/>
              </a:rPr>
              <a:t>返回本节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36949" y="1317937"/>
            <a:ext cx="241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75665"/>
              </a:tabLst>
            </a:pPr>
            <a:r>
              <a:rPr sz="2400">
                <a:solidFill>
                  <a:srgbClr val="FFFFFF"/>
                </a:solidFill>
                <a:latin typeface="Microsoft JhengHei"/>
                <a:cs typeface="Microsoft JhengHei"/>
              </a:rPr>
              <a:t>表</a:t>
            </a:r>
            <a:r>
              <a:rPr sz="2400">
                <a:solidFill>
                  <a:srgbClr val="FFFFFF"/>
                </a:solidFill>
              </a:rPr>
              <a:t>2-</a:t>
            </a:r>
            <a:r>
              <a:rPr sz="2400" spc="-50">
                <a:solidFill>
                  <a:srgbClr val="FFFFFF"/>
                </a:solidFill>
              </a:rPr>
              <a:t>3</a:t>
            </a:r>
            <a:r>
              <a:rPr sz="2400">
                <a:solidFill>
                  <a:srgbClr val="FFFFFF"/>
                </a:solidFill>
              </a:rPr>
              <a:t>	</a:t>
            </a:r>
            <a:r>
              <a:rPr sz="2400">
                <a:solidFill>
                  <a:srgbClr val="FFFFFF"/>
                </a:solidFill>
                <a:latin typeface="Microsoft JhengHei"/>
                <a:cs typeface="Microsoft JhengHei"/>
              </a:rPr>
              <a:t>一元运算</a:t>
            </a:r>
            <a:r>
              <a:rPr sz="2400" spc="-50">
                <a:solidFill>
                  <a:srgbClr val="FFFFFF"/>
                </a:solidFill>
                <a:latin typeface="Microsoft JhengHei"/>
                <a:cs typeface="Microsoft JhengHei"/>
              </a:rPr>
              <a:t>符</a:t>
            </a:r>
            <a:endParaRPr sz="2400">
              <a:latin typeface="Microsoft JhengHei"/>
              <a:cs typeface="Microsoft JhengHe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372226" y="2353523"/>
          <a:ext cx="8549005" cy="3047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61514"/>
                <a:gridCol w="2260600"/>
                <a:gridCol w="2260600"/>
                <a:gridCol w="2050414"/>
              </a:tblGrid>
              <a:tr h="88391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marL="698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200" b="1" spc="-2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运算符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2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功能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marL="43116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运算数类型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2650" marR="320675" indent="-558800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运算结果类</a:t>
                      </a:r>
                      <a:r>
                        <a:rPr sz="220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型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11874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107823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marL="6985" algn="ctr">
                        <a:lnSpc>
                          <a:spcPct val="100000"/>
                        </a:lnSpc>
                      </a:pPr>
                      <a:r>
                        <a:rPr sz="2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+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2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同号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63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885" marR="688340" indent="-163195">
                        <a:lnSpc>
                          <a:spcPct val="100000"/>
                        </a:lnSpc>
                        <a:spcBef>
                          <a:spcPts val="1530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 </a:t>
                      </a:r>
                      <a:r>
                        <a:rPr sz="22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Real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19431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51205" marR="585470" indent="-163195">
                        <a:lnSpc>
                          <a:spcPct val="100000"/>
                        </a:lnSpc>
                        <a:spcBef>
                          <a:spcPts val="1530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 </a:t>
                      </a:r>
                      <a:r>
                        <a:rPr sz="22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Real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19431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108521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marL="6985" algn="ctr">
                        <a:lnSpc>
                          <a:spcPct val="100000"/>
                        </a:lnSpc>
                      </a:pPr>
                      <a:r>
                        <a:rPr sz="2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200" b="1" spc="-2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取负值</a:t>
                      </a:r>
                      <a:endParaRPr sz="2200">
                        <a:latin typeface="Microsoft JhengHei"/>
                        <a:cs typeface="Microsoft JhengHei"/>
                      </a:endParaRPr>
                    </a:p>
                  </a:txBody>
                  <a:tcPr marL="0" marR="0" marT="63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885" marR="688340" indent="-163195">
                        <a:lnSpc>
                          <a:spcPct val="100000"/>
                        </a:lnSpc>
                        <a:spcBef>
                          <a:spcPts val="1530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 </a:t>
                      </a:r>
                      <a:r>
                        <a:rPr sz="22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Real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19431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51205" marR="585470" indent="-163195">
                        <a:lnSpc>
                          <a:spcPct val="100000"/>
                        </a:lnSpc>
                        <a:spcBef>
                          <a:spcPts val="1530"/>
                        </a:spcBef>
                      </a:pPr>
                      <a:r>
                        <a:rPr sz="22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 </a:t>
                      </a:r>
                      <a:r>
                        <a:rPr sz="22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Real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19431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7315200" y="6362700"/>
            <a:ext cx="1447800" cy="419100"/>
          </a:xfrm>
          <a:prstGeom prst="rect">
            <a:avLst/>
          </a:prstGeom>
          <a:solidFill>
            <a:srgbClr val="FFFFCC"/>
          </a:solidFill>
          <a:ln w="22225">
            <a:solidFill>
              <a:srgbClr val="CC99FF"/>
            </a:solidFill>
          </a:ln>
        </p:spPr>
        <p:txBody>
          <a:bodyPr vert="horz" wrap="square" lIns="0" tIns="6223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490"/>
              </a:spcBef>
            </a:pPr>
            <a:r>
              <a:rPr sz="2000" b="1" spc="-15">
                <a:solidFill>
                  <a:srgbClr val="DC0081"/>
                </a:solidFill>
                <a:latin typeface="Microsoft JhengHei"/>
                <a:cs typeface="Microsoft JhengHei"/>
              </a:rPr>
              <a:t>返回本节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335578"/>
            <a:ext cx="28829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4565"/>
              </a:tabLst>
            </a:pPr>
            <a:r>
              <a:rPr spc="-10"/>
              <a:t>2.4.2</a:t>
            </a:r>
            <a:r>
              <a:rPr/>
              <a:t>	</a:t>
            </a:r>
            <a:r>
              <a:rPr spc="-10">
                <a:latin typeface="Microsoft JhengHei"/>
                <a:cs typeface="Microsoft JhengHei"/>
              </a:rPr>
              <a:t>逻辑运算符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6800" y="2819400"/>
            <a:ext cx="7086600" cy="1127125"/>
          </a:xfrm>
          <a:prstGeom prst="rect">
            <a:avLst/>
          </a:prstGeom>
          <a:solidFill>
            <a:srgbClr val="FBFDB9"/>
          </a:solidFill>
          <a:ln w="9525">
            <a:solidFill>
              <a:srgbClr val="000066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91440" marR="231775">
              <a:lnSpc>
                <a:spcPct val="113599"/>
              </a:lnSpc>
              <a:spcBef>
                <a:spcPts val="5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逻辑运算符实际上可分为两类：逻辑运算符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和布尔运算符。（见表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2-4 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和表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2-</a:t>
            </a:r>
            <a:r>
              <a:rPr sz="2800" b="1" spc="-25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72291" y="1211078"/>
          <a:ext cx="8396605" cy="51809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45590"/>
                <a:gridCol w="2600960"/>
                <a:gridCol w="2219960"/>
                <a:gridCol w="2013585"/>
              </a:tblGrid>
              <a:tr h="744220">
                <a:tc>
                  <a:txBody>
                    <a:bodyPr vert="horz" wrap="square"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2000" b="1" spc="-2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运算符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8105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功能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810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运算数类型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810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运算结果类型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8105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19050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Not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‘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非</a:t>
                      </a:r>
                      <a:r>
                        <a:rPr sz="2000" b="1" spc="-5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’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‘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与</a:t>
                      </a:r>
                      <a:r>
                        <a:rPr sz="2000" b="1" spc="-5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’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‘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或</a:t>
                      </a:r>
                      <a:r>
                        <a:rPr sz="2000" b="1" spc="-5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’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Xor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‘</a:t>
                      </a: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异或</a:t>
                      </a:r>
                      <a:r>
                        <a:rPr sz="2000" b="1" spc="-5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’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Shl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0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按位左移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239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9525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  <a:tr h="744220">
                <a:tc>
                  <a:txBody>
                    <a:bodyPr vert="horz" wrap="square"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Shr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9050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0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按位右移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72390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Integer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9525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0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Boolean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9525">
                      <a:solidFill>
                        <a:srgbClr val="A0A0A0"/>
                      </a:solidFill>
                      <a:prstDash val="solid"/>
                    </a:lnL>
                    <a:lnR w="19050">
                      <a:solidFill>
                        <a:srgbClr val="A0A0A0"/>
                      </a:solidFill>
                      <a:prstDash val="solid"/>
                    </a:lnR>
                    <a:lnT w="9525">
                      <a:solidFill>
                        <a:srgbClr val="A0A0A0"/>
                      </a:solidFill>
                      <a:prstDash val="solid"/>
                    </a:lnT>
                    <a:lnB w="19050">
                      <a:solidFill>
                        <a:srgbClr val="A0A0A0"/>
                      </a:solidFill>
                      <a:prstDash val="solid"/>
                    </a:lnB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89349" y="479737"/>
            <a:ext cx="241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75665"/>
              </a:tabLst>
            </a:pPr>
            <a:r>
              <a:rPr sz="2400">
                <a:solidFill>
                  <a:srgbClr val="FFFFFF"/>
                </a:solidFill>
                <a:latin typeface="Microsoft JhengHei"/>
                <a:cs typeface="Microsoft JhengHei"/>
              </a:rPr>
              <a:t>表</a:t>
            </a:r>
            <a:r>
              <a:rPr sz="2400">
                <a:solidFill>
                  <a:srgbClr val="FFFFFF"/>
                </a:solidFill>
              </a:rPr>
              <a:t>2-</a:t>
            </a:r>
            <a:r>
              <a:rPr sz="2400" spc="-50">
                <a:solidFill>
                  <a:srgbClr val="FFFFFF"/>
                </a:solidFill>
              </a:rPr>
              <a:t>4</a:t>
            </a:r>
            <a:r>
              <a:rPr sz="2400">
                <a:solidFill>
                  <a:srgbClr val="FFFFFF"/>
                </a:solidFill>
              </a:rPr>
              <a:t>	</a:t>
            </a:r>
            <a:r>
              <a:rPr sz="2400">
                <a:solidFill>
                  <a:srgbClr val="FFFFFF"/>
                </a:solidFill>
                <a:latin typeface="Microsoft JhengHei"/>
                <a:cs typeface="Microsoft JhengHei"/>
              </a:rPr>
              <a:t>逻辑运算</a:t>
            </a:r>
            <a:r>
              <a:rPr sz="2400" spc="-50">
                <a:solidFill>
                  <a:srgbClr val="FFFFFF"/>
                </a:solidFill>
                <a:latin typeface="Microsoft JhengHei"/>
                <a:cs typeface="Microsoft JhengHei"/>
              </a:rPr>
              <a:t>符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https://d.book118.com/828013057012006026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Times New Roman</vt:lpstr>
      <vt:lpstr>黑体</vt:lpstr>
      <vt:lpstr>Microsoft JhengHei</vt:lpstr>
      <vt:lpstr>Wingdings</vt:lpstr>
      <vt:lpstr>宋体</vt:lpstr>
      <vt:lpstr>Courier New</vt:lpstr>
      <vt:lpstr>Office Theme</vt:lpstr>
      <vt:lpstr>PowerPoint Presentation</vt:lpstr>
      <vt:lpstr>本章要点</vt:lpstr>
      <vt:lpstr>2.1	基本字符和符号</vt:lpstr>
      <vt:lpstr>2.2	常量与变量</vt:lpstr>
      <vt:lpstr>2.2.1	声明变量</vt:lpstr>
      <vt:lpstr>2.2.2	声明常量</vt:lpstr>
      <vt:lpstr>2.3	数据类型</vt:lpstr>
      <vt:lpstr>2.3.1	简单类型</vt:lpstr>
      <vt:lpstr>2.3.2	字符串类型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表2-3	一元运算符</vt:lpstr>
      <vt:lpstr>2.4.2	逻辑运算符</vt:lpstr>
      <vt:lpstr>表2-4	逻辑运算符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2024-09-03T01:26:04.346</cp:lastPrinted>
  <dcterms:created xsi:type="dcterms:W3CDTF">2024-09-02T17:26:04Z</dcterms:created>
  <dcterms:modified xsi:type="dcterms:W3CDTF">2024-09-02T17:26:05Z</dcterms:modified>
</cp:coreProperties>
</file>