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EF9C725-09AB-4BAC-BBA1-CE2A212CBD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E155F89-AB35-4C60-848C-060D875208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F03D366-A66C-4952-A18D-375F8A38B3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13C5328-F52B-44D0-A914-44269493656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1D3B0A5-E78F-47D3-9756-C228730098C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A65B0AC-F5DB-4D77-9C6F-ED8CC6C9EB8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FEA292B-37CC-4FEA-9E5F-4EAE25D88D8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8DBE3EF-9824-456E-AF6C-1EDB15E3716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BB915F7-905C-419A-ADD1-F45E4D7D22D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DC1E5DE-3BAC-47EF-9E21-DCA61B2DC7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2101D04-F7E0-47B2-840C-8CE3699BD3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11.jpeg" /><Relationship Id="rId6"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1.jpeg" /><Relationship Id="rId4"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23.jpeg" /><Relationship Id="rId4" Type="http://schemas.openxmlformats.org/officeDocument/2006/relationships/image" Target="../media/image24.jpeg" /><Relationship Id="rId5" Type="http://schemas.openxmlformats.org/officeDocument/2006/relationships/image" Target="../media/image25.jpeg" /><Relationship Id="rId6"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28014014037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88841" y="1601801"/>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lt1">
                    <a:lumMod val="65000"/>
                    <a:alpha val="100000"/>
                  </a:schemeClr>
                </a:solidFill>
                <a:latin typeface="Microsoft Yahei"/>
                <a:ea typeface="Microsoft Yahei"/>
                <a:cs typeface="Microsoft Yahei"/>
              </a:rPr>
              <a:t>职业能力全</a:t>
            </a:r>
          </a:p>
        </p:txBody>
      </p:sp>
      <p:sp>
        <p:nvSpPr>
          <p:cNvPr id="3" name="TextBox 3"/>
          <p:cNvSpPr txBox="1"/>
          <p:nvPr/>
        </p:nvSpPr>
        <p:spPr>
          <a:xfrm>
            <a:off x="861803" y="4908978"/>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endParaRPr lang="en-US" sz="2025">
              <a:solidFill>
                <a:schemeClr val="lt1">
                  <a:lumMod val="65000"/>
                  <a:alpha val="100000"/>
                </a:schemeClr>
              </a:solidFill>
              <a:latin typeface="Microsoft Yahei"/>
              <a:ea typeface="Microsoft Yahei"/>
              <a:cs typeface="Microsoft Yahei"/>
            </a:endParaRPr>
          </a:p>
        </p:txBody>
      </p:sp>
      <p:sp>
        <p:nvSpPr>
          <p:cNvPr id="4" name="TextBox 4"/>
          <p:cNvSpPr txBox="1"/>
          <p:nvPr/>
        </p:nvSpPr>
        <p:spPr>
          <a:xfrm>
            <a:off x="898379" y="5391781"/>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lt1">
                    <a:lumMod val="65000"/>
                    <a:alpha val="100000"/>
                  </a:schemeClr>
                </a:solidFill>
                <a:latin typeface="Microsoft Yahei"/>
                <a:ea typeface="Microsoft Yahei"/>
                <a:cs typeface="Microsoft Yahei"/>
              </a:rPr>
              <a:t>2024-02-02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职业能力概述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基础知识与技能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沟通协作与团队建设</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创新思维与问题解决能力</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自我管理与发展规划</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职业素养与社会责任感</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职业能力概述</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在现代社会中，职业能力的高低直接决定了个人在职场中的竞争力和成功机会。</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职业能力是指个人在特定职业领域内所具备的知识、技能、态度和价值观等方面的综合能力。</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职业能力对于个人职业发展至关重要，是评价一个人是否胜任某项工作的重要标准。</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职业能力定义与重要性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指个人在特定领域内所具备的专业知识和技能，如医生的诊断能力、程序员的编程技能等。</a:t>
            </a:r>
          </a:p>
        </p:txBody>
      </p:sp>
      <p:sp>
        <p:nvSpPr>
          <p:cNvPr id="4" name="TextBox 4"/>
          <p:cNvSpPr txBox="1"/>
          <p:nvPr/>
        </p:nvSpPr>
        <p:spPr>
          <a:xfrm>
            <a:off x="990089"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专业技能</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通用技能</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25" r="1662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个人品质</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适用于多种职业领域的技能，如沟通能力、团队协作能力、解决问题的能力等。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包括自我驱动、责任心、适应性、抗压能力等非技能方面的素质，对于个人职业发展同样重要。</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职业能力分类及特点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413" r="12413"/>
          <a:stretch>
            <a:fillRect/>
          </a:stretch>
        </p:blipFill>
        <p:spPr>
          <a:xfrm>
            <a:off x="882858" y="1563009"/>
            <a:ext cx="2465519" cy="2459823"/>
          </a:xfrm>
          <a:prstGeom prst="rect">
            <a:avLst/>
          </a:prstGeom>
        </p:spPr>
      </p:pic>
      <p:pic>
        <p:nvPicPr>
          <p:cNvPr id="3" name="Picture 3"/>
          <p:cNvPicPr>
            <a:picLocks noChangeAspect="1"/>
          </p:cNvPicPr>
          <p:nvPr/>
        </p:nvPicPr>
        <p:blipFill>
          <a:blip r:embed="rId3"/>
          <a:srcRect l="16589" r="16589"/>
          <a:stretch>
            <a:fillRect/>
          </a:stretch>
        </p:blipFill>
        <p:spPr>
          <a:xfrm>
            <a:off x="3561054" y="1563009"/>
            <a:ext cx="2465519" cy="2459823"/>
          </a:xfrm>
          <a:prstGeom prst="rect">
            <a:avLst/>
          </a:prstGeom>
        </p:spPr>
      </p:pic>
      <p:pic>
        <p:nvPicPr>
          <p:cNvPr id="4" name="Picture 4"/>
          <p:cNvPicPr>
            <a:picLocks noChangeAspect="1"/>
          </p:cNvPicPr>
          <p:nvPr/>
        </p:nvPicPr>
        <p:blipFill>
          <a:blip r:embed="rId4"/>
          <a:srcRect l="18678" r="18678"/>
          <a:stretch>
            <a:fillRect/>
          </a:stretch>
        </p:blipFill>
        <p:spPr>
          <a:xfrm>
            <a:off x="6239251" y="1563009"/>
            <a:ext cx="2465519" cy="2459823"/>
          </a:xfrm>
          <a:prstGeom prst="rect">
            <a:avLst/>
          </a:prstGeom>
        </p:spPr>
      </p:pic>
      <p:pic>
        <p:nvPicPr>
          <p:cNvPr id="5" name="Picture 5"/>
          <p:cNvPicPr>
            <a:picLocks noChangeAspect="1"/>
          </p:cNvPicPr>
          <p:nvPr/>
        </p:nvPicPr>
        <p:blipFill>
          <a:blip r:embed="rId5"/>
          <a:srcRect t="116" b="116"/>
          <a:stretch>
            <a:fillRect/>
          </a:stretch>
        </p:blipFill>
        <p:spPr>
          <a:xfrm>
            <a:off x="8917448" y="1563009"/>
            <a:ext cx="2465519" cy="2459823"/>
          </a:xfrm>
          <a:prstGeom prst="rect">
            <a:avLst/>
          </a:prstGeom>
        </p:spPr>
      </p:pic>
      <p:sp>
        <p:nvSpPr>
          <p:cNvPr id="6" name="AutoShape 6"/>
          <p:cNvSpPr/>
          <p:nvPr/>
        </p:nvSpPr>
        <p:spPr>
          <a:xfrm>
            <a:off x="1401243" y="3336168"/>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079439" y="3336168"/>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466032" y="3336168"/>
            <a:ext cx="1368351" cy="146042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757636" y="3336168"/>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7981" y="5054414"/>
            <a:ext cx="2415273" cy="1117978"/>
          </a:xfrm>
          <a:prstGeom prst="rect">
            <a:avLst/>
          </a:prstGeom>
          <a:noFill/>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提升职业能力有助于个人更好地胜任工作，提高工作效率和质量。</a:t>
            </a:r>
            <a:endParaRPr lang="en-US" sz="1100"/>
          </a:p>
        </p:txBody>
      </p:sp>
      <p:sp>
        <p:nvSpPr>
          <p:cNvPr id="11" name="AutoShape 11"/>
          <p:cNvSpPr/>
          <p:nvPr/>
        </p:nvSpPr>
        <p:spPr>
          <a:xfrm>
            <a:off x="3586178" y="5054414"/>
            <a:ext cx="2415273" cy="1118235"/>
          </a:xfrm>
          <a:prstGeom prst="rect">
            <a:avLst/>
          </a:prstGeom>
          <a:noFill/>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增强个人在职场中的竞争力和发展潜力，为晋升和职业发展打下坚实基础。</a:t>
            </a:r>
            <a:endParaRPr lang="en-US" sz="1100"/>
          </a:p>
        </p:txBody>
      </p:sp>
      <p:sp>
        <p:nvSpPr>
          <p:cNvPr id="12" name="AutoShape 12"/>
          <p:cNvSpPr/>
          <p:nvPr/>
        </p:nvSpPr>
        <p:spPr>
          <a:xfrm>
            <a:off x="6264374" y="5054414"/>
            <a:ext cx="2415273" cy="1118235"/>
          </a:xfrm>
          <a:prstGeom prst="rect">
            <a:avLst/>
          </a:prstGeom>
          <a:noFill/>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有助于个人实现自我价值和成就感，提高生活质量和幸福感。</a:t>
            </a:r>
            <a:endParaRPr lang="en-US" sz="1100"/>
          </a:p>
        </p:txBody>
      </p:sp>
      <p:sp>
        <p:nvSpPr>
          <p:cNvPr id="13" name="AutoShape 13"/>
          <p:cNvSpPr/>
          <p:nvPr/>
        </p:nvSpPr>
        <p:spPr>
          <a:xfrm>
            <a:off x="8942570" y="5054414"/>
            <a:ext cx="2415273" cy="1118235"/>
          </a:xfrm>
          <a:prstGeom prst="rect">
            <a:avLst/>
          </a:prstGeom>
          <a:noFill/>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对于企业而言，提升员工职业能力也是提高企业核心竞争力和可持续发展的重要手段。</a:t>
            </a:r>
            <a:endParaRPr lang="en-US" sz="1100"/>
          </a:p>
        </p:txBody>
      </p:sp>
      <p:sp>
        <p:nvSpPr>
          <p:cNvPr id="14" name="TextBox 14"/>
          <p:cNvSpPr txBox="1"/>
          <p:nvPr/>
        </p:nvSpPr>
        <p:spPr>
          <a:xfrm>
            <a:off x="1431442" y="3725383"/>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15" name="TextBox 15"/>
          <p:cNvSpPr txBox="1"/>
          <p:nvPr/>
        </p:nvSpPr>
        <p:spPr>
          <a:xfrm>
            <a:off x="4111824"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16" name="TextBox 16"/>
          <p:cNvSpPr txBox="1"/>
          <p:nvPr/>
        </p:nvSpPr>
        <p:spPr>
          <a:xfrm>
            <a:off x="6790020"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17" name="TextBox 17"/>
          <p:cNvSpPr txBox="1"/>
          <p:nvPr/>
        </p:nvSpPr>
        <p:spPr>
          <a:xfrm>
            <a:off x="9468217"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提升职业能力意义与价值</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基础知识与技能</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08" r="3208"/>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rcRect l="16625" r="16625"/>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精通本职业领域内的专业知识，包括相关理论、概念、方法和技能。</a:t>
            </a:r>
          </a:p>
        </p:txBody>
      </p:sp>
      <p:pic>
        <p:nvPicPr>
          <p:cNvPr id="5" name="Picture 5"/>
          <p:cNvPicPr>
            <a:picLocks noChangeAspect="1"/>
          </p:cNvPicPr>
          <p:nvPr/>
        </p:nvPicPr>
        <p:blipFill>
          <a:blip r:embed="rId4"/>
          <a:srcRect l="12292" r="12292"/>
          <a:stretch>
            <a:fillRect/>
          </a:stretch>
        </p:blipFill>
        <p:spPr>
          <a:xfrm>
            <a:off x="8413043"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能够准确理解和运用专业术语，把握专业发展的最新动态和趋势。</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具备解决实际问题的能力，能够将专业知识应用于实际工作中。</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专业知识掌握程度</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能够独立完成常规工作任务，保证工作质量和效率。</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具备一定的创新能力和应变能力，能够应对复杂多变的工作环境。</a:t>
            </a:r>
          </a:p>
        </p:txBody>
      </p:sp>
      <p:pic>
        <p:nvPicPr>
          <p:cNvPr id="7" name="Picture 7"/>
          <p:cNvPicPr>
            <a:picLocks noChangeAspect="1"/>
          </p:cNvPicPr>
          <p:nvPr/>
        </p:nvPicPr>
        <p:blipFill>
          <a:blip r:embed="rId2"/>
          <a:srcRect l="9575" r="9575"/>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9575" r="9575"/>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l="4522" r="4522"/>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熟练掌握本职业所需的基本技能，如计算机操作、数据分析、实验技能等。</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基本技能操作熟练度</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grpSp>
        <p:nvGrpSpPr>
          <p:cNvPr id="2" name="Group 2"/>
          <p:cNvGrpSpPr/>
          <p:nvPr/>
        </p:nvGrpSpPr>
        <p:grpSpPr>
          <a:xfrm>
            <a:off x="1218874" y="1354848"/>
            <a:ext cx="4394883" cy="1340950"/>
            <a:chOff x="1218874" y="1354848"/>
            <a:chExt cx="4394883" cy="1340950"/>
          </a:xfrm>
        </p:grpSpPr>
        <p:sp>
          <p:nvSpPr>
            <p:cNvPr id="3" name="AutoShape 3"/>
            <p:cNvSpPr/>
            <p:nvPr/>
          </p:nvSpPr>
          <p:spPr>
            <a:xfrm>
              <a:off x="1218874" y="1354848"/>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18874" y="1993615"/>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具备跨学科知识背景，能够融合不同领域的知识和技能解决综合性问题。</a:t>
              </a:r>
            </a:p>
          </p:txBody>
        </p:sp>
        <p:sp>
          <p:nvSpPr>
            <p:cNvPr id="5" name="Freeform 5"/>
            <p:cNvSpPr/>
            <p:nvPr/>
          </p:nvSpPr>
          <p:spPr>
            <a:xfrm>
              <a:off x="1303561" y="1482500"/>
              <a:ext cx="469392" cy="383462"/>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218874" y="3134853"/>
            <a:ext cx="4394883" cy="1304934"/>
            <a:chOff x="1218874" y="3134853"/>
            <a:chExt cx="4394883" cy="1304934"/>
          </a:xfrm>
        </p:grpSpPr>
        <p:sp>
          <p:nvSpPr>
            <p:cNvPr id="7" name="AutoShape 7"/>
            <p:cNvSpPr/>
            <p:nvPr/>
          </p:nvSpPr>
          <p:spPr>
            <a:xfrm>
              <a:off x="1218874" y="313485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358514" y="3274494"/>
              <a:ext cx="359485" cy="359485"/>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18874" y="373760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善于学习和吸收新知识，不断更新和扩展自己的知识结构和技能体系。</a:t>
              </a:r>
            </a:p>
          </p:txBody>
        </p:sp>
      </p:grpSp>
      <p:grpSp>
        <p:nvGrpSpPr>
          <p:cNvPr id="10" name="Group 10"/>
          <p:cNvGrpSpPr/>
          <p:nvPr/>
        </p:nvGrpSpPr>
        <p:grpSpPr>
          <a:xfrm>
            <a:off x="1218874" y="4878843"/>
            <a:ext cx="4394883" cy="1316184"/>
            <a:chOff x="1218874" y="4878843"/>
            <a:chExt cx="4394883" cy="1316184"/>
          </a:xfrm>
        </p:grpSpPr>
        <p:sp>
          <p:nvSpPr>
            <p:cNvPr id="11" name="AutoShape 11"/>
            <p:cNvSpPr/>
            <p:nvPr/>
          </p:nvSpPr>
          <p:spPr>
            <a:xfrm>
              <a:off x="1218874" y="487884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372678" y="5037742"/>
              <a:ext cx="331158" cy="320969"/>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1218874" y="549284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具备较强的逻辑思维能力和创新能力，能够提出新颖的解决方案和思路。</a:t>
              </a:r>
            </a:p>
          </p:txBody>
        </p:sp>
      </p:grpSp>
      <p:pic>
        <p:nvPicPr>
          <p:cNvPr id="14" name="Picture 14"/>
          <p:cNvPicPr>
            <a:picLocks noChangeAspect="1"/>
          </p:cNvPicPr>
          <p:nvPr/>
        </p:nvPicPr>
        <p:blipFill>
          <a:blip r:embed="rId2"/>
          <a:stretch>
            <a:fillRect/>
          </a:stretch>
        </p:blipFill>
        <p:spPr>
          <a:xfrm>
            <a:off x="6603343" y="1773672"/>
            <a:ext cx="4619078" cy="4619078"/>
          </a:xfrm>
          <a:prstGeom prst="ellipse">
            <a:avLst/>
          </a:prstGeom>
        </p:spPr>
      </p:pic>
      <p:pic>
        <p:nvPicPr>
          <p:cNvPr id="15" name="Picture 15"/>
          <p:cNvPicPr>
            <a:picLocks noChangeAspect="1"/>
          </p:cNvPicPr>
          <p:nvPr/>
        </p:nvPicPr>
        <p:blipFill>
          <a:blip r:embed="rId3"/>
          <a:stretch>
            <a:fillRect/>
          </a:stretch>
        </p:blipFill>
        <p:spPr>
          <a:xfrm>
            <a:off x="9353197" y="779822"/>
            <a:ext cx="2231507" cy="2231507"/>
          </a:xfrm>
          <a:prstGeom prst="ellipse">
            <a:avLst/>
          </a:prstGeom>
        </p:spPr>
      </p:pic>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跨学科知识融合应用能力</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沟通协作与团队建设</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3542" r="13542"/>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5908" r="5908"/>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倾听与理解</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清晰表达</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反馈与确认</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运用实例</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有效沟通技巧及运用实例</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在沟通时，要全神贯注地倾听对方的观点和意见，理解其立场和需求，这是有效沟通的基础。</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在沟通过程中，要及时给予对方反馈，确认自己是否理解正确，以确保双方的信息交流畅通无阻。</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在表达自己的观点时，要言简意赅，避免使用模糊、含糊不清的语言，以免引起误解。</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例如，在项目会议中，通过与团队成员的有效沟通，明确各自的任务和责任，确保项目顺利进行。</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4875" r="14875"/>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2863" r="12863"/>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6327" r="16327"/>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4881" r="14881"/>
          <a:stretch>
            <a:fillRect/>
          </a:stretch>
        </p:blipFill>
        <p:spPr>
          <a:xfrm>
            <a:off x="3571418" y="1892300"/>
            <a:ext cx="2266949" cy="2420620"/>
          </a:xfrm>
          <a:prstGeom prst="rect">
            <a:avLst/>
          </a:prstGeom>
        </p:spPr>
      </p:pic>
      <p:sp>
        <p:nvSpPr>
          <p:cNvPr id="6" name="AutoShape 6"/>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705451" y="3460761"/>
            <a:ext cx="2286000" cy="2849023"/>
            <a:chOff x="705451" y="3460761"/>
            <a:chExt cx="2286000" cy="2849023"/>
          </a:xfrm>
        </p:grpSpPr>
        <p:sp>
          <p:nvSpPr>
            <p:cNvPr id="13" name="AutoShape 13"/>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团队协作精神培养方法论述</a:t>
              </a:r>
            </a:p>
          </p:txBody>
        </p:sp>
      </p:grpSp>
      <p:sp>
        <p:nvSpPr>
          <p:cNvPr id="37" name="TextBox 37"/>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团队成员应该明确团队的共同目标，意识到只有团结合作才能实现这些目标。</a:t>
            </a:r>
          </a:p>
        </p:txBody>
      </p:sp>
      <p:sp>
        <p:nvSpPr>
          <p:cNvPr id="38" name="TextBox 38"/>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团队成员之间要相互信任，相信彼此的能力和贡献，这是团队协作的前提。</a:t>
            </a:r>
          </a:p>
        </p:txBody>
      </p:sp>
      <p:sp>
        <p:nvSpPr>
          <p:cNvPr id="39" name="TextBox 39"/>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团队成员应该积极分享自己的经验和知识，互相协作，共同解决问题。</a:t>
            </a:r>
          </a:p>
        </p:txBody>
      </p:sp>
      <p:sp>
        <p:nvSpPr>
          <p:cNvPr id="40" name="TextBox 4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通过建立积极向上的团队文化，增强团队成员的归属感和凝聚力。</a:t>
            </a:r>
          </a:p>
        </p:txBody>
      </p:sp>
      <p:sp>
        <p:nvSpPr>
          <p:cNvPr id="41" name="TextBox 41"/>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建立共同目标</a:t>
            </a:r>
          </a:p>
        </p:txBody>
      </p:sp>
      <p:sp>
        <p:nvSpPr>
          <p:cNvPr id="42" name="TextBox 42"/>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强化信任关系</a:t>
            </a:r>
          </a:p>
        </p:txBody>
      </p:sp>
      <p:sp>
        <p:nvSpPr>
          <p:cNvPr id="43" name="TextBox 43"/>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鼓励分享与合作</a:t>
            </a:r>
          </a:p>
        </p:txBody>
      </p:sp>
      <p:sp>
        <p:nvSpPr>
          <p:cNvPr id="44" name="TextBox 44"/>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培养团队文化</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https://d.book118.com/828014014037006043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73</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2024-09-22T18:44:36.469</cp:lastPrinted>
  <dcterms:created xsi:type="dcterms:W3CDTF">2024-09-22T10:44:36Z</dcterms:created>
  <dcterms:modified xsi:type="dcterms:W3CDTF">2024-09-22T10:44:38Z</dcterms:modified>
</cp:coreProperties>
</file>