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ln>
            <a:solidFill>
              <a:srgbClr val="000000"/>
            </a:solidFill>
            <a:miter lim="800000"/>
          </a:ln>
        </p:spPr>
      </p:sp>
      <p:sp>
        <p:nvSpPr>
          <p:cNvPr id="56323" name="备注占位符 2"/>
          <p:cNvSpPr txBox="1">
            <a:spLocks noGrp="1" noChangeArrowheads="1"/>
          </p:cNvSpPr>
          <p:nvPr>
            <p:ph type="body" idx="6"/>
          </p:nvPr>
        </p:nvSpPr>
        <p:spPr bwMode="auto">
          <a:noFill/>
        </p:spPr>
        <p:txBody>
          <a:bodyPr wrap="square" numCol="1" anchor="t" anchorCtr="0" compatLnSpc="1"/>
          <a:lstStyle/>
          <a:p>
            <a:endParaRPr lang="zh-CN" altLang="en-US" smtClean="0"/>
          </a:p>
        </p:txBody>
      </p:sp>
      <p:sp>
        <p:nvSpPr>
          <p:cNvPr id="56324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fld id="{E8A139B7-B59B-47C5-AA31-D0963CAD559A}" type="slidenum">
              <a:rPr lang="zh-CN" altLang="en-US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08920-37A0-470C-A419-F6B65F752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C9DD2-69FC-4728-A3FB-75C10998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CC833-C427-4B3D-B9BF-83795A10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6B63B-23E6-46D2-9904-EE4A1782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140C8-B164-489F-B5DA-E23B5C334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727B1-DDE2-405D-9B38-595D5EA9A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4C03F-C0DB-4E84-BEFE-D9F05E8D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AA80C-1680-4FD2-BF85-CC793F5B4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133C5-5E9D-45F5-8865-250F44891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A0F1B-AF4D-42B8-BB7C-4608D5E6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54466-5A58-4E61-B473-9FE4AB29B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D8E3A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tags" Target="../tags/tag11.xml" /><Relationship Id="rId4" Type="http://schemas.openxmlformats.org/officeDocument/2006/relationships/image" Target="../media/image10.png" /><Relationship Id="rId5" Type="http://schemas.openxmlformats.org/officeDocument/2006/relationships/tags" Target="../tags/tag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603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3" title="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635885" y="1686560"/>
            <a:ext cx="7315200" cy="19050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Unit 10  If you go to the party, you</a:t>
            </a:r>
            <a:r>
              <a: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+mn-ea"/>
                <a:cs typeface="+mn-cs"/>
              </a:rPr>
              <a:t>’</a:t>
            </a:r>
            <a:r>
              <a:rPr kumimoji="0" lang="en-US" altLang="zh-CN" sz="3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ll have a great time.</a:t>
            </a:r>
            <a:endParaRPr kumimoji="0" lang="en-US" altLang="zh-CN" sz="3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3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4" name="组合 3" title=""/>
          <p:cNvGrpSpPr/>
          <p:nvPr/>
        </p:nvGrpSpPr>
        <p:grpSpPr>
          <a:xfrm>
            <a:off x="4170983" y="3375030"/>
            <a:ext cx="4786366" cy="727122"/>
            <a:chOff x="6934178" y="5028450"/>
            <a:chExt cx="4278238" cy="969907"/>
          </a:xfrm>
        </p:grpSpPr>
        <p:sp>
          <p:nvSpPr>
            <p:cNvPr id="10247" name="文本框 1"/>
            <p:cNvSpPr txBox="1"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6947089" y="5028450"/>
              <a:ext cx="4265327" cy="9699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5000"/>
                </a:lnSpc>
              </a:pPr>
              <a:r>
                <a:rPr lang="en-US" altLang="zh-CN" sz="3300" smtClean="0">
                  <a:solidFill>
                    <a:srgbClr val="C00000"/>
                  </a:solidFill>
                  <a:latin typeface="Times New Roman" panose="02020603050405020304" pitchFamily="18" charset="0"/>
                </a:rPr>
                <a:t>Section B 3a-Self Check</a:t>
              </a:r>
              <a:endParaRPr lang="en-US" altLang="zh-CN" sz="3300">
                <a:solidFill>
                  <a:srgbClr val="C00000"/>
                </a:solidFill>
                <a:latin typeface="Times New Roman" panose="02020603050405020304" pitchFamily="18" charset="0"/>
              </a:endParaRPr>
            </a:p>
          </p:txBody>
        </p:sp>
        <p:cxnSp>
          <p:nvCxnSpPr>
            <p:cNvPr id="5" name="直线连接符 2"/>
            <p:cNvCxnSpPr/>
            <p:nvPr>
              <p:custDataLst>
                <p:tags r:id="rId4"/>
              </p:custDataLst>
            </p:nvPr>
          </p:nvCxnSpPr>
          <p:spPr>
            <a:xfrm>
              <a:off x="6934178" y="5234738"/>
              <a:ext cx="3814776" cy="0"/>
            </a:xfrm>
            <a:prstGeom prst="line">
              <a:avLst/>
            </a:prstGeom>
            <a:ln w="285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直线连接符 7"/>
            <p:cNvCxnSpPr/>
            <p:nvPr>
              <p:custDataLst>
                <p:tags r:id="rId5"/>
              </p:custDataLst>
            </p:nvPr>
          </p:nvCxnSpPr>
          <p:spPr>
            <a:xfrm>
              <a:off x="6934178" y="5910242"/>
              <a:ext cx="3814776" cy="0"/>
            </a:xfrm>
            <a:prstGeom prst="line">
              <a:avLst/>
            </a:prstGeom>
            <a:ln w="28575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1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906027" y="0"/>
            <a:ext cx="2061633" cy="141763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7" name="文本框 4101" title=""/>
          <p:cNvSpPr txBox="1"/>
          <p:nvPr/>
        </p:nvSpPr>
        <p:spPr bwMode="auto">
          <a:xfrm>
            <a:off x="571461" y="190477"/>
            <a:ext cx="2286000" cy="5835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z="3200" b="1" err="1">
                <a:solidFill>
                  <a:schemeClr val="tx1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rPr>
              <a:t>学习目标</a:t>
            </a:r>
            <a:endParaRPr lang="en-US" altLang="en-US" sz="3200" b="1">
              <a:solidFill>
                <a:schemeClr val="tx1"/>
              </a:solidFill>
              <a:latin typeface="宋体" panose="02010600030101010101" pitchFamily="2" charset="-122"/>
              <a:ea typeface="幼圆" panose="020105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6" name="Rectangle 3" title=""/>
          <p:cNvSpPr>
            <a:spLocks noChangeArrowheads="1"/>
          </p:cNvSpPr>
          <p:nvPr/>
        </p:nvSpPr>
        <p:spPr bwMode="auto">
          <a:xfrm>
            <a:off x="285709" y="677847"/>
            <a:ext cx="11618384" cy="50139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 smtClean="0">
                <a:solidFill>
                  <a:srgbClr val="6600FF"/>
                </a:solidFill>
                <a:cs typeface="Arial" pitchFamily="34" charset="0"/>
              </a:rPr>
              <a:t>1.</a:t>
            </a:r>
            <a:r>
              <a:rPr lang="zh-CN" altLang="en-US" sz="3200" b="1" smtClean="0">
                <a:solidFill>
                  <a:srgbClr val="6600FF"/>
                </a:solidFill>
                <a:cs typeface="Arial" pitchFamily="34" charset="0"/>
              </a:rPr>
              <a:t>重点短语和句子</a:t>
            </a:r>
            <a:r>
              <a:rPr lang="en-US" altLang="zh-CN" sz="3200" b="1" smtClean="0">
                <a:solidFill>
                  <a:srgbClr val="6600FF"/>
                </a:solidFill>
                <a:cs typeface="Arial" pitchFamily="34" charset="0"/>
              </a:rPr>
              <a:t>:</a:t>
            </a:r>
            <a:endParaRPr lang="en-US" altLang="zh-CN" sz="3200" b="1">
              <a:solidFill>
                <a:srgbClr val="6600FF"/>
              </a:solidFill>
              <a:cs typeface="Arial" pitchFamily="34" charset="0"/>
            </a:endParaRPr>
          </a:p>
          <a:p>
            <a:r>
              <a:rPr lang="zh-CN" altLang="zh-CN" sz="3200">
                <a:cs typeface="Arial" pitchFamily="34" charset="0"/>
              </a:rPr>
              <a:t>　</a:t>
            </a:r>
            <a:r>
              <a:rPr lang="en-US" altLang="zh-CN" sz="32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think 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of some solutions to the problems</a:t>
            </a:r>
            <a:r>
              <a:rPr lang="zh-CN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take part in</a:t>
            </a:r>
            <a:r>
              <a:rPr lang="zh-CN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old people's home</a:t>
            </a:r>
            <a:r>
              <a:rPr lang="zh-CN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get into a fight with sb.</a:t>
            </a:r>
            <a:r>
              <a:rPr lang="zh-CN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say sorry to sb.</a:t>
            </a:r>
            <a:r>
              <a:rPr lang="zh-CN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school clean-up</a:t>
            </a:r>
            <a:r>
              <a:rPr lang="zh-CN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children's </a:t>
            </a:r>
            <a:r>
              <a:rPr lang="en-US" altLang="zh-CN" sz="32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hospital</a:t>
            </a:r>
            <a:endParaRPr lang="zh-CN" altLang="zh-CN" sz="3200">
              <a:cs typeface="Arial" pitchFamily="34" charset="0"/>
            </a:endParaRPr>
          </a:p>
          <a:p>
            <a:pPr fontAlgn="t">
              <a:lnSpc>
                <a:spcPct val="120000"/>
              </a:lnSpc>
            </a:pPr>
            <a:r>
              <a:rPr lang="en-US" altLang="zh-CN" sz="32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—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What will you do if you visit an old people's home?</a:t>
            </a:r>
            <a:endParaRPr lang="zh-CN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—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If I do that</a:t>
            </a:r>
            <a:r>
              <a:rPr lang="zh-CN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32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I‘ll 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bring the old people some flowers.</a:t>
            </a:r>
            <a:endParaRPr lang="zh-CN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altLang="zh-CN" sz="3200" b="1" smtClean="0">
                <a:solidFill>
                  <a:srgbClr val="6600FF"/>
                </a:solidFill>
              </a:rPr>
              <a:t>2.</a:t>
            </a:r>
            <a:r>
              <a:rPr lang="zh-CN" altLang="en-US" sz="3200" b="1" smtClean="0">
                <a:solidFill>
                  <a:srgbClr val="6600FF"/>
                </a:solidFill>
              </a:rPr>
              <a:t>熟练掌握</a:t>
            </a:r>
            <a:r>
              <a:rPr lang="en-US" altLang="zh-CN" sz="3200" b="1" smtClean="0">
                <a:solidFill>
                  <a:srgbClr val="6600FF"/>
                </a:solidFill>
              </a:rPr>
              <a:t>If </a:t>
            </a:r>
            <a:r>
              <a:rPr lang="zh-CN" altLang="en-US" sz="3200" b="1" smtClean="0">
                <a:solidFill>
                  <a:srgbClr val="6600FF"/>
                </a:solidFill>
              </a:rPr>
              <a:t>引导的条件状语从句及给出建议所需要的句型。</a:t>
            </a:r>
            <a:endParaRPr lang="zh-CN" altLang="en-US" sz="3200" b="1" smtClean="0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200" b="1" smtClean="0">
                <a:solidFill>
                  <a:srgbClr val="6600FF"/>
                </a:solidFill>
              </a:rPr>
              <a:t>3.</a:t>
            </a:r>
            <a:r>
              <a:rPr lang="zh-CN" altLang="en-US" sz="3200" b="1" smtClean="0">
                <a:solidFill>
                  <a:srgbClr val="6600FF"/>
                </a:solidFill>
              </a:rPr>
              <a:t>通过“</a:t>
            </a:r>
            <a:r>
              <a:rPr lang="en-US" altLang="zh-CN" sz="3200" b="1" smtClean="0">
                <a:solidFill>
                  <a:srgbClr val="6600FF"/>
                </a:solidFill>
              </a:rPr>
              <a:t>We Can Help”</a:t>
            </a:r>
            <a:r>
              <a:rPr lang="zh-CN" altLang="en-US" sz="3200" b="1" smtClean="0">
                <a:solidFill>
                  <a:srgbClr val="6600FF"/>
                </a:solidFill>
              </a:rPr>
              <a:t>活动，让学生知道应该做些什么。</a:t>
            </a:r>
            <a:endParaRPr lang="zh-CN" altLang="en-US" sz="3200" b="1" smtClean="0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200" b="1" smtClean="0">
                <a:solidFill>
                  <a:srgbClr val="6600FF"/>
                </a:solidFill>
              </a:rPr>
              <a:t>4.</a:t>
            </a:r>
            <a:r>
              <a:rPr lang="zh-CN" altLang="en-US" sz="3200" b="1" smtClean="0">
                <a:solidFill>
                  <a:srgbClr val="6600FF"/>
                </a:solidFill>
              </a:rPr>
              <a:t>培养学生的阅读理解能力和写作能力。</a:t>
            </a:r>
            <a:endParaRPr lang="zh-CN" altLang="en-US" sz="3200" b="1" smtClean="0">
              <a:solidFill>
                <a:srgbClr val="6600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5" title=""/>
          <p:cNvSpPr txBox="1">
            <a:spLocks noChangeArrowheads="1"/>
          </p:cNvSpPr>
          <p:nvPr/>
        </p:nvSpPr>
        <p:spPr bwMode="auto">
          <a:xfrm>
            <a:off x="815340" y="848360"/>
            <a:ext cx="11280140" cy="5898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1. 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有许多担忧 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___________________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2. 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与某人交谈 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___________________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3. 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害怕做某事 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___________________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4.  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最终 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____________ 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5. 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生某人的气 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___________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6. 犯一些粗心的错误  _____________________________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7. 分享我的问题 ____________________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8. 逃避问题 ________________________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9. 将……分成两半  _______________</a:t>
            </a: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latinLnBrk="0" hangingPunct="1">
              <a:lnSpc>
                <a:spcPct val="100000"/>
              </a:lnSpc>
            </a:pPr>
            <a:endParaRPr lang="en-US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61443" name="Rectangle 12" title=""/>
          <p:cNvSpPr>
            <a:spLocks noChangeArrowheads="1"/>
          </p:cNvSpPr>
          <p:nvPr/>
        </p:nvSpPr>
        <p:spPr bwMode="auto">
          <a:xfrm>
            <a:off x="3119935" y="164660"/>
            <a:ext cx="7391400" cy="72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002060"/>
                </a:solidFill>
                <a:latin typeface="+mn-ea"/>
                <a:ea typeface="+mn-ea"/>
              </a:rPr>
              <a:t>将</a:t>
            </a:r>
            <a:r>
              <a:rPr lang="zh-CN" altLang="en-US" sz="3200" b="1">
                <a:solidFill>
                  <a:srgbClr val="002060"/>
                </a:solidFill>
                <a:latin typeface="+mn-ea"/>
                <a:ea typeface="+mn-ea"/>
              </a:rPr>
              <a:t>下列词组或句子翻译成英语。</a:t>
            </a:r>
            <a:endParaRPr lang="en-US" altLang="zh-CN" sz="3200" b="1">
              <a:solidFill>
                <a:srgbClr val="002060"/>
              </a:solidFill>
              <a:latin typeface="+mn-ea"/>
              <a:ea typeface="+mn-ea"/>
            </a:endParaRPr>
          </a:p>
        </p:txBody>
      </p:sp>
      <p:sp>
        <p:nvSpPr>
          <p:cNvPr id="5" name="Text Box 4" title=""/>
          <p:cNvSpPr txBox="1">
            <a:spLocks noChangeArrowheads="1"/>
          </p:cNvSpPr>
          <p:nvPr/>
        </p:nvSpPr>
        <p:spPr bwMode="auto">
          <a:xfrm>
            <a:off x="3600027" y="548640"/>
            <a:ext cx="5661660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have a lot of worries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6" name="Text Box 7" title=""/>
          <p:cNvSpPr txBox="1">
            <a:spLocks noChangeArrowheads="1"/>
          </p:cNvSpPr>
          <p:nvPr/>
        </p:nvSpPr>
        <p:spPr bwMode="auto">
          <a:xfrm>
            <a:off x="3600025" y="1138775"/>
            <a:ext cx="3970753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spcBef>
                <a:spcPct val="50000"/>
              </a:spcBef>
              <a:buClrTx/>
              <a:buSzTx/>
              <a:buFontTx/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talk to someone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7" name="Text Box 7" title=""/>
          <p:cNvSpPr txBox="1">
            <a:spLocks noChangeArrowheads="1"/>
          </p:cNvSpPr>
          <p:nvPr/>
        </p:nvSpPr>
        <p:spPr bwMode="auto">
          <a:xfrm>
            <a:off x="3600027" y="1797051"/>
            <a:ext cx="5027077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spcBef>
                <a:spcPct val="50000"/>
              </a:spcBef>
              <a:buClrTx/>
              <a:buSzTx/>
              <a:buFontTx/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be afraid to do sth.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8" name="Text Box 4" title=""/>
          <p:cNvSpPr txBox="1">
            <a:spLocks noChangeArrowheads="1"/>
          </p:cNvSpPr>
          <p:nvPr/>
        </p:nvSpPr>
        <p:spPr bwMode="auto">
          <a:xfrm>
            <a:off x="2543387" y="2373285"/>
            <a:ext cx="2593717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spcBef>
                <a:spcPct val="50000"/>
              </a:spcBef>
              <a:buClrTx/>
              <a:buSzTx/>
              <a:buFontTx/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in the end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0" name="Text Box 7" title=""/>
          <p:cNvSpPr txBox="1">
            <a:spLocks noChangeArrowheads="1"/>
          </p:cNvSpPr>
          <p:nvPr/>
        </p:nvSpPr>
        <p:spPr bwMode="auto">
          <a:xfrm>
            <a:off x="3548380" y="2949787"/>
            <a:ext cx="4930140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be angry with sb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1" name="Rectangle 5" title=""/>
          <p:cNvSpPr/>
          <p:nvPr/>
        </p:nvSpPr>
        <p:spPr>
          <a:xfrm>
            <a:off x="-48301" y="96670"/>
            <a:ext cx="6172200" cy="748030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zh-CN" sz="4265" b="1" noProof="1" smtClean="0">
                <a:solidFill>
                  <a:srgbClr val="C00000"/>
                </a:solidFill>
                <a:latin typeface="Comic Sans MS" panose="030f0702030302020204" pitchFamily="66" charset="0"/>
              </a:rPr>
              <a:t>Review</a:t>
            </a:r>
            <a:endParaRPr lang="en-US" altLang="zh-CN" sz="4265" b="1" noProof="1">
              <a:solidFill>
                <a:srgbClr val="C00000"/>
              </a:solidFill>
              <a:latin typeface="Comic Sans MS" panose="030f0702030302020204" pitchFamily="66" charset="0"/>
              <a:ea typeface="Times New Roman" panose="02020603050405020304" pitchFamily="18" charset="0"/>
            </a:endParaRPr>
          </a:p>
        </p:txBody>
      </p:sp>
      <p:sp>
        <p:nvSpPr>
          <p:cNvPr id="71683" name="Text Box 6" title=""/>
          <p:cNvSpPr txBox="1">
            <a:spLocks noChangeArrowheads="1"/>
          </p:cNvSpPr>
          <p:nvPr/>
        </p:nvSpPr>
        <p:spPr bwMode="auto">
          <a:xfrm>
            <a:off x="4848125" y="3429053"/>
            <a:ext cx="6287111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spcBef>
                <a:spcPct val="50000"/>
              </a:spcBef>
              <a:buClrTx/>
              <a:buSzTx/>
              <a:buFontTx/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make some careless mistakes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71684" name="Text Box 7" title=""/>
          <p:cNvSpPr txBox="1">
            <a:spLocks noChangeArrowheads="1"/>
          </p:cNvSpPr>
          <p:nvPr/>
        </p:nvSpPr>
        <p:spPr bwMode="auto">
          <a:xfrm>
            <a:off x="4080199" y="4100899"/>
            <a:ext cx="4398016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spcBef>
                <a:spcPct val="50000"/>
              </a:spcBef>
              <a:buClrTx/>
              <a:buSzTx/>
              <a:buFontTx/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share my problems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71685" name="Text Box 4" title=""/>
          <p:cNvSpPr txBox="1">
            <a:spLocks noChangeArrowheads="1"/>
          </p:cNvSpPr>
          <p:nvPr/>
        </p:nvSpPr>
        <p:spPr bwMode="auto">
          <a:xfrm>
            <a:off x="3258097" y="4677960"/>
            <a:ext cx="6287111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spcBef>
                <a:spcPct val="50000"/>
              </a:spcBef>
              <a:buClrTx/>
              <a:buSzTx/>
              <a:buFontTx/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run away from the problems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71686" name="Text Box 4" title=""/>
          <p:cNvSpPr txBox="1">
            <a:spLocks noChangeArrowheads="1"/>
          </p:cNvSpPr>
          <p:nvPr/>
        </p:nvSpPr>
        <p:spPr bwMode="auto">
          <a:xfrm>
            <a:off x="4523004" y="5253675"/>
            <a:ext cx="3318884" cy="954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spcBef>
                <a:spcPct val="50000"/>
              </a:spcBef>
              <a:buClrTx/>
              <a:buSzTx/>
              <a:buFontTx/>
            </a:pPr>
            <a:r>
              <a:rPr lang="en-US" altLang="zh-CN" sz="373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cut … in half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  <p:cond evt="onBegin" delay="0">
                          <p:tn val="55"/>
                        </p:cond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0" grpId="0"/>
      <p:bldP spid="71683" grpId="0"/>
      <p:bldP spid="71684" grpId="0"/>
      <p:bldP spid="71685" grpId="0"/>
      <p:bldP spid="7168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" title=""/>
          <p:cNvSpPr txBox="1"/>
          <p:nvPr/>
        </p:nvSpPr>
        <p:spPr>
          <a:xfrm>
            <a:off x="697653" y="1124373"/>
            <a:ext cx="10796693" cy="46926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609600">
              <a:lnSpc>
                <a:spcPct val="110000"/>
              </a:lnSpc>
              <a:buNone/>
            </a:pPr>
            <a:r>
              <a:rPr lang="en-US" altLang="zh-CN" sz="3400" b="1"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10. 有时候他们在学业上出现问题。     ____________________________________________</a:t>
            </a:r>
            <a:endParaRPr lang="en-US" altLang="zh-CN" sz="34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marL="609600" indent="-609600">
              <a:lnSpc>
                <a:spcPct val="110000"/>
              </a:lnSpc>
              <a:buNone/>
            </a:pPr>
            <a:r>
              <a:rPr lang="en-US" altLang="zh-CN" sz="3400" b="1">
                <a:latin typeface="Calibri"/>
              </a:rPr>
              <a:t>11. </a:t>
            </a:r>
            <a:r>
              <a:rPr lang="en-US" altLang="zh-CN" sz="3400" b="1">
                <a:latin typeface="Times New Roman" panose="02020603050405020304" pitchFamily="18" charset="0"/>
                <a:ea typeface="黑体" panose="02010609060101010101" pitchFamily="49" charset="-122"/>
              </a:rPr>
              <a:t>在生活中，有困难和担忧是正常的事。</a:t>
            </a:r>
            <a:endParaRPr lang="en-US" altLang="zh-CN" sz="3400" b="1">
              <a:latin typeface="Calibri"/>
            </a:endParaRPr>
          </a:p>
          <a:p>
            <a:pPr marL="609600" indent="-609600">
              <a:lnSpc>
                <a:spcPct val="110000"/>
              </a:lnSpc>
              <a:buNone/>
            </a:pPr>
            <a:r>
              <a:rPr lang="en-US" altLang="zh-CN" sz="3400" b="1">
                <a:latin typeface="Calibri"/>
              </a:rPr>
              <a:t>      ___________________________________</a:t>
            </a:r>
            <a:endParaRPr lang="en-US" altLang="zh-CN" sz="3400" b="1">
              <a:latin typeface="Calibri"/>
            </a:endParaRPr>
          </a:p>
          <a:p>
            <a:pPr marL="609600" indent="-609600">
              <a:lnSpc>
                <a:spcPct val="110000"/>
              </a:lnSpc>
              <a:buNone/>
            </a:pPr>
            <a:r>
              <a:rPr lang="en-US" altLang="zh-CN" sz="3400" b="1">
                <a:latin typeface="Calibri"/>
              </a:rPr>
              <a:t>12. </a:t>
            </a:r>
            <a:r>
              <a:rPr lang="en-US" altLang="zh-CN" sz="3400" b="1">
                <a:latin typeface="Times New Roman" panose="02020603050405020304" pitchFamily="18" charset="0"/>
                <a:ea typeface="黑体" panose="02010609060101010101" pitchFamily="49" charset="-122"/>
              </a:rPr>
              <a:t>如果不和别人谈一 谈，我们肯定会觉得更糟。</a:t>
            </a:r>
            <a:r>
              <a:rPr lang="zh-CN" altLang="en-US" sz="3400" b="1">
                <a:latin typeface="Calibri"/>
              </a:rPr>
              <a:t> </a:t>
            </a:r>
            <a:endParaRPr lang="zh-CN" altLang="en-US" sz="3400" b="1">
              <a:latin typeface="Calibri"/>
            </a:endParaRPr>
          </a:p>
          <a:p>
            <a:pPr marL="609600" indent="-609600">
              <a:lnSpc>
                <a:spcPct val="110000"/>
              </a:lnSpc>
              <a:buNone/>
            </a:pPr>
            <a:r>
              <a:rPr lang="en-US" altLang="zh-CN" sz="3400" b="1">
                <a:latin typeface="Calibri"/>
              </a:rPr>
              <a:t>       ____________________________________________</a:t>
            </a:r>
            <a:r>
              <a:rPr lang="zh-CN" altLang="en-US" sz="3400" b="1">
                <a:latin typeface="Calibri"/>
              </a:rPr>
              <a:t>  </a:t>
            </a:r>
            <a:endParaRPr lang="en-US" altLang="zh-CN" sz="3400" b="1">
              <a:latin typeface="Calibri"/>
            </a:endParaRPr>
          </a:p>
          <a:p>
            <a:pPr marL="609600" indent="-609600">
              <a:lnSpc>
                <a:spcPct val="110000"/>
              </a:lnSpc>
              <a:buFontTx/>
              <a:buAutoNum type="arabicPeriod" startAt="13"/>
            </a:pPr>
            <a:r>
              <a:rPr lang="en-US" altLang="zh-CN" sz="3400" b="1">
                <a:latin typeface="Times New Roman" panose="02020603050405020304" pitchFamily="18" charset="0"/>
                <a:ea typeface="黑体" panose="02010609060101010101" pitchFamily="49" charset="-122"/>
              </a:rPr>
              <a:t>罗伯特就一些寻常的问题向学生们提了 建议。</a:t>
            </a:r>
            <a:r>
              <a:rPr lang="en-US" altLang="zh-CN" sz="3400" b="1">
                <a:latin typeface="Calibri"/>
              </a:rPr>
              <a:t>_____________________________________________</a:t>
            </a:r>
            <a:endParaRPr lang="en-US" altLang="zh-CN" sz="3400" b="1">
              <a:latin typeface="Calibri"/>
            </a:endParaRPr>
          </a:p>
        </p:txBody>
      </p:sp>
      <p:sp>
        <p:nvSpPr>
          <p:cNvPr id="5" name="Text Box 7" title=""/>
          <p:cNvSpPr txBox="1"/>
          <p:nvPr/>
        </p:nvSpPr>
        <p:spPr bwMode="auto">
          <a:xfrm>
            <a:off x="1392132" y="2660439"/>
            <a:ext cx="8172451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buClrTx/>
              <a:buSzTx/>
              <a:buFontTx/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Problems and worries are normal in life. 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6" name="Text Box 7" title=""/>
          <p:cNvSpPr txBox="1"/>
          <p:nvPr/>
        </p:nvSpPr>
        <p:spPr bwMode="auto">
          <a:xfrm>
            <a:off x="1391920" y="3716867"/>
            <a:ext cx="9304020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buClrTx/>
              <a:buSzTx/>
              <a:buFontTx/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Unless we talk to someone, we’ll certainly feel worse. 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8" name="Text Box 7" title=""/>
          <p:cNvSpPr txBox="1"/>
          <p:nvPr/>
        </p:nvSpPr>
        <p:spPr bwMode="auto">
          <a:xfrm>
            <a:off x="1487593" y="4869180"/>
            <a:ext cx="8789247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50000"/>
              </a:lnSpc>
              <a:buClrTx/>
              <a:buSzTx/>
              <a:buFontTx/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+mn-ea"/>
              </a:rPr>
              <a:t>Robert advises students about common problems. 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71687" name="Text Box 6" title=""/>
          <p:cNvSpPr txBox="1">
            <a:spLocks noChangeArrowheads="1"/>
          </p:cNvSpPr>
          <p:nvPr/>
        </p:nvSpPr>
        <p:spPr bwMode="auto">
          <a:xfrm>
            <a:off x="1295400" y="1508760"/>
            <a:ext cx="10378440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Sometimes they have problems with their schoolwork. 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7168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3" title=""/>
          <p:cNvSpPr>
            <a:spLocks noGrp="1"/>
          </p:cNvSpPr>
          <p:nvPr/>
        </p:nvSpPr>
        <p:spPr>
          <a:xfrm>
            <a:off x="761964" y="857232"/>
            <a:ext cx="4572032" cy="5715040"/>
          </a:xfrm>
          <a:prstGeom prst="rect">
            <a:avLst/>
          </a:prstGeom>
        </p:spPr>
        <p:txBody>
          <a:bodyPr lIns="91440" tIns="45720" rIns="91440" bIns="4572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 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想出解决问题的办法</a:t>
            </a:r>
            <a:endParaRPr lang="en-US" altLang="zh-CN" sz="3200" b="1" smtClean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 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参加 </a:t>
            </a:r>
            <a:endParaRPr lang="zh-CN" altLang="en-US" sz="3200" b="1" smtClean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 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敬老院 </a:t>
            </a:r>
            <a:endParaRPr lang="en-US" altLang="zh-CN" sz="3200" b="1" smtClean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 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和某人吵架                   </a:t>
            </a:r>
            <a:endParaRPr lang="zh-CN" altLang="en-US" sz="3200" b="1" smtClean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5 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向某人道歉</a:t>
            </a:r>
            <a:endParaRPr lang="en-US" altLang="zh-CN" sz="3200" b="1" smtClean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6 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学校大扫除       </a:t>
            </a:r>
            <a:endParaRPr lang="zh-CN" altLang="en-US" sz="3200" b="1" smtClean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7 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儿童医院 </a:t>
            </a:r>
            <a:endParaRPr lang="en-US" altLang="zh-CN" sz="3200" b="1" smtClean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8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如果你去敬老院你会做什么？</a:t>
            </a:r>
            <a:endParaRPr lang="zh-CN" altLang="en-US" sz="3200" b="1" smtClean="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Clr>
                <a:schemeClr val="accent1"/>
              </a:buClr>
              <a:buFont typeface="Wingdings" panose="05000000000000000000" pitchFamily="2" charset="2"/>
              <a:buNone/>
              <a:defRPr/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9</a:t>
            </a:r>
            <a:r>
              <a:rPr lang="zh-CN" altLang="en-US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如果我去，我会带些花送给老人们</a:t>
            </a: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</a:t>
            </a:r>
            <a:endParaRPr lang="en-US" altLang="zh-CN" sz="3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2296" name="矩形 12295" title=""/>
          <p:cNvSpPr>
            <a:spLocks noChangeArrowheads="1"/>
          </p:cNvSpPr>
          <p:nvPr/>
        </p:nvSpPr>
        <p:spPr bwMode="auto">
          <a:xfrm>
            <a:off x="5194300" y="357293"/>
            <a:ext cx="7136553" cy="8502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latinLnBrk="0" hangingPunct="1">
              <a:lnSpc>
                <a:spcPts val="2960"/>
              </a:lnSpc>
            </a:pPr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think of some solutions to the problems</a:t>
            </a:r>
            <a:endParaRPr lang="en-US" altLang="zh-CN" sz="3735" b="1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8" name="矩形 12297" title=""/>
          <p:cNvSpPr>
            <a:spLocks noChangeArrowheads="1"/>
          </p:cNvSpPr>
          <p:nvPr/>
        </p:nvSpPr>
        <p:spPr bwMode="auto">
          <a:xfrm>
            <a:off x="5231557" y="1317399"/>
            <a:ext cx="2557780" cy="6661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 part in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07" name="矩形 12306" title=""/>
          <p:cNvSpPr>
            <a:spLocks noChangeArrowheads="1"/>
          </p:cNvSpPr>
          <p:nvPr/>
        </p:nvSpPr>
        <p:spPr bwMode="auto">
          <a:xfrm>
            <a:off x="5231557" y="1797461"/>
            <a:ext cx="3798570" cy="6661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old people's home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05" name="矩形 12304" title=""/>
          <p:cNvSpPr>
            <a:spLocks noChangeArrowheads="1"/>
          </p:cNvSpPr>
          <p:nvPr/>
        </p:nvSpPr>
        <p:spPr bwMode="auto">
          <a:xfrm>
            <a:off x="5428831" y="2277948"/>
            <a:ext cx="4708525" cy="6661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get into a fight with sb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09" name="矩形 12308" title=""/>
          <p:cNvSpPr>
            <a:spLocks noChangeArrowheads="1"/>
          </p:cNvSpPr>
          <p:nvPr/>
        </p:nvSpPr>
        <p:spPr bwMode="auto">
          <a:xfrm>
            <a:off x="5428408" y="2882472"/>
            <a:ext cx="3124835" cy="608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lnSpc>
                <a:spcPct val="90000"/>
              </a:lnSpc>
              <a:buClr>
                <a:schemeClr val="accent1"/>
              </a:buClr>
            </a:pPr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say sorry to sb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11" name="矩形 12310" title=""/>
          <p:cNvSpPr>
            <a:spLocks noChangeArrowheads="1"/>
          </p:cNvSpPr>
          <p:nvPr/>
        </p:nvSpPr>
        <p:spPr bwMode="auto">
          <a:xfrm>
            <a:off x="5524504" y="3333325"/>
            <a:ext cx="3310255" cy="608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lnSpc>
                <a:spcPct val="90000"/>
              </a:lnSpc>
              <a:buClr>
                <a:schemeClr val="accent1"/>
              </a:buClr>
            </a:pPr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school clean-up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13" name="矩形 12312" title=""/>
          <p:cNvSpPr>
            <a:spLocks noChangeArrowheads="1"/>
          </p:cNvSpPr>
          <p:nvPr/>
        </p:nvSpPr>
        <p:spPr bwMode="auto">
          <a:xfrm>
            <a:off x="5519848" y="3812965"/>
            <a:ext cx="3909060" cy="608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lnSpc>
                <a:spcPct val="90000"/>
              </a:lnSpc>
              <a:buClr>
                <a:schemeClr val="accent1"/>
              </a:buClr>
            </a:pPr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children's hospital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315" name="Rectangle 4" title=""/>
          <p:cNvSpPr>
            <a:spLocks noGrp="1" noChangeArrowheads="1"/>
          </p:cNvSpPr>
          <p:nvPr/>
        </p:nvSpPr>
        <p:spPr bwMode="auto">
          <a:xfrm>
            <a:off x="5429245" y="4286256"/>
            <a:ext cx="6572296" cy="11258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lnSpc>
                <a:spcPct val="9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will you do if you visit an old people's home?</a:t>
            </a:r>
            <a:endParaRPr lang="en-US" altLang="zh-CN" sz="3735" b="1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03" name="矩形 12302" title=""/>
          <p:cNvSpPr>
            <a:spLocks noChangeArrowheads="1"/>
          </p:cNvSpPr>
          <p:nvPr/>
        </p:nvSpPr>
        <p:spPr bwMode="auto">
          <a:xfrm>
            <a:off x="5524496" y="5334013"/>
            <a:ext cx="6477045" cy="11258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lnSpc>
                <a:spcPct val="90000"/>
              </a:lnSpc>
              <a:buClr>
                <a:schemeClr val="accent1"/>
              </a:buClr>
            </a:pPr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I do that</a:t>
            </a:r>
            <a:r>
              <a:rPr lang="zh-CN" altLang="en-US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3735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I‘ll bring the old people some flowers.</a:t>
            </a:r>
            <a:endParaRPr lang="en-US" altLang="zh-CN" sz="3735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" name="矩形 7" title=""/>
          <p:cNvSpPr txBox="1">
            <a:spLocks noChangeArrowheads="1"/>
          </p:cNvSpPr>
          <p:nvPr/>
        </p:nvSpPr>
        <p:spPr bwMode="auto">
          <a:xfrm>
            <a:off x="108651" y="159151"/>
            <a:ext cx="4932680" cy="6661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lvl="0" indent="-571500" algn="ctr" defTabSz="684530" eaLnBrk="0" hangingPunct="0"/>
            <a:r>
              <a:rPr lang="zh-CN" altLang="en-US" sz="3735" b="1" noProof="1" smtClean="0">
                <a:solidFill>
                  <a:srgbClr val="C00000"/>
                </a:solidFill>
                <a:latin typeface="Comic Sans MS" panose="030f0702030302020204" pitchFamily="66" charset="0"/>
                <a:ea typeface="+mj-ea"/>
                <a:cs typeface="+mj-cs"/>
              </a:rPr>
              <a:t>预习检测翻译下列短语</a:t>
            </a:r>
            <a:endParaRPr kumimoji="0" lang="zh-CN" altLang="en-US" sz="3735" b="1" i="0" u="none" strike="noStrike" kern="1200" cap="none" spc="0" normalizeH="0" baseline="0" noProof="1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anose="030f0702030302020204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3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3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3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3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3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3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6" grpId="0"/>
      <p:bldP spid="12313" grpId="0"/>
      <p:bldP spid="13315" grpId="0"/>
      <p:bldP spid="1230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Text Box 5" title=""/>
          <p:cNvSpPr txBox="1">
            <a:spLocks noChangeArrowheads="1"/>
          </p:cNvSpPr>
          <p:nvPr/>
        </p:nvSpPr>
        <p:spPr bwMode="auto">
          <a:xfrm>
            <a:off x="1016133" y="1498651"/>
            <a:ext cx="9753344" cy="1272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200" b="1">
                <a:solidFill>
                  <a:srgbClr val="002060"/>
                </a:solidFill>
                <a:latin typeface="Times New Roman" panose="02020603050405020304" pitchFamily="18" charset="0"/>
              </a:rPr>
              <a:t>I don’t have many friends. What do you think I should do? Can you give me some advice? </a:t>
            </a:r>
            <a:endParaRPr lang="en-US" altLang="zh-CN" sz="3200" b="1">
              <a:solidFill>
                <a:srgbClr val="00206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3732" name="圆角矩形标注 15" title=""/>
          <p:cNvSpPr>
            <a:spLocks noChangeArrowheads="1"/>
          </p:cNvSpPr>
          <p:nvPr/>
        </p:nvSpPr>
        <p:spPr bwMode="auto">
          <a:xfrm>
            <a:off x="2118784" y="2971800"/>
            <a:ext cx="4358216" cy="1828800"/>
          </a:xfrm>
          <a:prstGeom prst="wedgeRoundRectCallout">
            <a:avLst>
              <a:gd name="adj1" fmla="val 73569"/>
              <a:gd name="adj2" fmla="val 38630"/>
              <a:gd name="adj3" fmla="val 16667"/>
            </a:avLst>
          </a:prstGeom>
          <a:noFill/>
          <a:ln w="25400">
            <a:solidFill>
              <a:srgbClr val="00FF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If you join a sports team, you’ll know many new friends.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3735" name="图片 73734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43800" y="2819400"/>
            <a:ext cx="2353733" cy="3553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 title=""/>
          <p:cNvSpPr/>
          <p:nvPr/>
        </p:nvSpPr>
        <p:spPr>
          <a:xfrm>
            <a:off x="533384" y="803304"/>
            <a:ext cx="6172200" cy="748030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zh-CN" sz="4265" b="1" noProof="1" smtClean="0">
                <a:solidFill>
                  <a:srgbClr val="C00000"/>
                </a:solidFill>
                <a:latin typeface="Comic Sans MS" panose="030f0702030302020204" pitchFamily="66" charset="0"/>
              </a:rPr>
              <a:t>Warming up</a:t>
            </a:r>
            <a:endParaRPr lang="en-US" altLang="zh-CN" sz="4265" b="1" noProof="1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500"/>
                                        <p:tgtEl>
                                          <p:spTgt spid="73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0" grpId="0"/>
      <p:bldP spid="737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539" name="图片 74756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0943" y="2918805"/>
            <a:ext cx="1758951" cy="3456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540" name="图片 74757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7731" y="1024440"/>
            <a:ext cx="2484967" cy="3420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54" name="圆角矩形标注 17" title=""/>
          <p:cNvSpPr>
            <a:spLocks noChangeArrowheads="1"/>
          </p:cNvSpPr>
          <p:nvPr/>
        </p:nvSpPr>
        <p:spPr bwMode="auto">
          <a:xfrm>
            <a:off x="4673637" y="1092261"/>
            <a:ext cx="5791048" cy="1439251"/>
          </a:xfrm>
          <a:prstGeom prst="wedgeRoundRectCallout">
            <a:avLst>
              <a:gd name="adj1" fmla="val -66991"/>
              <a:gd name="adj2" fmla="val 27977"/>
              <a:gd name="adj3" fmla="val 16667"/>
            </a:avLst>
          </a:prstGeom>
          <a:solidFill>
            <a:schemeClr val="bg1"/>
          </a:solidFill>
          <a:ln w="25400">
            <a:solidFill>
              <a:srgbClr val="800080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 b="1">
                <a:latin typeface="Times New Roman" panose="02020603050405020304" pitchFamily="18" charset="0"/>
              </a:rPr>
              <a:t>I think you should try to play games with your classmates. </a:t>
            </a:r>
            <a:endParaRPr lang="zh-CN" altLang="en-US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4755" name="圆角矩形标注 16" title=""/>
          <p:cNvSpPr>
            <a:spLocks noChangeArrowheads="1"/>
          </p:cNvSpPr>
          <p:nvPr/>
        </p:nvSpPr>
        <p:spPr bwMode="auto">
          <a:xfrm>
            <a:off x="3352800" y="4648200"/>
            <a:ext cx="4104217" cy="1369484"/>
          </a:xfrm>
          <a:prstGeom prst="wedgeRoundRectCallout">
            <a:avLst>
              <a:gd name="adj1" fmla="val 70620"/>
              <a:gd name="adj2" fmla="val -68097"/>
              <a:gd name="adj3" fmla="val 16667"/>
            </a:avLst>
          </a:prstGeom>
          <a:noFill/>
          <a:ln w="25400">
            <a:solidFill>
              <a:srgbClr val="80008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US" altLang="zh-CN" sz="3200" b="1">
                <a:latin typeface="Times New Roman" panose="02020603050405020304" pitchFamily="18" charset="0"/>
              </a:rPr>
              <a:t>I think you should join a club. </a:t>
            </a:r>
            <a:endParaRPr lang="zh-CN" altLang="en-US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4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/>
      <p:bldP spid="747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610" name="图片 7578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94403" y="2413027"/>
            <a:ext cx="2427816" cy="3602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79" name="Rectangle 12" title=""/>
          <p:cNvSpPr/>
          <p:nvPr/>
        </p:nvSpPr>
        <p:spPr>
          <a:xfrm>
            <a:off x="1528813" y="685872"/>
            <a:ext cx="9779179" cy="2113977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700"/>
              </a:lnSpc>
            </a:pPr>
            <a:r>
              <a:rPr lang="en-US" altLang="zh-CN" sz="3735" b="1" noProof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Talk </a:t>
            </a:r>
            <a:r>
              <a:rPr lang="en-US" altLang="zh-CN" sz="3735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to someone you know. Find out his/her three biggest worries. Try to think of some solutions to the problems and write them down.  </a:t>
            </a:r>
            <a:endParaRPr lang="en-US" altLang="en-US" sz="3735" b="1" noProof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单圆角矩形 3" title=""/>
          <p:cNvSpPr/>
          <p:nvPr/>
        </p:nvSpPr>
        <p:spPr>
          <a:xfrm>
            <a:off x="571461" y="285728"/>
            <a:ext cx="736451" cy="639004"/>
          </a:xfrm>
          <a:prstGeom prst="round1Rect">
            <a:avLst/>
          </a:prstGeom>
          <a:solidFill>
            <a:srgbClr val="C00000"/>
          </a:solidFill>
          <a:ln w="25400" cap="flat" cmpd="sng" algn="ctr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buFont typeface="Arial" pitchFamily="34" charset="0"/>
              <a:buNone/>
              <a:defRPr/>
            </a:pPr>
            <a:r>
              <a:rPr kumimoji="1" lang="en-US" altLang="zh-CN" sz="3735"/>
              <a:t>3</a:t>
            </a:r>
            <a:r>
              <a:rPr kumimoji="1" lang="en-US" altLang="zh-CN" sz="3735" smtClean="0"/>
              <a:t>a</a:t>
            </a:r>
            <a:r>
              <a:rPr kumimoji="1" lang="en-US" altLang="zh-CN" sz="3735" b="1" smtClean="0"/>
              <a:t>    </a:t>
            </a:r>
            <a:endParaRPr kumimoji="1" lang="zh-CN" altLang="en-US" sz="3735" b="1"/>
          </a:p>
        </p:txBody>
      </p:sp>
      <p:sp>
        <p:nvSpPr>
          <p:cNvPr id="6" name="矩形 5" title=""/>
          <p:cNvSpPr/>
          <p:nvPr/>
        </p:nvSpPr>
        <p:spPr>
          <a:xfrm>
            <a:off x="2000221" y="285728"/>
            <a:ext cx="2131060" cy="7480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265" b="1" smtClean="0"/>
              <a:t>Free talk</a:t>
            </a:r>
            <a:endParaRPr lang="zh-CN" altLang="en-US" sz="4265"/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500"/>
                                        <p:tgtEl>
                                          <p:spTgt spid="75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3729" name="表格 73728" title=""/>
          <p:cNvGraphicFramePr>
            <a:graphicFrameLocks noGrp="1"/>
          </p:cNvGraphicFramePr>
          <p:nvPr/>
        </p:nvGraphicFramePr>
        <p:xfrm>
          <a:off x="1651011" y="857251"/>
          <a:ext cx="8914765" cy="5086350"/>
        </p:xfrm>
        <a:graphic>
          <a:graphicData uri="http://schemas.openxmlformats.org/drawingml/2006/table">
            <a:tbl>
              <a:tblPr/>
              <a:tblGrid>
                <a:gridCol w="3869055"/>
                <a:gridCol w="5045710"/>
              </a:tblGrid>
              <a:tr h="793115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0" hangingPunct="0">
                        <a:buSzTx/>
                        <a:buNone/>
                      </a:pPr>
                      <a:r>
                        <a:rPr lang="en-US" altLang="zh-CN" sz="3200" b="1">
                          <a:solidFill>
                            <a:srgbClr val="002060"/>
                          </a:solidFill>
                          <a:latin typeface="Times New Roman" panose="02020603050405020304" pitchFamily="18" charset="0"/>
                          <a:ea typeface="微软雅黑" panose="020b0503020204020204" charset="-122"/>
                        </a:rPr>
                        <a:t>Problems</a:t>
                      </a:r>
                      <a:endParaRPr lang="zh-CN" altLang="en-US" sz="3200" b="1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</a:txBody>
                  <a:tcPr marL="121926" marR="121926" marT="60960" marB="60960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  <a:alpha val="27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0" hangingPunct="0">
                        <a:buSzTx/>
                        <a:buNone/>
                      </a:pPr>
                      <a:r>
                        <a:rPr lang="en-US" altLang="zh-CN" sz="3200" b="1">
                          <a:solidFill>
                            <a:srgbClr val="002060"/>
                          </a:solidFill>
                          <a:latin typeface="Times New Roman" panose="02020603050405020304" pitchFamily="18" charset="0"/>
                          <a:ea typeface="微软雅黑" panose="020b0503020204020204" charset="-122"/>
                        </a:rPr>
                        <a:t>Possible solutions</a:t>
                      </a:r>
                      <a:endParaRPr lang="zh-CN" altLang="en-US" sz="3200" b="1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</a:txBody>
                  <a:tcPr marL="121926" marR="121926" marT="60960" marB="6096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  <a:alpha val="27000"/>
                      </a:schemeClr>
                    </a:solidFill>
                  </a:tcPr>
                </a:tc>
              </a:tr>
              <a:tr h="131953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eaLnBrk="0" hangingPunct="0">
                        <a:buSzTx/>
                        <a:buNone/>
                      </a:pPr>
                      <a:endParaRPr lang="en-US" altLang="zh-CN" sz="3200" b="1"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</a:txBody>
                  <a:tcPr marL="121926" marR="121926" marT="60960" marB="60960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  <a:alpha val="27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SzTx/>
                        <a:buNone/>
                      </a:pPr>
                      <a:endParaRPr lang="zh-CN" altLang="en-US" sz="3200" b="1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</a:txBody>
                  <a:tcPr marL="121926" marR="121926" marT="60960" marB="6096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  <a:alpha val="27000"/>
                      </a:schemeClr>
                    </a:solidFill>
                  </a:tcPr>
                </a:tc>
              </a:tr>
              <a:tr h="1487170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SzTx/>
                        <a:buNone/>
                      </a:pPr>
                      <a:endParaRPr lang="en-US" altLang="zh-CN" sz="3200" b="1"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  <a:p>
                      <a:pPr lvl="0" eaLnBrk="0" hangingPunct="0">
                        <a:buSzTx/>
                        <a:buNone/>
                      </a:pPr>
                      <a:endParaRPr lang="zh-CN" altLang="en-US" sz="3200"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</a:txBody>
                  <a:tcPr marL="121926" marR="121926" marT="60960" marB="60960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  <a:alpha val="27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eaLnBrk="0" hangingPunct="0">
                        <a:buSzTx/>
                        <a:buNone/>
                      </a:pPr>
                      <a:endParaRPr lang="zh-CN" altLang="en-US" sz="3200" b="1">
                        <a:solidFill>
                          <a:srgbClr val="CC00FF"/>
                        </a:solidFill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</a:txBody>
                  <a:tcPr marL="121926" marR="121926" marT="60960" marB="6096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  <a:alpha val="27000"/>
                      </a:schemeClr>
                    </a:solidFill>
                  </a:tcPr>
                </a:tc>
              </a:tr>
              <a:tr h="1486535"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eaLnBrk="0" hangingPunct="0">
                        <a:buSzTx/>
                        <a:buNone/>
                      </a:pPr>
                      <a:endParaRPr lang="en-US" altLang="zh-CN" sz="3200" b="1"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  <a:p>
                      <a:pPr lvl="0" eaLnBrk="0" hangingPunct="0">
                        <a:buSzTx/>
                        <a:buNone/>
                      </a:pPr>
                      <a:endParaRPr lang="zh-CN" altLang="en-US" sz="3200" b="1"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</a:txBody>
                  <a:tcPr marL="121926" marR="121926" marT="60960" marB="60960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  <a:alpha val="27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>
                        <a:buSzTx/>
                        <a:buNone/>
                      </a:pPr>
                      <a:endParaRPr lang="zh-CN" altLang="en-US" sz="3200">
                        <a:latin typeface="Times New Roman" panose="02020603050405020304" pitchFamily="18" charset="0"/>
                        <a:ea typeface="微软雅黑" panose="020b0503020204020204" charset="-122"/>
                      </a:endParaRPr>
                    </a:p>
                  </a:txBody>
                  <a:tcPr marL="121926" marR="121926" marT="60960" marB="6096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  <a:alpha val="27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6850" name="Text Box 5" title=""/>
          <p:cNvSpPr txBox="1">
            <a:spLocks noChangeArrowheads="1"/>
          </p:cNvSpPr>
          <p:nvPr/>
        </p:nvSpPr>
        <p:spPr bwMode="auto">
          <a:xfrm>
            <a:off x="5666317" y="2971800"/>
            <a:ext cx="4696771" cy="1420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zh-CN" sz="3200" b="1">
                <a:solidFill>
                  <a:srgbClr val="CC00FF"/>
                </a:solidFill>
                <a:latin typeface="Times New Roman" panose="02020603050405020304" pitchFamily="18" charset="0"/>
              </a:rPr>
              <a:t>don’t stay up late, buy an alarm clock, ride your bike to go to school </a:t>
            </a:r>
            <a:endParaRPr lang="en-US" altLang="zh-CN" sz="3200" b="1">
              <a:solidFill>
                <a:srgbClr val="CC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76851" name="Text Box 5" title=""/>
          <p:cNvSpPr txBox="1">
            <a:spLocks noChangeArrowheads="1"/>
          </p:cNvSpPr>
          <p:nvPr/>
        </p:nvSpPr>
        <p:spPr bwMode="auto">
          <a:xfrm>
            <a:off x="1828912" y="1828800"/>
            <a:ext cx="35126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3200" b="1">
                <a:latin typeface="Times New Roman" panose="02020603050405020304" pitchFamily="18" charset="0"/>
              </a:rPr>
              <a:t>too heavy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Box 5" title=""/>
          <p:cNvSpPr txBox="1">
            <a:spLocks noChangeArrowheads="1"/>
          </p:cNvSpPr>
          <p:nvPr/>
        </p:nvSpPr>
        <p:spPr bwMode="auto">
          <a:xfrm>
            <a:off x="5689611" y="1524000"/>
            <a:ext cx="4804765" cy="1420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eat less junk food and more vegetables, do more exercise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53" name="Text Box 5" title=""/>
          <p:cNvSpPr txBox="1">
            <a:spLocks noChangeArrowheads="1"/>
          </p:cNvSpPr>
          <p:nvPr/>
        </p:nvSpPr>
        <p:spPr bwMode="auto">
          <a:xfrm>
            <a:off x="1625717" y="3134761"/>
            <a:ext cx="421811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3200" b="1">
                <a:latin typeface="Times New Roman" panose="02020603050405020304" pitchFamily="18" charset="0"/>
              </a:rPr>
              <a:t>always be late for school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Box 5" title=""/>
          <p:cNvSpPr txBox="1">
            <a:spLocks noChangeArrowheads="1"/>
          </p:cNvSpPr>
          <p:nvPr/>
        </p:nvSpPr>
        <p:spPr bwMode="auto">
          <a:xfrm>
            <a:off x="5882289" y="4572000"/>
            <a:ext cx="4887188" cy="1420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zh-CN" sz="3200" b="1">
                <a:solidFill>
                  <a:srgbClr val="0066FF"/>
                </a:solidFill>
                <a:latin typeface="Times New Roman" panose="02020603050405020304" pitchFamily="18" charset="0"/>
              </a:rPr>
              <a:t>take notes in class, do more exercises, ask the teacher for help </a:t>
            </a:r>
            <a:endParaRPr lang="en-US" altLang="zh-CN" sz="3200" b="1">
              <a:solidFill>
                <a:srgbClr val="0066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76855" name="Text Box 4" title=""/>
          <p:cNvSpPr txBox="1">
            <a:spLocks noChangeArrowheads="1"/>
          </p:cNvSpPr>
          <p:nvPr/>
        </p:nvSpPr>
        <p:spPr bwMode="auto">
          <a:xfrm>
            <a:off x="1828912" y="4845393"/>
            <a:ext cx="3839933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Times New Roman" panose="02020603050405020304" pitchFamily="18" charset="0"/>
              </a:rPr>
              <a:t>physics is difficult 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3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6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6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9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6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6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76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68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68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50" grpId="0"/>
      <p:bldP spid="76851" grpId="0"/>
      <p:bldP spid="5" grpId="0"/>
      <p:bldP spid="76853" grpId="0"/>
      <p:bldP spid="8" grpId="0"/>
      <p:bldP spid="7685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4130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6148" y="766334"/>
            <a:ext cx="5850467" cy="5850467"/>
          </a:xfrm>
          <a:prstGeom prst="rect">
            <a:avLst/>
          </a:prstGeom>
        </p:spPr>
      </p:pic>
      <p:sp>
        <p:nvSpPr>
          <p:cNvPr id="6149" name="Text Box 5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429074" y="1817794"/>
            <a:ext cx="6705424" cy="2893100"/>
          </a:xfrm>
          <a:prstGeom prst="rect">
            <a:avLst/>
          </a:prstGeom>
          <a:noFill/>
          <a:ln w="28575">
            <a:solidFill>
              <a:srgbClr val="4BACC6">
                <a:lumMod val="20000"/>
                <a:lumOff val="80000"/>
              </a:srgb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My friend _______ has a problem. </a:t>
            </a:r>
            <a:endParaRPr lang="en-US" altLang="zh-CN" sz="2800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He / She ___________________________. </a:t>
            </a:r>
            <a:endParaRPr lang="en-US" altLang="zh-CN" sz="2800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I think he/she should _________________.</a:t>
            </a:r>
            <a:endParaRPr lang="en-US" altLang="zh-CN" sz="2800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If he/she____________________________, </a:t>
            </a:r>
            <a:endParaRPr lang="en-US" altLang="zh-CN" sz="2800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he/she will __________________________.</a:t>
            </a:r>
            <a:endParaRPr lang="en-US" altLang="zh-CN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7830" name="矩形 77829" title=""/>
          <p:cNvSpPr/>
          <p:nvPr>
            <p:custDataLst>
              <p:tags r:id="rId5"/>
            </p:custDataLst>
          </p:nvPr>
        </p:nvSpPr>
        <p:spPr>
          <a:xfrm>
            <a:off x="1149360" y="616390"/>
            <a:ext cx="7080144" cy="116955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800"/>
              </a:lnSpc>
              <a:defRPr/>
            </a:pPr>
            <a:r>
              <a:rPr lang="en-US" altLang="zh-CN" sz="2800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Write about your friend’s first problem and the possible solutions. Use the structures below to help you plan your writing.  </a:t>
            </a:r>
            <a:endParaRPr lang="zh-CN" altLang="en-US" sz="2800" b="1" noProof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单圆角矩形 3" title=""/>
          <p:cNvSpPr/>
          <p:nvPr>
            <p:custDataLst>
              <p:tags r:id="rId6"/>
            </p:custDataLst>
          </p:nvPr>
        </p:nvSpPr>
        <p:spPr>
          <a:xfrm>
            <a:off x="533506" y="720933"/>
            <a:ext cx="552338" cy="479253"/>
          </a:xfrm>
          <a:prstGeom prst="round1Rect">
            <a:avLst/>
          </a:prstGeom>
          <a:solidFill>
            <a:srgbClr val="C00000"/>
          </a:solidFill>
          <a:ln w="25400" cap="flat" cmpd="sng" algn="ctr">
            <a:noFill/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5pPr>
            <a:lvl6pPr marL="2286000" algn="l" defTabSz="914400" rtl="0" eaLnBrk="1" latinLnBrk="0" hangingPunct="1"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6pPr>
            <a:lvl7pPr marL="2743200" algn="l" defTabSz="914400" rtl="0" eaLnBrk="1" latinLnBrk="0" hangingPunct="1"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7pPr>
            <a:lvl8pPr marL="3200400" algn="l" defTabSz="914400" rtl="0" eaLnBrk="1" latinLnBrk="0" hangingPunct="1"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8pPr>
            <a:lvl9pPr marL="3657600" algn="l" defTabSz="914400" rtl="0" eaLnBrk="1" latinLnBrk="0" hangingPunct="1">
              <a:defRPr sz="3600" b="1" kern="1200">
                <a:solidFill>
                  <a:sysClr val="window" lastClr="FFFFFF"/>
                </a:solidFill>
                <a:latin typeface="Calibri"/>
                <a:ea typeface="+mn-ea"/>
                <a:cs typeface="+mn-ea"/>
              </a:defRPr>
            </a:lvl9pPr>
          </a:lstStyle>
          <a:p>
            <a:pPr algn="ctr">
              <a:lnSpc>
                <a:spcPct val="125000"/>
              </a:lnSpc>
              <a:buFont typeface="Arial" pitchFamily="34" charset="0"/>
              <a:buNone/>
              <a:defRPr/>
            </a:pPr>
            <a:r>
              <a:rPr kumimoji="1" lang="en-US" altLang="zh-CN" sz="2800">
                <a:solidFill>
                  <a:sysClr val="window" lastClr="FFFFFF"/>
                </a:solidFill>
                <a:latin typeface="Calibri"/>
                <a:ea typeface="宋体" panose="02010600030101010101" pitchFamily="2" charset="-122"/>
              </a:rPr>
              <a:t>3b</a:t>
            </a:r>
            <a:r>
              <a:rPr kumimoji="1" lang="en-US" altLang="zh-CN" sz="2800" b="1">
                <a:solidFill>
                  <a:sysClr val="window" lastClr="FFFFFF"/>
                </a:solidFill>
                <a:latin typeface="Calibri"/>
                <a:ea typeface="宋体" panose="02010600030101010101" pitchFamily="2" charset="-122"/>
              </a:rPr>
              <a:t>    </a:t>
            </a:r>
            <a:endParaRPr kumimoji="1" lang="zh-CN" altLang="en-US" sz="2800" b="1">
              <a:solidFill>
                <a:sysClr val="window" lastClr="FFFFFF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/>
        </p:nvGrpSpPr>
        <p:grpSpPr>
          <a:xfrm>
            <a:off x="4101465" y="-741680"/>
            <a:ext cx="3628390" cy="2443480"/>
            <a:chOff x="6459" y="-1168"/>
            <a:chExt cx="5714" cy="3848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459" y="-1168"/>
              <a:ext cx="5714" cy="3848"/>
            </a:xfrm>
            <a:prstGeom prst="rect">
              <a:avLst/>
            </a:prstGeom>
          </p:spPr>
        </p:pic>
        <p:sp>
          <p:nvSpPr>
            <p:cNvPr id="16" name="TextBox 16"/>
            <p:cNvSpPr txBox="1"/>
            <p:nvPr/>
          </p:nvSpPr>
          <p:spPr>
            <a:xfrm>
              <a:off x="7745" y="1067"/>
              <a:ext cx="3373" cy="744"/>
            </a:xfrm>
            <a:prstGeom prst="rect">
              <a:avLst/>
            </a:prstGeom>
            <a:noFill/>
          </p:spPr>
          <p:txBody>
            <a:bodyPr wrap="none" lIns="0" tIns="0" rIns="0" bIns="0" anchor="b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000">
                  <a:solidFill>
                    <a:srgbClr val="F89420"/>
                  </a:solidFill>
                  <a:ea typeface="宋体" panose="02010600030101010101" pitchFamily="2" charset="-122"/>
                  <a:cs typeface="+mn-ea"/>
                  <a:sym typeface="+mn-lt"/>
                </a:rPr>
                <a:t>写作指导</a:t>
              </a:r>
              <a:endParaRPr lang="zh-CN" altLang="en-US" sz="4000">
                <a:solidFill>
                  <a:srgbClr val="F89420"/>
                </a:solidFill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</p:grpSp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7625" y="4044950"/>
            <a:ext cx="2813050" cy="2813050"/>
          </a:xfrm>
          <a:prstGeom prst="rect">
            <a:avLst/>
          </a:prstGeom>
        </p:spPr>
      </p:pic>
      <p:sp>
        <p:nvSpPr>
          <p:cNvPr id="6149" name="Text Box 5" title=""/>
          <p:cNvSpPr txBox="1">
            <a:spLocks noChangeArrowheads="1"/>
          </p:cNvSpPr>
          <p:nvPr/>
        </p:nvSpPr>
        <p:spPr bwMode="auto">
          <a:xfrm>
            <a:off x="2636209" y="2077509"/>
            <a:ext cx="6705424" cy="2893100"/>
          </a:xfrm>
          <a:prstGeom prst="rect">
            <a:avLst/>
          </a:prstGeom>
          <a:noFill/>
          <a:ln w="28575">
            <a:solidFill>
              <a:srgbClr val="4BACC6">
                <a:lumMod val="20000"/>
                <a:lumOff val="80000"/>
              </a:srgb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My friend _______ has a problem. </a:t>
            </a:r>
            <a:endParaRPr lang="en-US" altLang="zh-CN" sz="2800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He / She ___________________________. </a:t>
            </a:r>
            <a:endParaRPr lang="en-US" altLang="zh-CN" sz="2800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I think he/she should _________________.</a:t>
            </a:r>
            <a:endParaRPr lang="en-US" altLang="zh-CN" sz="2800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If he/she____________________________, </a:t>
            </a:r>
            <a:endParaRPr lang="en-US" altLang="zh-CN" sz="2800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he/she will __________________________.</a:t>
            </a:r>
            <a:endParaRPr lang="en-US" altLang="zh-CN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1224280" y="2237740"/>
            <a:ext cx="1251585" cy="46228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/>
              <a:t>who</a:t>
            </a:r>
            <a:endParaRPr lang="en-US" altLang="zh-CN" sz="2000" b="1"/>
          </a:p>
        </p:txBody>
      </p:sp>
      <p:sp>
        <p:nvSpPr>
          <p:cNvPr id="5" name="矩形 4" title=""/>
          <p:cNvSpPr/>
          <p:nvPr/>
        </p:nvSpPr>
        <p:spPr>
          <a:xfrm>
            <a:off x="1224280" y="2800350"/>
            <a:ext cx="1252220" cy="4622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/>
              <a:t>problem</a:t>
            </a:r>
            <a:endParaRPr lang="en-US" altLang="zh-CN" sz="2000" b="1"/>
          </a:p>
        </p:txBody>
      </p:sp>
      <p:sp>
        <p:nvSpPr>
          <p:cNvPr id="6" name="矩形 5" title=""/>
          <p:cNvSpPr/>
          <p:nvPr/>
        </p:nvSpPr>
        <p:spPr>
          <a:xfrm>
            <a:off x="1224280" y="3429000"/>
            <a:ext cx="1252220" cy="46228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/>
              <a:t>advice</a:t>
            </a:r>
            <a:endParaRPr lang="en-US" altLang="zh-CN" sz="2000" b="1"/>
          </a:p>
        </p:txBody>
      </p:sp>
      <p:sp>
        <p:nvSpPr>
          <p:cNvPr id="7" name="矩形 6" title=""/>
          <p:cNvSpPr/>
          <p:nvPr/>
        </p:nvSpPr>
        <p:spPr>
          <a:xfrm>
            <a:off x="1223645" y="4409440"/>
            <a:ext cx="1252220" cy="4622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/>
              <a:t>result</a:t>
            </a:r>
            <a:endParaRPr lang="en-US" altLang="zh-CN" sz="2000" b="1"/>
          </a:p>
        </p:txBody>
      </p:sp>
      <p:sp>
        <p:nvSpPr>
          <p:cNvPr id="9" name="矩形 8" title=""/>
          <p:cNvSpPr/>
          <p:nvPr/>
        </p:nvSpPr>
        <p:spPr>
          <a:xfrm>
            <a:off x="2707005" y="2237740"/>
            <a:ext cx="5375275" cy="435610"/>
          </a:xfrm>
          <a:prstGeom prst="rect">
            <a:avLst/>
          </a:prstGeom>
          <a:noFill/>
          <a:ln w="41275"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 title=""/>
          <p:cNvSpPr/>
          <p:nvPr>
            <p:custDataLst>
              <p:tags r:id="rId4"/>
            </p:custDataLst>
          </p:nvPr>
        </p:nvSpPr>
        <p:spPr>
          <a:xfrm>
            <a:off x="2707005" y="2800350"/>
            <a:ext cx="6301105" cy="435610"/>
          </a:xfrm>
          <a:prstGeom prst="rect">
            <a:avLst/>
          </a:prstGeom>
          <a:noFill/>
          <a:ln w="44450">
            <a:solidFill>
              <a:srgbClr val="C55A1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 title=""/>
          <p:cNvSpPr/>
          <p:nvPr>
            <p:custDataLst>
              <p:tags r:id="rId5"/>
            </p:custDataLst>
          </p:nvPr>
        </p:nvSpPr>
        <p:spPr>
          <a:xfrm>
            <a:off x="2636520" y="3362960"/>
            <a:ext cx="6301105" cy="435610"/>
          </a:xfrm>
          <a:prstGeom prst="rect">
            <a:avLst/>
          </a:prstGeom>
          <a:noFill/>
          <a:ln w="53975">
            <a:solidFill>
              <a:schemeClr val="accent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 title=""/>
          <p:cNvSpPr/>
          <p:nvPr>
            <p:custDataLst>
              <p:tags r:id="rId6"/>
            </p:custDataLst>
          </p:nvPr>
        </p:nvSpPr>
        <p:spPr>
          <a:xfrm>
            <a:off x="2707005" y="3925570"/>
            <a:ext cx="6301105" cy="1006475"/>
          </a:xfrm>
          <a:prstGeom prst="rect">
            <a:avLst/>
          </a:prstGeom>
          <a:noFill/>
          <a:ln w="539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/>
      <p:bldP spid="9" grpId="0"/>
      <p:bldP spid="2" grpId="0"/>
      <p:bldP spid="10" grpId="0"/>
      <p:bldP spid="5" grpId="0"/>
      <p:bldP spid="11" grpId="0"/>
      <p:bldP spid="6" grpId="0"/>
      <p:bldP spid="12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570" y="-741992"/>
            <a:ext cx="3628497" cy="2443792"/>
          </a:xfrm>
          <a:prstGeom prst="rect">
            <a:avLst/>
          </a:prstGeom>
        </p:spPr>
      </p:pic>
      <p:sp>
        <p:nvSpPr>
          <p:cNvPr id="16" name="TextBox 16" title=""/>
          <p:cNvSpPr txBox="1"/>
          <p:nvPr/>
        </p:nvSpPr>
        <p:spPr>
          <a:xfrm>
            <a:off x="4645873" y="597104"/>
            <a:ext cx="2142049" cy="472458"/>
          </a:xfrm>
          <a:prstGeom prst="rect">
            <a:avLst/>
          </a:prstGeom>
          <a:noFill/>
        </p:spPr>
        <p:txBody>
          <a:bodyPr wrap="none" lIns="0" tIns="0" rIns="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>
                <a:solidFill>
                  <a:srgbClr val="F89420"/>
                </a:solidFill>
                <a:cs typeface="+mn-ea"/>
                <a:sym typeface="+mn-lt"/>
              </a:rPr>
              <a:t>写作结构</a:t>
            </a:r>
            <a:endParaRPr lang="zh-CN" altLang="en-US" sz="4000">
              <a:solidFill>
                <a:srgbClr val="F89420"/>
              </a:solidFill>
              <a:cs typeface="+mn-ea"/>
              <a:sym typeface="+mn-lt"/>
            </a:endParaRPr>
          </a:p>
        </p:txBody>
      </p:sp>
      <p:grpSp>
        <p:nvGrpSpPr>
          <p:cNvPr id="6" name="Group 23" title=""/>
          <p:cNvGrpSpPr/>
          <p:nvPr/>
        </p:nvGrpSpPr>
        <p:grpSpPr>
          <a:xfrm>
            <a:off x="-254000" y="2017749"/>
            <a:ext cx="6350000" cy="3407446"/>
            <a:chOff x="0" y="2196100"/>
            <a:chExt cx="6350000" cy="3407446"/>
          </a:xfrm>
        </p:grpSpPr>
        <p:pic>
          <p:nvPicPr>
            <p:cNvPr id="7" name="Picture 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3182009"/>
              <a:ext cx="6350000" cy="2421537"/>
            </a:xfrm>
            <a:prstGeom prst="rect">
              <a:avLst/>
            </a:prstGeom>
          </p:spPr>
        </p:pic>
        <p:sp>
          <p:nvSpPr>
            <p:cNvPr id="8" name="Diamond 13"/>
            <p:cNvSpPr/>
            <p:nvPr/>
          </p:nvSpPr>
          <p:spPr>
            <a:xfrm>
              <a:off x="1695236" y="2196100"/>
              <a:ext cx="2958958" cy="2958958"/>
            </a:xfrm>
            <a:prstGeom prst="diamond">
              <a:avLst/>
            </a:prstGeom>
            <a:solidFill>
              <a:sysClr val="window" lastClr="FFFFFF"/>
            </a:solidFill>
            <a:ln w="25400" cap="flat" cmpd="sng" algn="ctr">
              <a:solidFill>
                <a:srgbClr val="FA75A9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9" name="TextBox 19"/>
            <p:cNvSpPr txBox="1"/>
            <p:nvPr/>
          </p:nvSpPr>
          <p:spPr>
            <a:xfrm>
              <a:off x="2317115" y="3535950"/>
              <a:ext cx="2038350" cy="4375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5000"/>
                </a:lnSpc>
              </a:pPr>
              <a:r>
                <a:rPr lang="zh-CN" altLang="en-US" b="1">
                  <a:solidFill>
                    <a:schemeClr val="accent1"/>
                  </a:solidFill>
                  <a:cs typeface="+mn-ea"/>
                  <a:sym typeface="+mn-lt"/>
                </a:rPr>
                <a:t>写清楚朋友的名字</a:t>
              </a:r>
              <a:endParaRPr lang="zh-CN" altLang="en-US" b="1">
                <a:solidFill>
                  <a:schemeClr val="accent1"/>
                </a:solidFill>
                <a:cs typeface="+mn-ea"/>
                <a:sym typeface="+mn-lt"/>
              </a:endParaRPr>
            </a:p>
          </p:txBody>
        </p:sp>
        <p:sp>
          <p:nvSpPr>
            <p:cNvPr id="10" name="Title 4"/>
            <p:cNvSpPr txBox="1"/>
            <p:nvPr/>
          </p:nvSpPr>
          <p:spPr>
            <a:xfrm>
              <a:off x="1912468" y="3036226"/>
              <a:ext cx="2630186" cy="372933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3600" kern="1200">
                  <a:solidFill>
                    <a:schemeClr val="tx1"/>
                  </a:solidFill>
                  <a:latin typeface="Playfair Display Black" charset="0"/>
                  <a:ea typeface="Playfair Display Black" charset="0"/>
                  <a:cs typeface="Playfair Display Black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+mn-lt"/>
                  <a:ea typeface="+mn-ea"/>
                  <a:cs typeface="+mn-ea"/>
                  <a:sym typeface="+mn-lt"/>
                </a:rPr>
                <a:t>Beginning</a:t>
              </a:r>
              <a:endPara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endParaRPr>
            </a:p>
          </p:txBody>
        </p:sp>
        <p:cxnSp>
          <p:nvCxnSpPr>
            <p:cNvPr id="11" name="Straight Connector 21"/>
            <p:cNvCxnSpPr/>
            <p:nvPr/>
          </p:nvCxnSpPr>
          <p:spPr>
            <a:xfrm>
              <a:off x="2921029" y="3433997"/>
              <a:ext cx="613064" cy="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30000"/>
                </a:srgbClr>
              </a:solidFill>
              <a:prstDash val="solid"/>
            </a:ln>
            <a:effectLst/>
          </p:spPr>
        </p:cxnSp>
      </p:grpSp>
      <p:grpSp>
        <p:nvGrpSpPr>
          <p:cNvPr id="12" name="Group 24" title=""/>
          <p:cNvGrpSpPr/>
          <p:nvPr/>
        </p:nvGrpSpPr>
        <p:grpSpPr>
          <a:xfrm>
            <a:off x="3078533" y="2017749"/>
            <a:ext cx="6350000" cy="3407446"/>
            <a:chOff x="0" y="2196100"/>
            <a:chExt cx="6350000" cy="3407446"/>
          </a:xfrm>
        </p:grpSpPr>
        <p:pic>
          <p:nvPicPr>
            <p:cNvPr id="13" name="Picture 2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3182009"/>
              <a:ext cx="6350000" cy="2421537"/>
            </a:xfrm>
            <a:prstGeom prst="rect">
              <a:avLst/>
            </a:prstGeom>
          </p:spPr>
        </p:pic>
        <p:sp>
          <p:nvSpPr>
            <p:cNvPr id="14" name="Diamond 26"/>
            <p:cNvSpPr/>
            <p:nvPr/>
          </p:nvSpPr>
          <p:spPr>
            <a:xfrm>
              <a:off x="1695236" y="2196100"/>
              <a:ext cx="2958958" cy="2958958"/>
            </a:xfrm>
            <a:prstGeom prst="diamond">
              <a:avLst/>
            </a:prstGeom>
            <a:solidFill>
              <a:sysClr val="window" lastClr="FFFFFF"/>
            </a:solidFill>
            <a:ln w="25400" cap="flat" cmpd="sng" algn="ctr">
              <a:solidFill>
                <a:srgbClr val="F8942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7" name="TextBox 28"/>
            <p:cNvSpPr txBox="1"/>
            <p:nvPr/>
          </p:nvSpPr>
          <p:spPr>
            <a:xfrm>
              <a:off x="2276276" y="3549429"/>
              <a:ext cx="1821388" cy="7835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5000"/>
                </a:lnSpc>
              </a:pPr>
              <a:r>
                <a:rPr lang="zh-CN" altLang="en-US" b="1">
                  <a:solidFill>
                    <a:schemeClr val="accent1"/>
                  </a:solidFill>
                  <a:cs typeface="+mn-ea"/>
                  <a:sym typeface="+mn-lt"/>
                </a:rPr>
                <a:t>指出其现在存在的问题或困难</a:t>
              </a:r>
              <a:endParaRPr lang="zh-CN" altLang="en-US" b="1">
                <a:solidFill>
                  <a:schemeClr val="accent1"/>
                </a:solidFill>
                <a:cs typeface="+mn-ea"/>
                <a:sym typeface="+mn-lt"/>
              </a:endParaRPr>
            </a:p>
          </p:txBody>
        </p:sp>
        <p:sp>
          <p:nvSpPr>
            <p:cNvPr id="18" name="Title 4"/>
            <p:cNvSpPr txBox="1"/>
            <p:nvPr/>
          </p:nvSpPr>
          <p:spPr>
            <a:xfrm>
              <a:off x="1871877" y="3049496"/>
              <a:ext cx="2630186" cy="499933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3600" kern="1200">
                  <a:solidFill>
                    <a:schemeClr val="tx1"/>
                  </a:solidFill>
                  <a:latin typeface="Playfair Display Black" charset="0"/>
                  <a:ea typeface="Playfair Display Black" charset="0"/>
                  <a:cs typeface="Playfair Display Black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/>
              </a:pPr>
              <a:r>
                <a:rPr lang="en-US" altLang="zh-CN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Body</a:t>
              </a:r>
              <a:endPara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cxnSp>
          <p:nvCxnSpPr>
            <p:cNvPr id="19" name="Straight Connector 30"/>
            <p:cNvCxnSpPr/>
            <p:nvPr/>
          </p:nvCxnSpPr>
          <p:spPr>
            <a:xfrm>
              <a:off x="2880438" y="3447267"/>
              <a:ext cx="613064" cy="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30000"/>
                </a:srgbClr>
              </a:solidFill>
              <a:prstDash val="solid"/>
            </a:ln>
            <a:effectLst/>
          </p:spPr>
        </p:cxnSp>
      </p:grpSp>
      <p:grpSp>
        <p:nvGrpSpPr>
          <p:cNvPr id="20" name="Group 39" title=""/>
          <p:cNvGrpSpPr/>
          <p:nvPr/>
        </p:nvGrpSpPr>
        <p:grpSpPr>
          <a:xfrm>
            <a:off x="6411066" y="2017749"/>
            <a:ext cx="6350000" cy="3407446"/>
            <a:chOff x="0" y="2196100"/>
            <a:chExt cx="6350000" cy="3407446"/>
          </a:xfrm>
        </p:grpSpPr>
        <p:pic>
          <p:nvPicPr>
            <p:cNvPr id="21" name="Picture 4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3182009"/>
              <a:ext cx="6350000" cy="2421537"/>
            </a:xfrm>
            <a:prstGeom prst="rect">
              <a:avLst/>
            </a:prstGeom>
          </p:spPr>
        </p:pic>
        <p:sp>
          <p:nvSpPr>
            <p:cNvPr id="22" name="Diamond 41"/>
            <p:cNvSpPr/>
            <p:nvPr/>
          </p:nvSpPr>
          <p:spPr>
            <a:xfrm>
              <a:off x="1695236" y="2196100"/>
              <a:ext cx="2958958" cy="2958958"/>
            </a:xfrm>
            <a:prstGeom prst="diamond">
              <a:avLst/>
            </a:prstGeom>
            <a:solidFill>
              <a:sysClr val="window" lastClr="FFFFFF"/>
            </a:solidFill>
            <a:ln w="25400" cap="flat" cmpd="sng" algn="ctr">
              <a:solidFill>
                <a:srgbClr val="5EAEF1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23" name="TextBox 43"/>
            <p:cNvSpPr txBox="1"/>
            <p:nvPr/>
          </p:nvSpPr>
          <p:spPr>
            <a:xfrm>
              <a:off x="2250268" y="3555512"/>
              <a:ext cx="1821388" cy="10147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5000"/>
                </a:lnSpc>
              </a:pPr>
              <a:r>
                <a:rPr lang="zh-CN" altLang="en-US" sz="1600" b="1">
                  <a:solidFill>
                    <a:schemeClr val="accent1"/>
                  </a:solidFill>
                  <a:cs typeface="+mn-ea"/>
                  <a:sym typeface="+mn-lt"/>
                </a:rPr>
                <a:t>写出自己给他的建议。并用if从句来进一步说明</a:t>
              </a:r>
              <a:endParaRPr lang="zh-CN" altLang="en-US" sz="1600" b="1">
                <a:solidFill>
                  <a:schemeClr val="accent1"/>
                </a:solidFill>
                <a:cs typeface="+mn-ea"/>
                <a:sym typeface="+mn-lt"/>
              </a:endParaRPr>
            </a:p>
          </p:txBody>
        </p:sp>
        <p:sp>
          <p:nvSpPr>
            <p:cNvPr id="24" name="Title 4"/>
            <p:cNvSpPr txBox="1"/>
            <p:nvPr/>
          </p:nvSpPr>
          <p:spPr>
            <a:xfrm>
              <a:off x="1845869" y="3055579"/>
              <a:ext cx="2630186" cy="499933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3600" kern="1200">
                  <a:solidFill>
                    <a:schemeClr val="tx1"/>
                  </a:solidFill>
                  <a:latin typeface="Playfair Display Black" charset="0"/>
                  <a:ea typeface="Playfair Display Black" charset="0"/>
                  <a:cs typeface="Playfair Display Black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/>
              </a:pPr>
              <a:r>
                <a:rPr lang="en-US" altLang="zh-CN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Ending</a:t>
              </a:r>
              <a:endPara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cxnSp>
          <p:nvCxnSpPr>
            <p:cNvPr id="25" name="Straight Connector 45"/>
            <p:cNvCxnSpPr/>
            <p:nvPr/>
          </p:nvCxnSpPr>
          <p:spPr>
            <a:xfrm>
              <a:off x="2854430" y="3453350"/>
              <a:ext cx="613064" cy="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30000"/>
                </a:srgbClr>
              </a:solidFill>
              <a:prstDash val="solid"/>
            </a:ln>
            <a:effectLst/>
          </p:spPr>
        </p:cxnSp>
      </p:grpSp>
      <p:sp>
        <p:nvSpPr>
          <p:cNvPr id="26" name="Diamond 46" title=""/>
          <p:cNvSpPr/>
          <p:nvPr/>
        </p:nvSpPr>
        <p:spPr>
          <a:xfrm>
            <a:off x="4214107" y="3100639"/>
            <a:ext cx="758005" cy="758005"/>
          </a:xfrm>
          <a:prstGeom prst="diamond">
            <a:avLst/>
          </a:prstGeom>
          <a:solidFill>
            <a:srgbClr val="5EAEF1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7" name="Diamond 47" title=""/>
          <p:cNvSpPr/>
          <p:nvPr/>
        </p:nvSpPr>
        <p:spPr>
          <a:xfrm>
            <a:off x="7521108" y="3100639"/>
            <a:ext cx="758005" cy="758005"/>
          </a:xfrm>
          <a:prstGeom prst="diamond">
            <a:avLst/>
          </a:prstGeom>
          <a:solidFill>
            <a:srgbClr val="F8942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8" name="TextBox 48" title=""/>
          <p:cNvSpPr txBox="1"/>
          <p:nvPr/>
        </p:nvSpPr>
        <p:spPr>
          <a:xfrm>
            <a:off x="2020281" y="5172603"/>
            <a:ext cx="8256463" cy="411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500"/>
              </a:lnSpc>
            </a:pPr>
            <a:r>
              <a:rPr lang="zh-CN" altLang="en-US" sz="2400" b="1">
                <a:solidFill>
                  <a:srgbClr val="C00000"/>
                </a:solidFill>
                <a:cs typeface="+mn-ea"/>
                <a:sym typeface="+mn-lt"/>
              </a:rPr>
              <a:t>注意</a:t>
            </a:r>
            <a:r>
              <a:rPr lang="zh-CN" altLang="en-US" sz="2400" b="1">
                <a:solidFill>
                  <a:schemeClr val="bg2">
                    <a:lumMod val="50000"/>
                  </a:schemeClr>
                </a:solidFill>
                <a:cs typeface="+mn-ea"/>
                <a:sym typeface="+mn-lt"/>
              </a:rPr>
              <a:t>：</a:t>
            </a:r>
            <a:r>
              <a:rPr lang="zh-CN" altLang="en-US" sz="2400" b="1">
                <a:solidFill>
                  <a:schemeClr val="tx1"/>
                </a:solidFill>
                <a:cs typeface="+mn-ea"/>
                <a:sym typeface="+mn-lt"/>
              </a:rPr>
              <a:t>复读一遍作文来检查有没有错误</a:t>
            </a:r>
            <a:endParaRPr lang="zh-CN" altLang="en-US" sz="2400" b="1">
              <a:solidFill>
                <a:schemeClr val="tx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1500" accel="50000" decel="500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1500" accel="50000" decel="50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16" dur="5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37" dur="1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5721" y="1482344"/>
            <a:ext cx="4097058" cy="3729736"/>
          </a:xfrm>
          <a:prstGeom prst="rect">
            <a:avLst/>
          </a:prstGeom>
        </p:spPr>
      </p:pic>
      <p:sp>
        <p:nvSpPr>
          <p:cNvPr id="79874" name="Text Box 5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88352" y="2415223"/>
            <a:ext cx="7445273" cy="386259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ysClr val="windowText" lastClr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lang="en-US" altLang="zh-CN" sz="2800" b="1">
                <a:latin typeface="Times New Roman" panose="02020603050405020304" pitchFamily="18" charset="0"/>
              </a:rPr>
              <a:t>My friend </a:t>
            </a:r>
            <a:r>
              <a:rPr lang="en-US" altLang="zh-CN" sz="2800" b="1" u="sng">
                <a:latin typeface="Times New Roman" panose="02020603050405020304" pitchFamily="18" charset="0"/>
              </a:rPr>
              <a:t>Jenny</a:t>
            </a:r>
            <a:r>
              <a:rPr lang="en-US" altLang="zh-CN" sz="2800" b="1">
                <a:latin typeface="Times New Roman" panose="02020603050405020304" pitchFamily="18" charset="0"/>
              </a:rPr>
              <a:t> has a problem. She </a:t>
            </a:r>
            <a:r>
              <a:rPr lang="en-US" altLang="zh-CN" sz="2800" b="1" u="sng">
                <a:latin typeface="Times New Roman" panose="02020603050405020304" pitchFamily="18" charset="0"/>
              </a:rPr>
              <a:t>is too heavy</a:t>
            </a:r>
            <a:r>
              <a:rPr lang="en-US" altLang="zh-CN" sz="2800" b="1">
                <a:latin typeface="Times New Roman" panose="02020603050405020304" pitchFamily="18" charset="0"/>
              </a:rPr>
              <a:t>. I think </a:t>
            </a:r>
            <a:r>
              <a:rPr lang="en-US" altLang="zh-CN" sz="2800" b="1" u="sng">
                <a:latin typeface="Times New Roman" panose="02020603050405020304" pitchFamily="18" charset="0"/>
              </a:rPr>
              <a:t>she should eat less junk food and eat more vegetables and fruit</a:t>
            </a:r>
            <a:r>
              <a:rPr lang="en-US" altLang="zh-CN" sz="2800" b="1">
                <a:latin typeface="Times New Roman" panose="02020603050405020304" pitchFamily="18" charset="0"/>
              </a:rPr>
              <a:t>. I think </a:t>
            </a:r>
            <a:r>
              <a:rPr lang="en-US" altLang="zh-CN" sz="2800" b="1" u="sng">
                <a:latin typeface="Times New Roman" panose="02020603050405020304" pitchFamily="18" charset="0"/>
              </a:rPr>
              <a:t>she also should get more exercise</a:t>
            </a:r>
            <a:r>
              <a:rPr lang="en-US" altLang="zh-CN" sz="2800" b="1">
                <a:latin typeface="Times New Roman" panose="02020603050405020304" pitchFamily="18" charset="0"/>
              </a:rPr>
              <a:t>. If she </a:t>
            </a:r>
            <a:r>
              <a:rPr lang="en-US" altLang="zh-CN" sz="2800" b="1" u="sng">
                <a:latin typeface="Times New Roman" panose="02020603050405020304" pitchFamily="18" charset="0"/>
              </a:rPr>
              <a:t>eats more vegetables and fruit,</a:t>
            </a:r>
            <a:r>
              <a:rPr lang="zh-CN" altLang="en-US" sz="2800" b="1">
                <a:latin typeface="Times New Roman" panose="02020603050405020304" pitchFamily="18" charset="0"/>
              </a:rPr>
              <a:t> </a:t>
            </a:r>
            <a:r>
              <a:rPr lang="en-US" altLang="zh-CN" sz="2800" b="1">
                <a:latin typeface="Times New Roman" panose="02020603050405020304" pitchFamily="18" charset="0"/>
              </a:rPr>
              <a:t>she will </a:t>
            </a:r>
            <a:r>
              <a:rPr lang="en-US" altLang="zh-CN" sz="2800" b="1" u="sng">
                <a:latin typeface="Times New Roman" panose="02020603050405020304" pitchFamily="18" charset="0"/>
              </a:rPr>
              <a:t>eat less junk food</a:t>
            </a:r>
            <a:r>
              <a:rPr lang="en-US" altLang="zh-CN" sz="2800" b="1">
                <a:latin typeface="Times New Roman" panose="02020603050405020304" pitchFamily="18" charset="0"/>
              </a:rPr>
              <a:t>. If she </a:t>
            </a:r>
            <a:r>
              <a:rPr lang="en-US" altLang="zh-CN" sz="2800" b="1" u="sng">
                <a:latin typeface="Times New Roman" panose="02020603050405020304" pitchFamily="18" charset="0"/>
              </a:rPr>
              <a:t>gets more exercise</a:t>
            </a:r>
            <a:r>
              <a:rPr lang="en-US" altLang="zh-CN" sz="2800" b="1">
                <a:latin typeface="Times New Roman" panose="02020603050405020304" pitchFamily="18" charset="0"/>
              </a:rPr>
              <a:t>, she’ll </a:t>
            </a:r>
            <a:r>
              <a:rPr lang="en-US" altLang="zh-CN" sz="2800" b="1" u="sng">
                <a:latin typeface="Times New Roman" panose="02020603050405020304" pitchFamily="18" charset="0"/>
              </a:rPr>
              <a:t>be much thinner soon.  </a:t>
            </a:r>
            <a:endParaRPr lang="en-US" altLang="zh-CN" sz="2800" b="1" u="sng">
              <a:latin typeface="Times New Roman" panose="02020603050405020304" pitchFamily="18" charset="0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3957955" y="-741680"/>
            <a:ext cx="3771900" cy="2443480"/>
            <a:chOff x="6233" y="-1168"/>
            <a:chExt cx="5940" cy="3848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59" y="-1168"/>
              <a:ext cx="5714" cy="3848"/>
            </a:xfrm>
            <a:prstGeom prst="rect">
              <a:avLst/>
            </a:prstGeom>
          </p:spPr>
        </p:pic>
        <p:sp>
          <p:nvSpPr>
            <p:cNvPr id="72708" name="Rectangle 12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6233" y="749"/>
              <a:ext cx="5940" cy="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b="1">
                  <a:ln w="17780" cmpd="sng">
                    <a:solidFill>
                      <a:srgbClr val="4F81BD">
                        <a:tint val="3000"/>
                      </a:srgbClr>
                    </a:solidFill>
                    <a:prstDash val="solid"/>
                    <a:miter lim="800000"/>
                  </a:ln>
                  <a:gradFill>
                    <a:gsLst>
                      <a:gs pos="10000">
                        <a:srgbClr val="4F81BD">
                          <a:tint val="63000"/>
                          <a:sat val="100000"/>
                        </a:srgbClr>
                      </a:gs>
                      <a:gs pos="90000">
                        <a:srgbClr val="4F81BD">
                          <a:shade val="50000"/>
                          <a:satMod val="100000"/>
                        </a:srgbClr>
                      </a:gs>
                    </a:gsLst>
                    <a:lin ang="5400000"/>
                  </a:gradFill>
                  <a:effectLst>
                    <a:outerShdw blurRad="55000" dist="50800" dir="5400000" algn="tl">
                      <a:srgbClr val="000000">
                        <a:alpha val="33000"/>
                      </a:srgbClr>
                    </a:outerShdw>
                  </a:effectLst>
                  <a:latin typeface="Comic Sans MS" panose="030f0702030302020204" pitchFamily="66" charset="0"/>
                </a:rPr>
                <a:t>Possible version</a:t>
              </a:r>
              <a:endParaRPr lang="zh-CN" altLang="en-US" sz="3200" b="1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Comic Sans MS" panose="030f0702030302020204" pitchFamily="66" charset="0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https://d.book118.com/828016032033006023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宋体</vt:lpstr>
      <vt:lpstr>幼圆</vt:lpstr>
      <vt:lpstr>黑体</vt:lpstr>
      <vt:lpstr>Wingdings</vt:lpstr>
      <vt:lpstr>Comic Sans MS</vt:lpstr>
      <vt:lpstr>Calibri Light</vt:lpstr>
      <vt:lpstr>Playfair Display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2024-08-29T15:48:09.075</cp:lastPrinted>
  <dcterms:created xsi:type="dcterms:W3CDTF">2024-08-29T07:48:09Z</dcterms:created>
  <dcterms:modified xsi:type="dcterms:W3CDTF">2024-08-29T07:48:11Z</dcterms:modified>
</cp:coreProperties>
</file>