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8" r:id="rId16"/>
    <p:sldId id="300" r:id="rId17"/>
  </p:sldIdLst>
  <p:sldSz cx="12192000" cy="6858000"/>
  <p:notesSz cx="6858000" cy="9144000"/>
  <p:custDataLst>
    <p:tags r:id="rId18"/>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tags" Target="tags/tag1.xml" /><Relationship Id="rId19" Type="http://schemas.openxmlformats.org/officeDocument/2006/relationships/presProps" Target="presProps.xml" /><Relationship Id="rId2" Type="http://schemas.openxmlformats.org/officeDocument/2006/relationships/slideMaster" Target="slideMasters/slideMaster2.xml" /><Relationship Id="rId20" Type="http://schemas.openxmlformats.org/officeDocument/2006/relationships/viewProps" Target="viewProps.xml" /><Relationship Id="rId21" Type="http://schemas.openxmlformats.org/officeDocument/2006/relationships/theme" Target="theme/theme1.xml" /><Relationship Id="rId22"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74A0D8B6-CCE9-4548-AC14-9FBAC08C3AE8}"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E8E5C929-B843-426A-A8F0-7C176949E271}"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95A29BB6-C88F-4B26-A884-65581F59F53E}"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5B481FA8-6218-4838-908A-2B1089E97F08}"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52D8E522-C6F8-4A29-81A4-EBAADCE72119}"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2F6A1CA6-0306-4E6C-BB7A-0D0CA5B0A859}"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3EE9E700-0E4F-40B3-8D19-B6E7B40555A6}"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024B8925-749E-4A4C-B991-84AD07B0FFDE}"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CDC90B70-D3C6-4A86-84FA-2CB418EA0A04}"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599D2E48-2E03-4E25-A033-85A0BCD1599B}"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8834A43C-05B0-43B7-9AA4-CF23B80C4680}"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jpe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jpeg" /><Relationship Id="rId3" Type="http://schemas.openxmlformats.org/officeDocument/2006/relationships/image" Target="../media/image2.jpe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jpeg" /><Relationship Id="rId3" Type="http://schemas.openxmlformats.org/officeDocument/2006/relationships/image" Target="../media/image6.jpeg" /><Relationship Id="rId4" Type="http://schemas.openxmlformats.org/officeDocument/2006/relationships/image" Target="../media/image7.jpeg" /><Relationship Id="rId5" Type="http://schemas.openxmlformats.org/officeDocument/2006/relationships/image" Target="../media/image2.jpe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8.jpeg" /><Relationship Id="rId3" Type="http://schemas.openxmlformats.org/officeDocument/2006/relationships/image" Target="../media/image2.jpe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9.jpeg" /><Relationship Id="rId3" Type="http://schemas.openxmlformats.org/officeDocument/2006/relationships/image" Target="../media/image10.jpeg" /><Relationship Id="rId4" Type="http://schemas.openxmlformats.org/officeDocument/2006/relationships/image" Target="../media/image11.jpeg" /><Relationship Id="rId5" Type="http://schemas.openxmlformats.org/officeDocument/2006/relationships/image" Target="../media/image12.jpeg" /><Relationship Id="rId6" Type="http://schemas.openxmlformats.org/officeDocument/2006/relationships/image" Target="../media/image2.jpe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828017031064006027"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788841" y="1601801"/>
            <a:ext cx="8744102" cy="21531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450"/>
              </a:spcBef>
            </a:pPr>
            <a:r>
              <a:rPr lang="en-US" sz="5175" b="1">
                <a:solidFill>
                  <a:schemeClr val="lt1">
                    <a:lumMod val="65000"/>
                    <a:alpha val="100000"/>
                  </a:schemeClr>
                </a:solidFill>
                <a:latin typeface="Microsoft Yahei"/>
                <a:ea typeface="Microsoft Yahei"/>
                <a:cs typeface="Microsoft Yahei"/>
              </a:rPr>
              <a:t>2023-2028年化妆品行业市场深度分析及发展策略研究报告大纲</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0" y="0"/>
            <a:ext cx="3940476" cy="6858000"/>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2490705" y="-2630165"/>
            <a:ext cx="5510422" cy="5510422"/>
          </a:xfrm>
          <a:prstGeom prst="ellipse">
            <a:avLst/>
          </a:prstGeom>
          <a:solidFill>
            <a:schemeClr val="accent3">
              <a:lumMod val="20000"/>
              <a:lumOff val="80000"/>
              <a:alpha val="55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1370201" y="-1527676"/>
            <a:ext cx="3269415" cy="3269415"/>
          </a:xfrm>
          <a:prstGeom prst="ellipse">
            <a:avLst/>
          </a:prstGeom>
          <a:solidFill>
            <a:schemeClr val="accent1">
              <a:alpha val="67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4805301" y="734568"/>
            <a:ext cx="6559296" cy="5388864"/>
          </a:xfrm>
          <a:prstGeom prst="rect">
            <a:avLst/>
          </a:prstGeom>
        </p:spPr>
        <p:txBody>
          <a:bodyPr vert="horz" wrap="square" lIns="123825" tIns="123825" rIns="57150" bIns="123825"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引言</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化妆品行业市场现状分析</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化妆品行业市场深度分析</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化妆品行业发展趋势预测</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化妆品行业发展策略建议</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化妆品行业风险与机遇分析</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总结与展望</a:t>
            </a:r>
          </a:p>
        </p:txBody>
      </p:sp>
      <p:sp>
        <p:nvSpPr>
          <p:cNvPr id="6" name="TextBox 6"/>
          <p:cNvSpPr txBox="1"/>
          <p:nvPr/>
        </p:nvSpPr>
        <p:spPr>
          <a:xfrm>
            <a:off x="8719147" y="5955792"/>
            <a:ext cx="4413504" cy="1328928"/>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12000"/>
              </a:lnSpc>
              <a:spcBef>
                <a:spcPts val="450"/>
              </a:spcBef>
            </a:pPr>
            <a:r>
              <a:rPr lang="en-US" sz="5775" b="1">
                <a:solidFill>
                  <a:schemeClr val="accent3">
                    <a:lumMod val="40000"/>
                    <a:lumOff val="60000"/>
                    <a:alpha val="34000"/>
                  </a:schemeClr>
                </a:solidFill>
                <a:latin typeface="Microsoft Yahei"/>
                <a:ea typeface="Microsoft Yahei"/>
                <a:cs typeface="Microsoft Yahei"/>
              </a:rPr>
              <a:t>contents</a:t>
            </a:r>
          </a:p>
        </p:txBody>
      </p:sp>
      <p:sp>
        <p:nvSpPr>
          <p:cNvPr id="7" name="TextBox 7"/>
          <p:cNvSpPr txBox="1"/>
          <p:nvPr/>
        </p:nvSpPr>
        <p:spPr>
          <a:xfrm>
            <a:off x="-271406" y="3561558"/>
            <a:ext cx="3626990" cy="32918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5000"/>
              </a:lnSpc>
            </a:pPr>
            <a:r>
              <a:rPr lang="en-US" sz="7650" b="1">
                <a:solidFill>
                  <a:srgbClr val="FFFFFF">
                    <a:alpha val="100000"/>
                  </a:srgbClr>
                </a:solidFill>
                <a:latin typeface="Microsoft Yahei"/>
                <a:ea typeface="Microsoft Yahei"/>
                <a:cs typeface="Microsoft Yahei"/>
              </a:rPr>
              <a:t>目</a:t>
            </a:r>
          </a:p>
          <a:p>
            <a:pPr algn="ctr">
              <a:lnSpc>
                <a:spcPct val="125000"/>
              </a:lnSpc>
            </a:pPr>
            <a:r>
              <a:rPr lang="en-US" sz="7650" b="1">
                <a:solidFill>
                  <a:srgbClr val="FFFFFF">
                    <a:alpha val="100000"/>
                  </a:srgbClr>
                </a:solidFill>
                <a:latin typeface="Microsoft Yahei"/>
                <a:ea typeface="Microsoft Yahei"/>
                <a:cs typeface="Microsoft Yahei"/>
              </a:rPr>
              <a:t>录</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376363" y="3429000"/>
            <a:ext cx="9439275" cy="2085975"/>
          </a:xfrm>
          <a:prstGeom prst="rect">
            <a:avLst/>
          </a:prstGeom>
        </p:spPr>
        <p:txBody>
          <a:bodyPr vert="horz" wrap="square" lIns="114300" tIns="57150" rIns="114300" bIns="57150" rtlCol="0" anchor="t"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5175" b="1">
                <a:solidFill>
                  <a:schemeClr val="lt1">
                    <a:lumMod val="65000"/>
                    <a:alpha val="100000"/>
                  </a:schemeClr>
                </a:solidFill>
                <a:latin typeface="Microsoft Yahei"/>
                <a:ea typeface="Microsoft Yahei"/>
                <a:cs typeface="Microsoft Yahei"/>
              </a:rPr>
              <a:t>引言</a:t>
            </a:r>
          </a:p>
        </p:txBody>
      </p:sp>
      <p:sp>
        <p:nvSpPr>
          <p:cNvPr id="3" name="TextBox 3"/>
          <p:cNvSpPr txBox="1"/>
          <p:nvPr/>
        </p:nvSpPr>
        <p:spPr>
          <a:xfrm>
            <a:off x="2252663" y="1986324"/>
            <a:ext cx="7686675" cy="1571625"/>
          </a:xfrm>
          <a:prstGeom prst="rect">
            <a:avLst/>
          </a:prstGeom>
        </p:spPr>
        <p:txBody>
          <a:bodyPr vert="horz" wrap="square" lIns="114300" tIns="57150" rIns="114300" bIns="5715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450"/>
              </a:spcBef>
            </a:pPr>
            <a:r>
              <a:rPr lang="en-US" sz="7650" b="1">
                <a:solidFill>
                  <a:schemeClr val="lt1">
                    <a:lumMod val="65000"/>
                    <a:alpha val="100000"/>
                  </a:schemeClr>
                </a:solidFill>
                <a:latin typeface="Microsoft Yahei"/>
                <a:ea typeface="Microsoft Yahei"/>
                <a:cs typeface="Microsoft Yahei"/>
              </a:rPr>
              <a:t>01</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636033" y="1751287"/>
            <a:ext cx="3519940" cy="4234459"/>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3" name="Connector 3"/>
          <p:cNvCxnSpPr/>
          <p:nvPr/>
        </p:nvCxnSpPr>
        <p:spPr>
          <a:xfrm>
            <a:off x="1068653" y="2719942"/>
            <a:ext cx="2654699" cy="0"/>
          </a:xfrm>
          <a:prstGeom prst="line">
            <a:avLst/>
          </a:prstGeom>
          <a:ln w="9525">
            <a:solidFill>
              <a:srgbClr val="FFFFFF">
                <a:alpha val="100000"/>
              </a:srgbClr>
            </a:solidFill>
            <a:prstDash val="solid"/>
            <a:headEnd type="oval"/>
            <a:tailEnd type="none"/>
          </a:ln>
        </p:spPr>
      </p:cxnSp>
      <p:sp>
        <p:nvSpPr>
          <p:cNvPr id="4" name="TextBox 4"/>
          <p:cNvSpPr txBox="1"/>
          <p:nvPr/>
        </p:nvSpPr>
        <p:spPr>
          <a:xfrm>
            <a:off x="1084612" y="1775671"/>
            <a:ext cx="2619375" cy="9334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2325" b="1">
                <a:solidFill>
                  <a:srgbClr val="FFFFFF">
                    <a:alpha val="100000"/>
                  </a:srgbClr>
                </a:solidFill>
                <a:latin typeface="Microsoft Yahei"/>
                <a:ea typeface="Microsoft Yahei"/>
                <a:cs typeface="Microsoft Yahei"/>
              </a:rPr>
              <a:t>化妆品市场快速增长</a:t>
            </a:r>
          </a:p>
        </p:txBody>
      </p:sp>
      <p:sp>
        <p:nvSpPr>
          <p:cNvPr id="5" name="TextBox 5"/>
          <p:cNvSpPr txBox="1"/>
          <p:nvPr/>
        </p:nvSpPr>
        <p:spPr>
          <a:xfrm>
            <a:off x="894460" y="2924197"/>
            <a:ext cx="3000375" cy="27527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pPr>
            <a:r>
              <a:rPr lang="en-US" sz="1500">
                <a:solidFill>
                  <a:srgbClr val="FFFFFF">
                    <a:alpha val="100000"/>
                  </a:srgbClr>
                </a:solidFill>
                <a:latin typeface="Microsoft Yahei"/>
                <a:ea typeface="Microsoft Yahei"/>
                <a:cs typeface="Microsoft Yahei"/>
              </a:rPr>
              <a:t>随着消费者对外貌和形象的关注度不断提高，化妆品市场需求不断增长，市场规模持续扩大。</a:t>
            </a:r>
          </a:p>
        </p:txBody>
      </p:sp>
      <p:sp>
        <p:nvSpPr>
          <p:cNvPr id="6" name="AutoShape 6"/>
          <p:cNvSpPr/>
          <p:nvPr/>
        </p:nvSpPr>
        <p:spPr>
          <a:xfrm>
            <a:off x="4403619" y="1751287"/>
            <a:ext cx="3519940" cy="4234459"/>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7" name="Connector 7"/>
          <p:cNvCxnSpPr/>
          <p:nvPr/>
        </p:nvCxnSpPr>
        <p:spPr>
          <a:xfrm>
            <a:off x="4836240" y="2719942"/>
            <a:ext cx="2654699" cy="0"/>
          </a:xfrm>
          <a:prstGeom prst="line">
            <a:avLst/>
          </a:prstGeom>
          <a:ln w="9525">
            <a:solidFill>
              <a:srgbClr val="FFFFFF">
                <a:alpha val="100000"/>
              </a:srgbClr>
            </a:solidFill>
            <a:prstDash val="solid"/>
            <a:headEnd type="oval"/>
            <a:tailEnd type="none"/>
          </a:ln>
        </p:spPr>
      </p:cxnSp>
      <p:sp>
        <p:nvSpPr>
          <p:cNvPr id="8" name="TextBox 8"/>
          <p:cNvSpPr txBox="1"/>
          <p:nvPr/>
        </p:nvSpPr>
        <p:spPr>
          <a:xfrm>
            <a:off x="4852198" y="1775671"/>
            <a:ext cx="2619375" cy="9334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2325" b="1">
                <a:solidFill>
                  <a:srgbClr val="FFFFFF">
                    <a:alpha val="100000"/>
                  </a:srgbClr>
                </a:solidFill>
                <a:latin typeface="Microsoft Yahei"/>
                <a:ea typeface="Microsoft Yahei"/>
                <a:cs typeface="Microsoft Yahei"/>
              </a:rPr>
              <a:t>行业变革与创新</a:t>
            </a:r>
          </a:p>
        </p:txBody>
      </p:sp>
      <p:sp>
        <p:nvSpPr>
          <p:cNvPr id="9" name="TextBox 9"/>
          <p:cNvSpPr txBox="1"/>
          <p:nvPr/>
        </p:nvSpPr>
        <p:spPr>
          <a:xfrm>
            <a:off x="4662047" y="2924197"/>
            <a:ext cx="3000375" cy="27527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pPr>
            <a:r>
              <a:rPr lang="en-US" sz="1500">
                <a:solidFill>
                  <a:srgbClr val="FFFFFF">
                    <a:alpha val="100000"/>
                  </a:srgbClr>
                </a:solidFill>
                <a:latin typeface="Microsoft Yahei"/>
                <a:ea typeface="Microsoft Yahei"/>
                <a:cs typeface="Microsoft Yahei"/>
              </a:rPr>
              <a:t>化妆品行业在技术创新、品牌营销、渠道拓展等方面不断变革，为行业发展带来新的机遇和挑战。</a:t>
            </a:r>
          </a:p>
        </p:txBody>
      </p:sp>
      <p:sp>
        <p:nvSpPr>
          <p:cNvPr id="10" name="AutoShape 10"/>
          <p:cNvSpPr/>
          <p:nvPr/>
        </p:nvSpPr>
        <p:spPr>
          <a:xfrm>
            <a:off x="8171205" y="1751287"/>
            <a:ext cx="3519940" cy="4234459"/>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1" name="Connector 11"/>
          <p:cNvCxnSpPr/>
          <p:nvPr/>
        </p:nvCxnSpPr>
        <p:spPr>
          <a:xfrm>
            <a:off x="8603826" y="2719942"/>
            <a:ext cx="2654699" cy="0"/>
          </a:xfrm>
          <a:prstGeom prst="line">
            <a:avLst/>
          </a:prstGeom>
          <a:ln w="9525">
            <a:solidFill>
              <a:srgbClr val="FFFFFF">
                <a:alpha val="100000"/>
              </a:srgbClr>
            </a:solidFill>
            <a:prstDash val="solid"/>
            <a:headEnd type="oval"/>
            <a:tailEnd type="none"/>
          </a:ln>
        </p:spPr>
      </p:cxnSp>
      <p:sp>
        <p:nvSpPr>
          <p:cNvPr id="12" name="TextBox 12"/>
          <p:cNvSpPr txBox="1"/>
          <p:nvPr/>
        </p:nvSpPr>
        <p:spPr>
          <a:xfrm>
            <a:off x="8619785" y="1775671"/>
            <a:ext cx="2619375" cy="9334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2325" b="1">
                <a:solidFill>
                  <a:srgbClr val="FFFFFF">
                    <a:alpha val="100000"/>
                  </a:srgbClr>
                </a:solidFill>
                <a:latin typeface="Microsoft Yahei"/>
                <a:ea typeface="Microsoft Yahei"/>
                <a:cs typeface="Microsoft Yahei"/>
              </a:rPr>
              <a:t>政策监管与规范</a:t>
            </a:r>
          </a:p>
        </p:txBody>
      </p:sp>
      <p:sp>
        <p:nvSpPr>
          <p:cNvPr id="13" name="TextBox 13"/>
          <p:cNvSpPr txBox="1"/>
          <p:nvPr/>
        </p:nvSpPr>
        <p:spPr>
          <a:xfrm>
            <a:off x="8429633" y="2924197"/>
            <a:ext cx="3000375" cy="27527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pPr>
            <a:r>
              <a:rPr lang="en-US" sz="1500">
                <a:solidFill>
                  <a:srgbClr val="FFFFFF">
                    <a:alpha val="100000"/>
                  </a:srgbClr>
                </a:solidFill>
                <a:latin typeface="Microsoft Yahei"/>
                <a:ea typeface="Microsoft Yahei"/>
                <a:cs typeface="Microsoft Yahei"/>
              </a:rPr>
              <a:t>政府对化妆品行业的监管力度不断加强，行业规范化和标准化程度不断提高，为企业提供了更加公平的市场竞争环境。</a:t>
            </a:r>
          </a:p>
        </p:txBody>
      </p:sp>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研究背景与意义</a:t>
              </a:r>
            </a:p>
          </p:txBody>
        </p:sp>
      </p:gr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866575" y="1250443"/>
            <a:ext cx="10458850" cy="2438400"/>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1300074" y="2175786"/>
            <a:ext cx="9582906"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rgbClr val="FFFFFF">
                    <a:alpha val="100000"/>
                  </a:srgbClr>
                </a:solidFill>
                <a:latin typeface="Microsoft Yahei"/>
                <a:ea typeface="Microsoft Yahei"/>
                <a:cs typeface="Microsoft Yahei"/>
              </a:rPr>
              <a:t>本报告主要研究2023-2028年化妆品行业的市场现状、竞争格局、消费者需求、技术创新、品牌营销、渠道拓展等方面。</a:t>
            </a:r>
          </a:p>
        </p:txBody>
      </p:sp>
      <p:sp>
        <p:nvSpPr>
          <p:cNvPr id="4" name="TextBox 4"/>
          <p:cNvSpPr txBox="1"/>
          <p:nvPr/>
        </p:nvSpPr>
        <p:spPr>
          <a:xfrm>
            <a:off x="1300074" y="1380567"/>
            <a:ext cx="9417017" cy="8532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rgbClr val="FFFFFF">
                    <a:alpha val="100000"/>
                  </a:srgbClr>
                </a:solidFill>
                <a:latin typeface="Microsoft Yahei"/>
                <a:ea typeface="Microsoft Yahei"/>
                <a:cs typeface="Microsoft Yahei"/>
              </a:rPr>
              <a:t>研究范围</a:t>
            </a:r>
          </a:p>
        </p:txBody>
      </p:sp>
      <p:sp>
        <p:nvSpPr>
          <p:cNvPr id="5" name="AutoShape 5"/>
          <p:cNvSpPr/>
          <p:nvPr/>
        </p:nvSpPr>
        <p:spPr>
          <a:xfrm>
            <a:off x="866575" y="3952506"/>
            <a:ext cx="10458850" cy="2438400"/>
          </a:xfrm>
          <a:prstGeom prst="round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1287882" y="4870218"/>
            <a:ext cx="9582150"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accent1">
                    <a:lumMod val="50000"/>
                    <a:alpha val="100000"/>
                  </a:schemeClr>
                </a:solidFill>
                <a:latin typeface="Microsoft Yahei"/>
                <a:ea typeface="Microsoft Yahei"/>
                <a:cs typeface="Microsoft Yahei"/>
              </a:rPr>
              <a:t>本报告采用文献资料分析、市场调研、专家访谈等多种研究方法，对化妆品行业进行深入分析和研究。同时，结合定量和定性分析方法，对收集的数据和信息进行整理、归纳和分析，以得出科学、客观的研究结论。</a:t>
            </a:r>
          </a:p>
        </p:txBody>
      </p:sp>
      <p:sp>
        <p:nvSpPr>
          <p:cNvPr id="7" name="TextBox 7"/>
          <p:cNvSpPr txBox="1"/>
          <p:nvPr/>
        </p:nvSpPr>
        <p:spPr>
          <a:xfrm>
            <a:off x="1287882" y="4099383"/>
            <a:ext cx="9677400" cy="7239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chemeClr val="accent1">
                    <a:alpha val="100000"/>
                  </a:schemeClr>
                </a:solidFill>
                <a:latin typeface="Microsoft Yahei"/>
                <a:ea typeface="Microsoft Yahei"/>
                <a:cs typeface="Microsoft Yahei"/>
              </a:rPr>
              <a:t>研究方法</a:t>
            </a:r>
          </a:p>
        </p:txBody>
      </p:sp>
      <p:cxnSp>
        <p:nvCxnSpPr>
          <p:cNvPr id="8" name="Connector 8"/>
          <p:cNvCxnSpPr/>
          <p:nvPr/>
        </p:nvCxnSpPr>
        <p:spPr>
          <a:xfrm>
            <a:off x="1473659" y="4829453"/>
            <a:ext cx="9220298" cy="0"/>
          </a:xfrm>
          <a:prstGeom prst="line">
            <a:avLst/>
          </a:prstGeom>
          <a:ln w="9525">
            <a:solidFill>
              <a:schemeClr val="accent1"/>
            </a:solidFill>
            <a:prstDash val="solid"/>
            <a:headEnd type="oval"/>
            <a:tailEnd type="none"/>
          </a:ln>
        </p:spPr>
        <p:style>
          <a:lnRef idx="0">
            <a:schemeClr val="accent1"/>
          </a:lnRef>
          <a:fillRef idx="1">
            <a:schemeClr val="accent1"/>
          </a:fillRef>
          <a:effectRef idx="0">
            <a:schemeClr val="accent1"/>
          </a:effectRef>
          <a:fontRef idx="minor">
            <a:schemeClr val="lt1"/>
          </a:fontRef>
        </p:style>
      </p:cxnSp>
      <p:cxnSp>
        <p:nvCxnSpPr>
          <p:cNvPr id="9" name="Connector 9"/>
          <p:cNvCxnSpPr/>
          <p:nvPr/>
        </p:nvCxnSpPr>
        <p:spPr>
          <a:xfrm>
            <a:off x="1481378" y="2175786"/>
            <a:ext cx="9220298" cy="0"/>
          </a:xfrm>
          <a:prstGeom prst="line">
            <a:avLst/>
          </a:prstGeom>
          <a:ln w="9525">
            <a:solidFill>
              <a:schemeClr val="accent1">
                <a:lumMod val="20000"/>
                <a:lumOff val="80000"/>
              </a:schemeClr>
            </a:solidFill>
            <a:prstDash val="solid"/>
            <a:headEnd type="oval"/>
            <a:tailEnd type="none"/>
          </a:ln>
        </p:spPr>
        <p:style>
          <a:lnRef idx="0">
            <a:schemeClr val="accent1"/>
          </a:lnRef>
          <a:fillRef idx="1">
            <a:schemeClr val="accent1"/>
          </a:fillRef>
          <a:effectRef idx="0">
            <a:schemeClr val="accent1"/>
          </a:effectRef>
          <a:fontRef idx="minor">
            <a:schemeClr val="lt1"/>
          </a:fontRef>
        </p:style>
      </p:cxnSp>
      <p:grpSp>
        <p:nvGrpSpPr>
          <p:cNvPr id="10" name="Group 10"/>
          <p:cNvGrpSpPr/>
          <p:nvPr/>
        </p:nvGrpSpPr>
        <p:grpSpPr>
          <a:xfrm>
            <a:off x="454963" y="93878"/>
            <a:ext cx="10641129" cy="914400"/>
            <a:chOff x="454963" y="93878"/>
            <a:chExt cx="10641129" cy="914400"/>
          </a:xfrm>
        </p:grpSpPr>
        <p:sp>
          <p:nvSpPr>
            <p:cNvPr id="11" name="AutoShape 11"/>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TextBox 31"/>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报告研究范围和方法</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376363" y="3429000"/>
            <a:ext cx="9439275" cy="2085975"/>
          </a:xfrm>
          <a:prstGeom prst="rect">
            <a:avLst/>
          </a:prstGeom>
        </p:spPr>
        <p:txBody>
          <a:bodyPr vert="horz" wrap="square" lIns="114300" tIns="57150" rIns="114300" bIns="57150" rtlCol="0" anchor="t"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5175" b="1">
                <a:solidFill>
                  <a:schemeClr val="lt1">
                    <a:lumMod val="65000"/>
                    <a:alpha val="100000"/>
                  </a:schemeClr>
                </a:solidFill>
                <a:latin typeface="Microsoft Yahei"/>
                <a:ea typeface="Microsoft Yahei"/>
                <a:cs typeface="Microsoft Yahei"/>
              </a:rPr>
              <a:t>化妆品行业市场现状分析</a:t>
            </a:r>
          </a:p>
        </p:txBody>
      </p:sp>
      <p:sp>
        <p:nvSpPr>
          <p:cNvPr id="3" name="TextBox 3"/>
          <p:cNvSpPr txBox="1"/>
          <p:nvPr/>
        </p:nvSpPr>
        <p:spPr>
          <a:xfrm>
            <a:off x="2252663" y="1986324"/>
            <a:ext cx="7686675" cy="1571625"/>
          </a:xfrm>
          <a:prstGeom prst="rect">
            <a:avLst/>
          </a:prstGeom>
        </p:spPr>
        <p:txBody>
          <a:bodyPr vert="horz" wrap="square" lIns="114300" tIns="57150" rIns="114300" bIns="5715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450"/>
              </a:spcBef>
            </a:pPr>
            <a:r>
              <a:rPr lang="en-US" sz="7650" b="1">
                <a:solidFill>
                  <a:schemeClr val="lt1">
                    <a:lumMod val="65000"/>
                    <a:alpha val="100000"/>
                  </a:schemeClr>
                </a:solidFill>
                <a:latin typeface="Microsoft Yahei"/>
                <a:ea typeface="Microsoft Yahei"/>
                <a:cs typeface="Microsoft Yahei"/>
              </a:rPr>
              <a:t>02</a:t>
            </a: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t="10305" b="10305"/>
          <a:stretch>
            <a:fillRect/>
          </a:stretch>
        </p:blipFill>
        <p:spPr>
          <a:xfrm>
            <a:off x="3909691" y="1250241"/>
            <a:ext cx="7848600" cy="5248275"/>
          </a:xfrm>
          <a:prstGeom prst="rect">
            <a:avLst/>
          </a:prstGeom>
        </p:spPr>
      </p:pic>
      <p:sp>
        <p:nvSpPr>
          <p:cNvPr id="3" name="AutoShape 3"/>
          <p:cNvSpPr/>
          <p:nvPr/>
        </p:nvSpPr>
        <p:spPr>
          <a:xfrm>
            <a:off x="466496" y="3766754"/>
            <a:ext cx="3974251" cy="2472718"/>
          </a:xfrm>
          <a:prstGeom prst="rect">
            <a:avLst/>
          </a:prstGeom>
          <a:solidFill>
            <a:schemeClr val="accent1">
              <a:lumMod val="75000"/>
              <a:alpha val="76862"/>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63624" y="1824409"/>
            <a:ext cx="2936423" cy="1604591"/>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chemeClr val="dk1">
                    <a:alpha val="100000"/>
                  </a:schemeClr>
                </a:solidFill>
                <a:latin typeface="Microsoft Yahei"/>
                <a:ea typeface="Microsoft Yahei"/>
                <a:cs typeface="Microsoft Yahei"/>
              </a:rPr>
              <a:t>根据市场调研数据，2023年化妆品市场规模已达到数千亿元人民币，预计未来几年将持续保持增长态势。</a:t>
            </a:r>
            <a:endParaRPr lang="en-US" sz="1100"/>
          </a:p>
        </p:txBody>
      </p:sp>
      <p:sp>
        <p:nvSpPr>
          <p:cNvPr id="5" name="AutoShape 5"/>
          <p:cNvSpPr/>
          <p:nvPr/>
        </p:nvSpPr>
        <p:spPr>
          <a:xfrm>
            <a:off x="601724" y="4315960"/>
            <a:ext cx="3052052" cy="1604591"/>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rgbClr val="FFFFFF">
                    <a:alpha val="100000"/>
                  </a:srgbClr>
                </a:solidFill>
                <a:latin typeface="Microsoft Yahei"/>
                <a:ea typeface="Microsoft Yahei"/>
                <a:cs typeface="Microsoft Yahei"/>
              </a:rPr>
              <a:t>近年来，化妆品市场增长率一直保持在10%以上，远高于同期GDP增速，显示出强大的市场活力和潜力。</a:t>
            </a:r>
            <a:endParaRPr lang="en-US" sz="1100"/>
          </a:p>
        </p:txBody>
      </p:sp>
      <p:grpSp>
        <p:nvGrpSpPr>
          <p:cNvPr id="6" name="Group 6"/>
          <p:cNvGrpSpPr/>
          <p:nvPr/>
        </p:nvGrpSpPr>
        <p:grpSpPr>
          <a:xfrm>
            <a:off x="454963" y="93878"/>
            <a:ext cx="10641129" cy="914400"/>
            <a:chOff x="454963" y="93878"/>
            <a:chExt cx="10641129" cy="914400"/>
          </a:xfrm>
        </p:grpSpPr>
        <p:sp>
          <p:nvSpPr>
            <p:cNvPr id="7" name="AutoShape 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TextBox 2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市场规模与增长</a:t>
              </a:r>
            </a:p>
          </p:txBody>
        </p:sp>
      </p:grpSp>
      <p:sp>
        <p:nvSpPr>
          <p:cNvPr id="28" name="AutoShape 28"/>
          <p:cNvSpPr/>
          <p:nvPr/>
        </p:nvSpPr>
        <p:spPr>
          <a:xfrm>
            <a:off x="601724" y="3976765"/>
            <a:ext cx="2936423" cy="339195"/>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rgbClr val="FFFFFF">
                    <a:alpha val="100000"/>
                  </a:srgbClr>
                </a:solidFill>
                <a:latin typeface="Microsoft Yahei"/>
                <a:ea typeface="Microsoft Yahei"/>
                <a:cs typeface="Microsoft Yahei"/>
              </a:rPr>
              <a:t>增长率</a:t>
            </a:r>
            <a:endParaRPr lang="en-US" sz="1100"/>
          </a:p>
        </p:txBody>
      </p:sp>
      <p:sp>
        <p:nvSpPr>
          <p:cNvPr id="29" name="AutoShape 29"/>
          <p:cNvSpPr/>
          <p:nvPr/>
        </p:nvSpPr>
        <p:spPr>
          <a:xfrm>
            <a:off x="563624" y="1405309"/>
            <a:ext cx="2936423" cy="339195"/>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chemeClr val="accent1">
                    <a:alpha val="100000"/>
                  </a:schemeClr>
                </a:solidFill>
                <a:latin typeface="Microsoft Yahei"/>
                <a:ea typeface="Microsoft Yahei"/>
                <a:cs typeface="Microsoft Yahei"/>
              </a:rPr>
              <a:t>市场规模</a:t>
            </a:r>
            <a:endParaRPr lang="en-US" sz="1100"/>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Freeform 2"/>
          <p:cNvSpPr/>
          <p:nvPr/>
        </p:nvSpPr>
        <p:spPr>
          <a:xfrm>
            <a:off x="5012267" y="3720618"/>
            <a:ext cx="2167467" cy="2120348"/>
          </a:xfrm>
          <a:custGeom>
            <a:rect l="l" t="t" r="r" b="b"/>
            <a:pathLst>
              <a:path w="1905000" h="1905000">
                <a:moveTo>
                  <a:pt x="0" y="0"/>
                </a:moveTo>
                <a:lnTo>
                  <a:pt x="952500" y="1647825"/>
                </a:lnTo>
                <a:lnTo>
                  <a:pt x="1905000" y="0"/>
                </a:lnTo>
                <a:close/>
              </a:path>
            </a:pathLst>
          </a:cu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6249697" y="3865013"/>
            <a:ext cx="2167467" cy="1826280"/>
          </a:xfrm>
          <a:prstGeom prst="triangl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3776918" y="3865013"/>
            <a:ext cx="2167467" cy="1826280"/>
          </a:xfrm>
          <a:prstGeom prst="triangl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5012267" y="1711093"/>
            <a:ext cx="2167467" cy="1826280"/>
          </a:xfrm>
          <a:prstGeom prst="triangl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Freeform 6"/>
          <p:cNvSpPr/>
          <p:nvPr/>
        </p:nvSpPr>
        <p:spPr>
          <a:xfrm>
            <a:off x="5743787" y="3022600"/>
            <a:ext cx="704427" cy="520192"/>
          </a:xfrm>
          <a:custGeom>
            <a:rect l="l" t="t" r="r" b="b"/>
            <a:pathLst>
              <a:path w="1905000" h="1905000">
                <a:moveTo>
                  <a:pt x="952500" y="0"/>
                </a:moveTo>
                <a:lnTo>
                  <a:pt x="0" y="952500"/>
                </a:lnTo>
                <a:lnTo>
                  <a:pt x="476250" y="952500"/>
                </a:lnTo>
                <a:lnTo>
                  <a:pt x="476250" y="1905000"/>
                </a:lnTo>
                <a:lnTo>
                  <a:pt x="1428750" y="1905000"/>
                </a:lnTo>
                <a:lnTo>
                  <a:pt x="1428750" y="952500"/>
                </a:lnTo>
                <a:lnTo>
                  <a:pt x="1905000" y="952500"/>
                </a:lnTo>
                <a:lnTo>
                  <a:pt x="952500" y="0"/>
                </a:ln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Freeform 7"/>
          <p:cNvSpPr/>
          <p:nvPr/>
        </p:nvSpPr>
        <p:spPr>
          <a:xfrm rot="7259206">
            <a:off x="6589098" y="4674355"/>
            <a:ext cx="704427" cy="520192"/>
          </a:xfrm>
          <a:custGeom>
            <a:rect l="l" t="t" r="r" b="b"/>
            <a:pathLst>
              <a:path w="1905000" h="1905000">
                <a:moveTo>
                  <a:pt x="952500" y="0"/>
                </a:moveTo>
                <a:lnTo>
                  <a:pt x="0" y="952500"/>
                </a:lnTo>
                <a:lnTo>
                  <a:pt x="476250" y="952500"/>
                </a:lnTo>
                <a:lnTo>
                  <a:pt x="476250" y="1905000"/>
                </a:lnTo>
                <a:lnTo>
                  <a:pt x="1428750" y="1905000"/>
                </a:lnTo>
                <a:lnTo>
                  <a:pt x="1428750" y="952500"/>
                </a:lnTo>
                <a:lnTo>
                  <a:pt x="1905000" y="952500"/>
                </a:lnTo>
                <a:lnTo>
                  <a:pt x="952500" y="0"/>
                </a:ln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rot="-7221168">
            <a:off x="4910864" y="4658432"/>
            <a:ext cx="704427" cy="520192"/>
          </a:xfrm>
          <a:custGeom>
            <a:rect l="l" t="t" r="r" b="b"/>
            <a:pathLst>
              <a:path w="1905000" h="1905000">
                <a:moveTo>
                  <a:pt x="952500" y="0"/>
                </a:moveTo>
                <a:lnTo>
                  <a:pt x="0" y="952500"/>
                </a:lnTo>
                <a:lnTo>
                  <a:pt x="476250" y="952500"/>
                </a:lnTo>
                <a:lnTo>
                  <a:pt x="476250" y="1905000"/>
                </a:lnTo>
                <a:lnTo>
                  <a:pt x="1428750" y="1905000"/>
                </a:lnTo>
                <a:lnTo>
                  <a:pt x="1428750" y="952500"/>
                </a:lnTo>
                <a:lnTo>
                  <a:pt x="1905000" y="952500"/>
                </a:lnTo>
                <a:lnTo>
                  <a:pt x="952500" y="0"/>
                </a:ln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9" name="Connector 9"/>
          <p:cNvCxnSpPr/>
          <p:nvPr/>
        </p:nvCxnSpPr>
        <p:spPr>
          <a:xfrm>
            <a:off x="6818377" y="3284051"/>
            <a:ext cx="4107349" cy="0"/>
          </a:xfrm>
          <a:prstGeom prst="line">
            <a:avLst/>
          </a:prstGeom>
          <a:ln w="9525">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10" name="AutoShape 10"/>
          <p:cNvSpPr/>
          <p:nvPr/>
        </p:nvSpPr>
        <p:spPr>
          <a:xfrm>
            <a:off x="10897278" y="3216317"/>
            <a:ext cx="151723" cy="151723"/>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TextBox 11"/>
          <p:cNvSpPr txBox="1"/>
          <p:nvPr/>
        </p:nvSpPr>
        <p:spPr>
          <a:xfrm>
            <a:off x="6996324" y="1208023"/>
            <a:ext cx="3900955" cy="112166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325" b="1">
                <a:solidFill>
                  <a:schemeClr val="accent1">
                    <a:alpha val="100000"/>
                  </a:schemeClr>
                </a:solidFill>
                <a:latin typeface="Microsoft Yahei"/>
                <a:ea typeface="Microsoft Yahei"/>
                <a:cs typeface="Microsoft Yahei"/>
              </a:rPr>
              <a:t>品牌差异化</a:t>
            </a:r>
          </a:p>
        </p:txBody>
      </p:sp>
      <p:sp>
        <p:nvSpPr>
          <p:cNvPr id="12" name="TextBox 12"/>
          <p:cNvSpPr txBox="1"/>
          <p:nvPr/>
        </p:nvSpPr>
        <p:spPr>
          <a:xfrm>
            <a:off x="6996324" y="2047219"/>
            <a:ext cx="4052677"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市场上化妆品品牌众多，国际大牌和本土品牌各具特色，品牌差异化明显，消费者品牌忠诚度较高。</a:t>
            </a:r>
          </a:p>
        </p:txBody>
      </p:sp>
      <p:sp>
        <p:nvSpPr>
          <p:cNvPr id="13" name="TextBox 13"/>
          <p:cNvSpPr txBox="1"/>
          <p:nvPr/>
        </p:nvSpPr>
        <p:spPr>
          <a:xfrm>
            <a:off x="8129334" y="3502152"/>
            <a:ext cx="3483489" cy="112166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325" b="1">
                <a:solidFill>
                  <a:schemeClr val="accent1">
                    <a:alpha val="100000"/>
                  </a:schemeClr>
                </a:solidFill>
                <a:latin typeface="Microsoft Yahei"/>
                <a:ea typeface="Microsoft Yahei"/>
                <a:cs typeface="Microsoft Yahei"/>
              </a:rPr>
              <a:t>渠道多元化</a:t>
            </a:r>
          </a:p>
        </p:txBody>
      </p:sp>
      <p:sp>
        <p:nvSpPr>
          <p:cNvPr id="14" name="TextBox 14"/>
          <p:cNvSpPr txBox="1"/>
          <p:nvPr/>
        </p:nvSpPr>
        <p:spPr>
          <a:xfrm>
            <a:off x="8141526" y="4429391"/>
            <a:ext cx="3483489"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化妆品销售渠道日益多元化，包括线上电商、线下专柜、专卖店、超市等，为消费者提供了更多的购买选择。</a:t>
            </a:r>
          </a:p>
        </p:txBody>
      </p:sp>
      <p:cxnSp>
        <p:nvCxnSpPr>
          <p:cNvPr id="15" name="Connector 15"/>
          <p:cNvCxnSpPr/>
          <p:nvPr/>
        </p:nvCxnSpPr>
        <p:spPr>
          <a:xfrm>
            <a:off x="7345623" y="5627624"/>
            <a:ext cx="4107349" cy="0"/>
          </a:xfrm>
          <a:prstGeom prst="line">
            <a:avLst/>
          </a:prstGeom>
          <a:ln w="9525">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16" name="AutoShape 16"/>
          <p:cNvSpPr/>
          <p:nvPr/>
        </p:nvSpPr>
        <p:spPr>
          <a:xfrm>
            <a:off x="11424524" y="5559891"/>
            <a:ext cx="151723" cy="151723"/>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7" name="Connector 17"/>
          <p:cNvCxnSpPr/>
          <p:nvPr/>
        </p:nvCxnSpPr>
        <p:spPr>
          <a:xfrm>
            <a:off x="904945" y="4589949"/>
            <a:ext cx="3793067" cy="0"/>
          </a:xfrm>
          <a:prstGeom prst="line">
            <a:avLst/>
          </a:prstGeom>
          <a:ln w="9525">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18" name="AutoShape 18"/>
          <p:cNvSpPr/>
          <p:nvPr/>
        </p:nvSpPr>
        <p:spPr>
          <a:xfrm>
            <a:off x="904945" y="4510024"/>
            <a:ext cx="151723" cy="151723"/>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TextBox 19"/>
          <p:cNvSpPr txBox="1"/>
          <p:nvPr/>
        </p:nvSpPr>
        <p:spPr>
          <a:xfrm>
            <a:off x="869006" y="2296376"/>
            <a:ext cx="3483489" cy="112166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325" b="1">
                <a:solidFill>
                  <a:schemeClr val="accent1">
                    <a:alpha val="100000"/>
                  </a:schemeClr>
                </a:solidFill>
                <a:latin typeface="Microsoft Yahei"/>
                <a:ea typeface="Microsoft Yahei"/>
                <a:cs typeface="Microsoft Yahei"/>
              </a:rPr>
              <a:t>产品多样化</a:t>
            </a:r>
          </a:p>
        </p:txBody>
      </p:sp>
      <p:sp>
        <p:nvSpPr>
          <p:cNvPr id="20" name="TextBox 20"/>
          <p:cNvSpPr txBox="1"/>
          <p:nvPr/>
        </p:nvSpPr>
        <p:spPr>
          <a:xfrm>
            <a:off x="869006" y="3223615"/>
            <a:ext cx="3483489"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化妆品市场产品种类繁多，包括护肤品、彩妆、香水、洗发护发产品等，满足不同消费者的多样化需求。</a:t>
            </a:r>
          </a:p>
        </p:txBody>
      </p:sp>
      <p:sp>
        <p:nvSpPr>
          <p:cNvPr id="21" name="Freeform 21"/>
          <p:cNvSpPr/>
          <p:nvPr/>
        </p:nvSpPr>
        <p:spPr>
          <a:xfrm>
            <a:off x="5786411" y="3999944"/>
            <a:ext cx="661803" cy="661803"/>
          </a:xfrm>
          <a:custGeom>
            <a:rect l="l" t="t" r="r" b="b"/>
            <a:pathLst>
              <a:path w="304800" h="304800">
                <a:moveTo>
                  <a:pt x="0" y="209550"/>
                </a:moveTo>
                <a:lnTo>
                  <a:pt x="152410" y="247650"/>
                </a:lnTo>
                <a:lnTo>
                  <a:pt x="304800" y="209550"/>
                </a:lnTo>
                <a:lnTo>
                  <a:pt x="304800" y="247650"/>
                </a:lnTo>
                <a:lnTo>
                  <a:pt x="152410" y="285750"/>
                </a:lnTo>
                <a:lnTo>
                  <a:pt x="0" y="247650"/>
                </a:lnTo>
                <a:close/>
                <a:moveTo>
                  <a:pt x="0" y="133350"/>
                </a:moveTo>
                <a:lnTo>
                  <a:pt x="152410" y="171450"/>
                </a:lnTo>
                <a:lnTo>
                  <a:pt x="304800" y="133350"/>
                </a:lnTo>
                <a:lnTo>
                  <a:pt x="304800" y="171450"/>
                </a:lnTo>
                <a:lnTo>
                  <a:pt x="152410" y="209550"/>
                </a:lnTo>
                <a:lnTo>
                  <a:pt x="0" y="171450"/>
                </a:lnTo>
                <a:close/>
                <a:moveTo>
                  <a:pt x="0" y="57150"/>
                </a:moveTo>
                <a:lnTo>
                  <a:pt x="152410" y="19050"/>
                </a:lnTo>
                <a:lnTo>
                  <a:pt x="304800" y="57150"/>
                </a:lnTo>
                <a:lnTo>
                  <a:pt x="304800" y="95250"/>
                </a:lnTo>
                <a:lnTo>
                  <a:pt x="152410" y="133350"/>
                </a:lnTo>
                <a:lnTo>
                  <a:pt x="0" y="95250"/>
                </a:lnTo>
                <a:close/>
              </a:path>
            </a:pathLst>
          </a:cu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22" name="Group 22"/>
          <p:cNvGrpSpPr/>
          <p:nvPr/>
        </p:nvGrpSpPr>
        <p:grpSpPr>
          <a:xfrm>
            <a:off x="454963" y="93878"/>
            <a:ext cx="10641129" cy="914400"/>
            <a:chOff x="454963" y="93878"/>
            <a:chExt cx="10641129" cy="914400"/>
          </a:xfrm>
        </p:grpSpPr>
        <p:sp>
          <p:nvSpPr>
            <p:cNvPr id="23" name="AutoShape 2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TextBox 4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市场结构特点</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1103852" y="4838783"/>
            <a:ext cx="10266726" cy="1333500"/>
            <a:chOff x="1103852" y="4838783"/>
            <a:chExt cx="10266726" cy="1333500"/>
          </a:xfrm>
        </p:grpSpPr>
        <p:sp>
          <p:nvSpPr>
            <p:cNvPr id="3" name="AutoShape 3"/>
            <p:cNvSpPr/>
            <p:nvPr/>
          </p:nvSpPr>
          <p:spPr>
            <a:xfrm>
              <a:off x="2377205" y="4838783"/>
              <a:ext cx="8305833" cy="1333500"/>
            </a:xfrm>
            <a:prstGeom prst="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Freeform 4"/>
            <p:cNvSpPr/>
            <p:nvPr/>
          </p:nvSpPr>
          <p:spPr>
            <a:xfrm rot="10800000">
              <a:off x="1103852" y="4838783"/>
              <a:ext cx="2210848" cy="1333500"/>
            </a:xfrm>
            <a:custGeom>
              <a:rect l="l" t="t" r="r" b="b"/>
              <a:pathLst>
                <a:path w="7875" h="3593">
                  <a:moveTo>
                    <a:pt x="5874" y="1811"/>
                  </a:moveTo>
                  <a:lnTo>
                    <a:pt x="7874" y="0"/>
                  </a:lnTo>
                  <a:lnTo>
                    <a:pt x="1969" y="0"/>
                  </a:lnTo>
                  <a:lnTo>
                    <a:pt x="0" y="1811"/>
                  </a:lnTo>
                  <a:lnTo>
                    <a:pt x="1969" y="3593"/>
                  </a:lnTo>
                  <a:lnTo>
                    <a:pt x="7874" y="3593"/>
                  </a:lnTo>
                  <a:lnTo>
                    <a:pt x="5874" y="1811"/>
                  </a:lnTo>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Freeform 5"/>
            <p:cNvSpPr/>
            <p:nvPr/>
          </p:nvSpPr>
          <p:spPr>
            <a:xfrm rot="10800000">
              <a:off x="9159730" y="4838783"/>
              <a:ext cx="2210848" cy="1333500"/>
            </a:xfrm>
            <a:custGeom>
              <a:rect l="l" t="t" r="r" b="b"/>
              <a:pathLst>
                <a:path w="7875" h="3593">
                  <a:moveTo>
                    <a:pt x="5874" y="1811"/>
                  </a:moveTo>
                  <a:lnTo>
                    <a:pt x="7874" y="0"/>
                  </a:lnTo>
                  <a:lnTo>
                    <a:pt x="1969" y="0"/>
                  </a:lnTo>
                  <a:lnTo>
                    <a:pt x="0" y="1811"/>
                  </a:lnTo>
                  <a:lnTo>
                    <a:pt x="1969" y="3593"/>
                  </a:lnTo>
                  <a:lnTo>
                    <a:pt x="7874" y="3593"/>
                  </a:lnTo>
                  <a:lnTo>
                    <a:pt x="5874" y="1811"/>
                  </a:lnTo>
                </a:path>
              </a:pathLst>
            </a:cu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6" name="Group 6"/>
          <p:cNvGrpSpPr/>
          <p:nvPr/>
        </p:nvGrpSpPr>
        <p:grpSpPr>
          <a:xfrm>
            <a:off x="1031730" y="3081147"/>
            <a:ext cx="10266726" cy="1333500"/>
            <a:chOff x="1031730" y="3081147"/>
            <a:chExt cx="10266726" cy="1333500"/>
          </a:xfrm>
        </p:grpSpPr>
        <p:sp>
          <p:nvSpPr>
            <p:cNvPr id="7" name="AutoShape 7"/>
            <p:cNvSpPr/>
            <p:nvPr/>
          </p:nvSpPr>
          <p:spPr>
            <a:xfrm>
              <a:off x="2305083" y="3081147"/>
              <a:ext cx="8305833" cy="1333500"/>
            </a:xfrm>
            <a:prstGeom prst="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rot="10800000">
              <a:off x="1031730" y="3081147"/>
              <a:ext cx="2210848" cy="1333500"/>
            </a:xfrm>
            <a:custGeom>
              <a:rect l="l" t="t" r="r" b="b"/>
              <a:pathLst>
                <a:path w="7875" h="3593">
                  <a:moveTo>
                    <a:pt x="5874" y="1811"/>
                  </a:moveTo>
                  <a:lnTo>
                    <a:pt x="7874" y="0"/>
                  </a:lnTo>
                  <a:lnTo>
                    <a:pt x="1969" y="0"/>
                  </a:lnTo>
                  <a:lnTo>
                    <a:pt x="0" y="1811"/>
                  </a:lnTo>
                  <a:lnTo>
                    <a:pt x="1969" y="3593"/>
                  </a:lnTo>
                  <a:lnTo>
                    <a:pt x="7874" y="3593"/>
                  </a:lnTo>
                  <a:lnTo>
                    <a:pt x="5874" y="1811"/>
                  </a:lnTo>
                </a:path>
              </a:pathLst>
            </a:cu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Freeform 9"/>
            <p:cNvSpPr/>
            <p:nvPr/>
          </p:nvSpPr>
          <p:spPr>
            <a:xfrm rot="10800000">
              <a:off x="9087608" y="3081147"/>
              <a:ext cx="2210848" cy="1333500"/>
            </a:xfrm>
            <a:custGeom>
              <a:rect l="l" t="t" r="r" b="b"/>
              <a:pathLst>
                <a:path w="7875" h="3593">
                  <a:moveTo>
                    <a:pt x="5874" y="1811"/>
                  </a:moveTo>
                  <a:lnTo>
                    <a:pt x="7874" y="0"/>
                  </a:lnTo>
                  <a:lnTo>
                    <a:pt x="1969" y="0"/>
                  </a:lnTo>
                  <a:lnTo>
                    <a:pt x="0" y="1811"/>
                  </a:lnTo>
                  <a:lnTo>
                    <a:pt x="1969" y="3593"/>
                  </a:lnTo>
                  <a:lnTo>
                    <a:pt x="7874" y="3593"/>
                  </a:lnTo>
                  <a:lnTo>
                    <a:pt x="5874" y="1811"/>
                  </a:lnTo>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0" name="Group 10"/>
          <p:cNvGrpSpPr/>
          <p:nvPr/>
        </p:nvGrpSpPr>
        <p:grpSpPr>
          <a:xfrm>
            <a:off x="1103852" y="1348302"/>
            <a:ext cx="10266726" cy="1333500"/>
            <a:chOff x="1103852" y="1348302"/>
            <a:chExt cx="10266726" cy="1333500"/>
          </a:xfrm>
        </p:grpSpPr>
        <p:sp>
          <p:nvSpPr>
            <p:cNvPr id="11" name="AutoShape 11"/>
            <p:cNvSpPr/>
            <p:nvPr/>
          </p:nvSpPr>
          <p:spPr>
            <a:xfrm>
              <a:off x="2377205" y="1348302"/>
              <a:ext cx="8305833" cy="1333500"/>
            </a:xfrm>
            <a:prstGeom prst="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Freeform 12"/>
            <p:cNvSpPr/>
            <p:nvPr/>
          </p:nvSpPr>
          <p:spPr>
            <a:xfrm rot="10800000">
              <a:off x="1103852" y="1348302"/>
              <a:ext cx="2210848" cy="1333500"/>
            </a:xfrm>
            <a:custGeom>
              <a:rect l="l" t="t" r="r" b="b"/>
              <a:pathLst>
                <a:path w="7875" h="3593">
                  <a:moveTo>
                    <a:pt x="5874" y="1811"/>
                  </a:moveTo>
                  <a:lnTo>
                    <a:pt x="7874" y="0"/>
                  </a:lnTo>
                  <a:lnTo>
                    <a:pt x="1969" y="0"/>
                  </a:lnTo>
                  <a:lnTo>
                    <a:pt x="0" y="1811"/>
                  </a:lnTo>
                  <a:lnTo>
                    <a:pt x="1969" y="3593"/>
                  </a:lnTo>
                  <a:lnTo>
                    <a:pt x="7874" y="3593"/>
                  </a:lnTo>
                  <a:lnTo>
                    <a:pt x="5874" y="1811"/>
                  </a:lnTo>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Freeform 13"/>
            <p:cNvSpPr/>
            <p:nvPr/>
          </p:nvSpPr>
          <p:spPr>
            <a:xfrm rot="10800000">
              <a:off x="9159730" y="1348302"/>
              <a:ext cx="2210848" cy="1333500"/>
            </a:xfrm>
            <a:custGeom>
              <a:rect l="l" t="t" r="r" b="b"/>
              <a:pathLst>
                <a:path w="7875" h="3593">
                  <a:moveTo>
                    <a:pt x="5874" y="1811"/>
                  </a:moveTo>
                  <a:lnTo>
                    <a:pt x="7874" y="0"/>
                  </a:lnTo>
                  <a:lnTo>
                    <a:pt x="1969" y="0"/>
                  </a:lnTo>
                  <a:lnTo>
                    <a:pt x="0" y="1811"/>
                  </a:lnTo>
                  <a:lnTo>
                    <a:pt x="1969" y="3593"/>
                  </a:lnTo>
                  <a:lnTo>
                    <a:pt x="7874" y="3593"/>
                  </a:lnTo>
                  <a:lnTo>
                    <a:pt x="5874" y="1811"/>
                  </a:lnTo>
                </a:path>
              </a:pathLst>
            </a:cu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4" name="Group 14"/>
          <p:cNvGrpSpPr/>
          <p:nvPr/>
        </p:nvGrpSpPr>
        <p:grpSpPr>
          <a:xfrm>
            <a:off x="9997333" y="3400044"/>
            <a:ext cx="685705" cy="695706"/>
            <a:chOff x="9997333" y="3400044"/>
            <a:chExt cx="685705" cy="695706"/>
          </a:xfrm>
        </p:grpSpPr>
        <p:sp>
          <p:nvSpPr>
            <p:cNvPr id="15" name="Freeform 15"/>
            <p:cNvSpPr/>
            <p:nvPr/>
          </p:nvSpPr>
          <p:spPr>
            <a:xfrm>
              <a:off x="10034290" y="3847243"/>
              <a:ext cx="87725" cy="163068"/>
            </a:xfrm>
            <a:custGeom>
              <a:rect l="l" t="t" r="r" b="b"/>
              <a:pathLst>
                <a:path w="118" h="218">
                  <a:moveTo>
                    <a:pt x="0" y="183"/>
                  </a:moveTo>
                  <a:cubicBezTo>
                    <a:pt x="0" y="200"/>
                    <a:pt x="8" y="217"/>
                    <a:pt x="25" y="217"/>
                  </a:cubicBezTo>
                  <a:cubicBezTo>
                    <a:pt x="84" y="217"/>
                    <a:pt x="84" y="217"/>
                    <a:pt x="84" y="217"/>
                  </a:cubicBezTo>
                  <a:cubicBezTo>
                    <a:pt x="100" y="217"/>
                    <a:pt x="117" y="200"/>
                    <a:pt x="117" y="183"/>
                  </a:cubicBezTo>
                  <a:cubicBezTo>
                    <a:pt x="117" y="0"/>
                    <a:pt x="117" y="0"/>
                    <a:pt x="117" y="0"/>
                  </a:cubicBezTo>
                  <a:cubicBezTo>
                    <a:pt x="17" y="91"/>
                    <a:pt x="17" y="91"/>
                    <a:pt x="17" y="91"/>
                  </a:cubicBezTo>
                  <a:cubicBezTo>
                    <a:pt x="0" y="75"/>
                    <a:pt x="0" y="75"/>
                    <a:pt x="0" y="75"/>
                  </a:cubicBezTo>
                  <a:lnTo>
                    <a:pt x="0" y="183"/>
                  </a:lnTo>
                  <a:close/>
                  <a:moveTo>
                    <a:pt x="0" y="183"/>
                  </a:moveTo>
                  <a:lnTo>
                    <a:pt x="0" y="183"/>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Freeform 16"/>
            <p:cNvSpPr/>
            <p:nvPr/>
          </p:nvSpPr>
          <p:spPr>
            <a:xfrm>
              <a:off x="10177260" y="3757422"/>
              <a:ext cx="87725" cy="252984"/>
            </a:xfrm>
            <a:custGeom>
              <a:rect l="l" t="t" r="r" b="b"/>
              <a:pathLst>
                <a:path w="118" h="336">
                  <a:moveTo>
                    <a:pt x="0" y="301"/>
                  </a:moveTo>
                  <a:cubicBezTo>
                    <a:pt x="0" y="318"/>
                    <a:pt x="17" y="335"/>
                    <a:pt x="34" y="335"/>
                  </a:cubicBezTo>
                  <a:cubicBezTo>
                    <a:pt x="84" y="335"/>
                    <a:pt x="84" y="335"/>
                    <a:pt x="84" y="335"/>
                  </a:cubicBezTo>
                  <a:cubicBezTo>
                    <a:pt x="101" y="335"/>
                    <a:pt x="117" y="318"/>
                    <a:pt x="117" y="301"/>
                  </a:cubicBezTo>
                  <a:cubicBezTo>
                    <a:pt x="117" y="76"/>
                    <a:pt x="117" y="76"/>
                    <a:pt x="117" y="76"/>
                  </a:cubicBezTo>
                  <a:cubicBezTo>
                    <a:pt x="42" y="0"/>
                    <a:pt x="42" y="0"/>
                    <a:pt x="42" y="0"/>
                  </a:cubicBezTo>
                  <a:cubicBezTo>
                    <a:pt x="0" y="42"/>
                    <a:pt x="0" y="42"/>
                    <a:pt x="0" y="42"/>
                  </a:cubicBezTo>
                  <a:lnTo>
                    <a:pt x="0" y="301"/>
                  </a:lnTo>
                  <a:close/>
                  <a:moveTo>
                    <a:pt x="0" y="301"/>
                  </a:moveTo>
                  <a:lnTo>
                    <a:pt x="0" y="301"/>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Freeform 17"/>
            <p:cNvSpPr/>
            <p:nvPr/>
          </p:nvSpPr>
          <p:spPr>
            <a:xfrm>
              <a:off x="10320231" y="3757422"/>
              <a:ext cx="87725" cy="252984"/>
            </a:xfrm>
            <a:custGeom>
              <a:rect l="l" t="t" r="r" b="b"/>
              <a:pathLst>
                <a:path w="118" h="336">
                  <a:moveTo>
                    <a:pt x="92" y="335"/>
                  </a:moveTo>
                  <a:cubicBezTo>
                    <a:pt x="108" y="335"/>
                    <a:pt x="117" y="318"/>
                    <a:pt x="117" y="301"/>
                  </a:cubicBezTo>
                  <a:cubicBezTo>
                    <a:pt x="117" y="0"/>
                    <a:pt x="117" y="0"/>
                    <a:pt x="117" y="0"/>
                  </a:cubicBezTo>
                  <a:cubicBezTo>
                    <a:pt x="0" y="118"/>
                    <a:pt x="0" y="118"/>
                    <a:pt x="0" y="118"/>
                  </a:cubicBezTo>
                  <a:cubicBezTo>
                    <a:pt x="0" y="301"/>
                    <a:pt x="0" y="301"/>
                    <a:pt x="0" y="301"/>
                  </a:cubicBezTo>
                  <a:cubicBezTo>
                    <a:pt x="0" y="318"/>
                    <a:pt x="16" y="335"/>
                    <a:pt x="33" y="335"/>
                  </a:cubicBezTo>
                  <a:lnTo>
                    <a:pt x="92" y="335"/>
                  </a:lnTo>
                  <a:close/>
                  <a:moveTo>
                    <a:pt x="92" y="335"/>
                  </a:moveTo>
                  <a:lnTo>
                    <a:pt x="92" y="335"/>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Freeform 18"/>
            <p:cNvSpPr/>
            <p:nvPr/>
          </p:nvSpPr>
          <p:spPr>
            <a:xfrm>
              <a:off x="10459962" y="3670840"/>
              <a:ext cx="94202" cy="342805"/>
            </a:xfrm>
            <a:custGeom>
              <a:rect l="l" t="t" r="r" b="b"/>
              <a:pathLst>
                <a:path w="125" h="452">
                  <a:moveTo>
                    <a:pt x="0" y="41"/>
                  </a:moveTo>
                  <a:cubicBezTo>
                    <a:pt x="0" y="417"/>
                    <a:pt x="0" y="417"/>
                    <a:pt x="0" y="417"/>
                  </a:cubicBezTo>
                  <a:cubicBezTo>
                    <a:pt x="0" y="434"/>
                    <a:pt x="17" y="451"/>
                    <a:pt x="33" y="451"/>
                  </a:cubicBezTo>
                  <a:cubicBezTo>
                    <a:pt x="92" y="451"/>
                    <a:pt x="92" y="451"/>
                    <a:pt x="92" y="451"/>
                  </a:cubicBezTo>
                  <a:cubicBezTo>
                    <a:pt x="109" y="451"/>
                    <a:pt x="125" y="434"/>
                    <a:pt x="125" y="417"/>
                  </a:cubicBezTo>
                  <a:cubicBezTo>
                    <a:pt x="125" y="66"/>
                    <a:pt x="125" y="66"/>
                    <a:pt x="125" y="66"/>
                  </a:cubicBezTo>
                  <a:cubicBezTo>
                    <a:pt x="50" y="0"/>
                    <a:pt x="50" y="0"/>
                    <a:pt x="50" y="0"/>
                  </a:cubicBezTo>
                  <a:lnTo>
                    <a:pt x="0" y="41"/>
                  </a:lnTo>
                  <a:close/>
                  <a:moveTo>
                    <a:pt x="0" y="41"/>
                  </a:moveTo>
                  <a:lnTo>
                    <a:pt x="0" y="41"/>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Freeform 19"/>
            <p:cNvSpPr/>
            <p:nvPr/>
          </p:nvSpPr>
          <p:spPr>
            <a:xfrm>
              <a:off x="10011525" y="3517678"/>
              <a:ext cx="536162" cy="342805"/>
            </a:xfrm>
            <a:custGeom>
              <a:rect l="l" t="t" r="r" b="b"/>
              <a:pathLst>
                <a:path w="728" h="452">
                  <a:moveTo>
                    <a:pt x="234" y="284"/>
                  </a:moveTo>
                  <a:cubicBezTo>
                    <a:pt x="250" y="267"/>
                    <a:pt x="276" y="267"/>
                    <a:pt x="292" y="284"/>
                  </a:cubicBezTo>
                  <a:cubicBezTo>
                    <a:pt x="359" y="351"/>
                    <a:pt x="359" y="351"/>
                    <a:pt x="359" y="351"/>
                  </a:cubicBezTo>
                  <a:cubicBezTo>
                    <a:pt x="376" y="368"/>
                    <a:pt x="384" y="368"/>
                    <a:pt x="401" y="368"/>
                  </a:cubicBezTo>
                  <a:cubicBezTo>
                    <a:pt x="418" y="368"/>
                    <a:pt x="426" y="368"/>
                    <a:pt x="434" y="351"/>
                  </a:cubicBezTo>
                  <a:cubicBezTo>
                    <a:pt x="660" y="134"/>
                    <a:pt x="660" y="134"/>
                    <a:pt x="660" y="134"/>
                  </a:cubicBezTo>
                  <a:cubicBezTo>
                    <a:pt x="694" y="167"/>
                    <a:pt x="694" y="167"/>
                    <a:pt x="694" y="167"/>
                  </a:cubicBezTo>
                  <a:cubicBezTo>
                    <a:pt x="702" y="175"/>
                    <a:pt x="710" y="175"/>
                    <a:pt x="710" y="175"/>
                  </a:cubicBezTo>
                  <a:cubicBezTo>
                    <a:pt x="719" y="175"/>
                    <a:pt x="727" y="167"/>
                    <a:pt x="727" y="159"/>
                  </a:cubicBezTo>
                  <a:cubicBezTo>
                    <a:pt x="727" y="33"/>
                    <a:pt x="727" y="33"/>
                    <a:pt x="727" y="33"/>
                  </a:cubicBezTo>
                  <a:cubicBezTo>
                    <a:pt x="727" y="25"/>
                    <a:pt x="727" y="16"/>
                    <a:pt x="719" y="8"/>
                  </a:cubicBezTo>
                  <a:cubicBezTo>
                    <a:pt x="710" y="0"/>
                    <a:pt x="702" y="0"/>
                    <a:pt x="694" y="0"/>
                  </a:cubicBezTo>
                  <a:cubicBezTo>
                    <a:pt x="568" y="0"/>
                    <a:pt x="568" y="0"/>
                    <a:pt x="568" y="0"/>
                  </a:cubicBezTo>
                  <a:cubicBezTo>
                    <a:pt x="560" y="0"/>
                    <a:pt x="551" y="0"/>
                    <a:pt x="551" y="8"/>
                  </a:cubicBezTo>
                  <a:cubicBezTo>
                    <a:pt x="543" y="16"/>
                    <a:pt x="551" y="25"/>
                    <a:pt x="551" y="33"/>
                  </a:cubicBezTo>
                  <a:cubicBezTo>
                    <a:pt x="585" y="58"/>
                    <a:pt x="585" y="58"/>
                    <a:pt x="585" y="58"/>
                  </a:cubicBezTo>
                  <a:cubicBezTo>
                    <a:pt x="426" y="217"/>
                    <a:pt x="426" y="217"/>
                    <a:pt x="426" y="217"/>
                  </a:cubicBezTo>
                  <a:cubicBezTo>
                    <a:pt x="426" y="225"/>
                    <a:pt x="409" y="225"/>
                    <a:pt x="401" y="225"/>
                  </a:cubicBezTo>
                  <a:cubicBezTo>
                    <a:pt x="393" y="225"/>
                    <a:pt x="376" y="225"/>
                    <a:pt x="368" y="217"/>
                  </a:cubicBezTo>
                  <a:cubicBezTo>
                    <a:pt x="292" y="142"/>
                    <a:pt x="292" y="142"/>
                    <a:pt x="292" y="142"/>
                  </a:cubicBezTo>
                  <a:cubicBezTo>
                    <a:pt x="276" y="125"/>
                    <a:pt x="250" y="125"/>
                    <a:pt x="234" y="142"/>
                  </a:cubicBezTo>
                  <a:cubicBezTo>
                    <a:pt x="8" y="359"/>
                    <a:pt x="8" y="359"/>
                    <a:pt x="8" y="359"/>
                  </a:cubicBezTo>
                  <a:cubicBezTo>
                    <a:pt x="0" y="368"/>
                    <a:pt x="0" y="384"/>
                    <a:pt x="0" y="393"/>
                  </a:cubicBezTo>
                  <a:cubicBezTo>
                    <a:pt x="0" y="410"/>
                    <a:pt x="0" y="418"/>
                    <a:pt x="8" y="426"/>
                  </a:cubicBezTo>
                  <a:cubicBezTo>
                    <a:pt x="25" y="435"/>
                    <a:pt x="25" y="435"/>
                    <a:pt x="25" y="435"/>
                  </a:cubicBezTo>
                  <a:cubicBezTo>
                    <a:pt x="41" y="451"/>
                    <a:pt x="67" y="451"/>
                    <a:pt x="83" y="435"/>
                  </a:cubicBezTo>
                  <a:lnTo>
                    <a:pt x="234" y="284"/>
                  </a:lnTo>
                  <a:close/>
                  <a:moveTo>
                    <a:pt x="234" y="284"/>
                  </a:moveTo>
                  <a:lnTo>
                    <a:pt x="234" y="284"/>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Freeform 20"/>
            <p:cNvSpPr/>
            <p:nvPr/>
          </p:nvSpPr>
          <p:spPr>
            <a:xfrm>
              <a:off x="9997333" y="3400044"/>
              <a:ext cx="685705" cy="695706"/>
            </a:xfrm>
            <a:custGeom>
              <a:rect l="l" t="t" r="r" b="b"/>
              <a:pathLst>
                <a:path w="929" h="921">
                  <a:moveTo>
                    <a:pt x="887" y="0"/>
                  </a:moveTo>
                  <a:cubicBezTo>
                    <a:pt x="862" y="0"/>
                    <a:pt x="836" y="26"/>
                    <a:pt x="836" y="50"/>
                  </a:cubicBezTo>
                  <a:cubicBezTo>
                    <a:pt x="836" y="837"/>
                    <a:pt x="836" y="837"/>
                    <a:pt x="836" y="837"/>
                  </a:cubicBezTo>
                  <a:cubicBezTo>
                    <a:pt x="51" y="837"/>
                    <a:pt x="51" y="837"/>
                    <a:pt x="51" y="837"/>
                  </a:cubicBezTo>
                  <a:cubicBezTo>
                    <a:pt x="26" y="837"/>
                    <a:pt x="0" y="853"/>
                    <a:pt x="0" y="878"/>
                  </a:cubicBezTo>
                  <a:cubicBezTo>
                    <a:pt x="0" y="903"/>
                    <a:pt x="26" y="920"/>
                    <a:pt x="51" y="920"/>
                  </a:cubicBezTo>
                  <a:cubicBezTo>
                    <a:pt x="887" y="920"/>
                    <a:pt x="887" y="920"/>
                    <a:pt x="887" y="920"/>
                  </a:cubicBezTo>
                  <a:cubicBezTo>
                    <a:pt x="912" y="920"/>
                    <a:pt x="928" y="903"/>
                    <a:pt x="928" y="878"/>
                  </a:cubicBezTo>
                  <a:cubicBezTo>
                    <a:pt x="928" y="50"/>
                    <a:pt x="928" y="50"/>
                    <a:pt x="928" y="50"/>
                  </a:cubicBezTo>
                  <a:cubicBezTo>
                    <a:pt x="928" y="26"/>
                    <a:pt x="903" y="0"/>
                    <a:pt x="887" y="0"/>
                  </a:cubicBezTo>
                  <a:close/>
                  <a:moveTo>
                    <a:pt x="887" y="0"/>
                  </a:moveTo>
                  <a:lnTo>
                    <a:pt x="887" y="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21" name="Freeform 21"/>
          <p:cNvSpPr/>
          <p:nvPr/>
        </p:nvSpPr>
        <p:spPr>
          <a:xfrm>
            <a:off x="1935480" y="1646434"/>
            <a:ext cx="719895" cy="555403"/>
          </a:xfrm>
          <a:custGeom>
            <a:rect l="l" t="t" r="r" b="b"/>
            <a:pathLst>
              <a:path w="67" h="60">
                <a:moveTo>
                  <a:pt x="53" y="2"/>
                </a:moveTo>
                <a:cubicBezTo>
                  <a:pt x="53" y="1"/>
                  <a:pt x="52" y="0"/>
                  <a:pt x="51" y="0"/>
                </a:cubicBezTo>
                <a:cubicBezTo>
                  <a:pt x="46" y="0"/>
                  <a:pt x="46" y="0"/>
                  <a:pt x="46" y="0"/>
                </a:cubicBezTo>
                <a:cubicBezTo>
                  <a:pt x="45" y="0"/>
                  <a:pt x="44" y="1"/>
                  <a:pt x="44" y="2"/>
                </a:cubicBezTo>
                <a:cubicBezTo>
                  <a:pt x="44" y="5"/>
                  <a:pt x="44" y="5"/>
                  <a:pt x="44" y="5"/>
                </a:cubicBezTo>
                <a:cubicBezTo>
                  <a:pt x="53" y="14"/>
                  <a:pt x="53" y="14"/>
                  <a:pt x="53" y="14"/>
                </a:cubicBezTo>
                <a:lnTo>
                  <a:pt x="53" y="2"/>
                </a:lnTo>
                <a:close/>
                <a:moveTo>
                  <a:pt x="66" y="31"/>
                </a:moveTo>
                <a:cubicBezTo>
                  <a:pt x="36" y="2"/>
                  <a:pt x="36" y="2"/>
                  <a:pt x="36" y="2"/>
                </a:cubicBezTo>
                <a:cubicBezTo>
                  <a:pt x="35" y="0"/>
                  <a:pt x="33" y="0"/>
                  <a:pt x="31" y="2"/>
                </a:cubicBezTo>
                <a:cubicBezTo>
                  <a:pt x="2" y="31"/>
                  <a:pt x="2" y="31"/>
                  <a:pt x="2" y="31"/>
                </a:cubicBezTo>
                <a:cubicBezTo>
                  <a:pt x="0" y="33"/>
                  <a:pt x="0" y="35"/>
                  <a:pt x="2" y="36"/>
                </a:cubicBezTo>
                <a:cubicBezTo>
                  <a:pt x="2" y="37"/>
                  <a:pt x="3" y="37"/>
                  <a:pt x="4" y="37"/>
                </a:cubicBezTo>
                <a:cubicBezTo>
                  <a:pt x="5" y="37"/>
                  <a:pt x="6" y="37"/>
                  <a:pt x="7" y="36"/>
                </a:cubicBezTo>
                <a:cubicBezTo>
                  <a:pt x="34" y="9"/>
                  <a:pt x="34" y="9"/>
                  <a:pt x="34" y="9"/>
                </a:cubicBezTo>
                <a:cubicBezTo>
                  <a:pt x="61" y="36"/>
                  <a:pt x="61" y="36"/>
                  <a:pt x="61" y="36"/>
                </a:cubicBezTo>
                <a:cubicBezTo>
                  <a:pt x="62" y="38"/>
                  <a:pt x="65" y="38"/>
                  <a:pt x="66" y="36"/>
                </a:cubicBezTo>
                <a:cubicBezTo>
                  <a:pt x="67" y="35"/>
                  <a:pt x="67" y="33"/>
                  <a:pt x="66" y="31"/>
                </a:cubicBezTo>
                <a:close/>
                <a:moveTo>
                  <a:pt x="9" y="37"/>
                </a:moveTo>
                <a:cubicBezTo>
                  <a:pt x="9" y="57"/>
                  <a:pt x="9" y="57"/>
                  <a:pt x="9" y="57"/>
                </a:cubicBezTo>
                <a:cubicBezTo>
                  <a:pt x="9" y="59"/>
                  <a:pt x="11" y="60"/>
                  <a:pt x="13" y="60"/>
                </a:cubicBezTo>
                <a:cubicBezTo>
                  <a:pt x="28" y="60"/>
                  <a:pt x="28" y="60"/>
                  <a:pt x="28" y="60"/>
                </a:cubicBezTo>
                <a:cubicBezTo>
                  <a:pt x="28" y="42"/>
                  <a:pt x="28" y="42"/>
                  <a:pt x="28" y="42"/>
                </a:cubicBezTo>
                <a:cubicBezTo>
                  <a:pt x="28" y="42"/>
                  <a:pt x="29" y="41"/>
                  <a:pt x="29" y="41"/>
                </a:cubicBezTo>
                <a:cubicBezTo>
                  <a:pt x="38" y="41"/>
                  <a:pt x="38" y="41"/>
                  <a:pt x="38" y="41"/>
                </a:cubicBezTo>
                <a:cubicBezTo>
                  <a:pt x="39" y="41"/>
                  <a:pt x="39" y="42"/>
                  <a:pt x="39" y="42"/>
                </a:cubicBezTo>
                <a:cubicBezTo>
                  <a:pt x="39" y="60"/>
                  <a:pt x="39" y="60"/>
                  <a:pt x="39" y="60"/>
                </a:cubicBezTo>
                <a:cubicBezTo>
                  <a:pt x="55" y="60"/>
                  <a:pt x="55" y="60"/>
                  <a:pt x="55" y="60"/>
                </a:cubicBezTo>
                <a:cubicBezTo>
                  <a:pt x="57" y="60"/>
                  <a:pt x="58" y="59"/>
                  <a:pt x="58" y="57"/>
                </a:cubicBezTo>
                <a:cubicBezTo>
                  <a:pt x="58" y="38"/>
                  <a:pt x="58" y="38"/>
                  <a:pt x="58" y="38"/>
                </a:cubicBezTo>
                <a:cubicBezTo>
                  <a:pt x="34" y="13"/>
                  <a:pt x="34" y="13"/>
                  <a:pt x="34" y="13"/>
                </a:cubicBezTo>
                <a:lnTo>
                  <a:pt x="9" y="37"/>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Freeform 22"/>
          <p:cNvSpPr/>
          <p:nvPr/>
        </p:nvSpPr>
        <p:spPr>
          <a:xfrm>
            <a:off x="1975414" y="5261363"/>
            <a:ext cx="613870" cy="613870"/>
          </a:xfrm>
          <a:custGeom>
            <a:rect l="l" t="t" r="r" b="b"/>
            <a:pathLst>
              <a:path w="304800" h="304800">
                <a:moveTo>
                  <a:pt x="0" y="91440"/>
                </a:moveTo>
                <a:lnTo>
                  <a:pt x="152400" y="0"/>
                </a:lnTo>
                <a:lnTo>
                  <a:pt x="304800" y="91440"/>
                </a:lnTo>
                <a:lnTo>
                  <a:pt x="304800" y="121920"/>
                </a:lnTo>
                <a:lnTo>
                  <a:pt x="0" y="121920"/>
                </a:lnTo>
                <a:lnTo>
                  <a:pt x="0" y="91440"/>
                </a:lnTo>
                <a:close/>
                <a:moveTo>
                  <a:pt x="0" y="274320"/>
                </a:moveTo>
                <a:lnTo>
                  <a:pt x="304800" y="274320"/>
                </a:lnTo>
                <a:lnTo>
                  <a:pt x="304800" y="304800"/>
                </a:lnTo>
                <a:lnTo>
                  <a:pt x="0" y="304800"/>
                </a:lnTo>
                <a:lnTo>
                  <a:pt x="0" y="274320"/>
                </a:lnTo>
                <a:close/>
                <a:moveTo>
                  <a:pt x="30480" y="243840"/>
                </a:moveTo>
                <a:lnTo>
                  <a:pt x="274320" y="243840"/>
                </a:lnTo>
                <a:lnTo>
                  <a:pt x="274320" y="274320"/>
                </a:lnTo>
                <a:lnTo>
                  <a:pt x="30480" y="274320"/>
                </a:lnTo>
                <a:lnTo>
                  <a:pt x="30480" y="243840"/>
                </a:lnTo>
                <a:close/>
                <a:moveTo>
                  <a:pt x="30480" y="121920"/>
                </a:moveTo>
                <a:lnTo>
                  <a:pt x="91440" y="121920"/>
                </a:lnTo>
                <a:lnTo>
                  <a:pt x="91440" y="243840"/>
                </a:lnTo>
                <a:lnTo>
                  <a:pt x="30480" y="243840"/>
                </a:lnTo>
                <a:lnTo>
                  <a:pt x="30480" y="121920"/>
                </a:lnTo>
                <a:close/>
                <a:moveTo>
                  <a:pt x="121920" y="121920"/>
                </a:moveTo>
                <a:lnTo>
                  <a:pt x="182880" y="121920"/>
                </a:lnTo>
                <a:lnTo>
                  <a:pt x="182880" y="243840"/>
                </a:lnTo>
                <a:lnTo>
                  <a:pt x="121920" y="243840"/>
                </a:lnTo>
                <a:lnTo>
                  <a:pt x="121920" y="121920"/>
                </a:lnTo>
                <a:close/>
                <a:moveTo>
                  <a:pt x="213360" y="121920"/>
                </a:moveTo>
                <a:lnTo>
                  <a:pt x="274320" y="121920"/>
                </a:lnTo>
                <a:lnTo>
                  <a:pt x="274320" y="243840"/>
                </a:lnTo>
                <a:lnTo>
                  <a:pt x="213360" y="243840"/>
                </a:lnTo>
                <a:lnTo>
                  <a:pt x="213360" y="12192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23" name="Group 23"/>
          <p:cNvGrpSpPr/>
          <p:nvPr/>
        </p:nvGrpSpPr>
        <p:grpSpPr>
          <a:xfrm>
            <a:off x="454963" y="93878"/>
            <a:ext cx="10641129" cy="914400"/>
            <a:chOff x="454963" y="93878"/>
            <a:chExt cx="10641129" cy="914400"/>
          </a:xfrm>
        </p:grpSpPr>
        <p:sp>
          <p:nvSpPr>
            <p:cNvPr id="24" name="AutoShape 24"/>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TextBox 44"/>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竞争格局与主要参与者</a:t>
              </a:r>
            </a:p>
          </p:txBody>
        </p:sp>
      </p:grpSp>
      <p:sp>
        <p:nvSpPr>
          <p:cNvPr id="45" name="TextBox 45"/>
          <p:cNvSpPr txBox="1"/>
          <p:nvPr/>
        </p:nvSpPr>
        <p:spPr>
          <a:xfrm>
            <a:off x="3314700" y="5303594"/>
            <a:ext cx="7382690" cy="863070"/>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7000"/>
              </a:lnSpc>
            </a:pPr>
            <a:r>
              <a:rPr lang="en-US" sz="1275">
                <a:solidFill>
                  <a:srgbClr val="000000">
                    <a:alpha val="100000"/>
                  </a:srgbClr>
                </a:solidFill>
                <a:latin typeface="Microsoft Yahei"/>
                <a:ea typeface="Microsoft Yahei"/>
                <a:cs typeface="Microsoft Yahei"/>
              </a:rPr>
              <a:t>目前，国际大牌在高端市场占据主导地位，而本土品牌在中低端市场具有较大优势，整体市场份额呈现相对均衡的态势。</a:t>
            </a:r>
          </a:p>
        </p:txBody>
      </p:sp>
      <p:sp>
        <p:nvSpPr>
          <p:cNvPr id="46" name="TextBox 46"/>
          <p:cNvSpPr txBox="1"/>
          <p:nvPr/>
        </p:nvSpPr>
        <p:spPr>
          <a:xfrm>
            <a:off x="3314700" y="4838783"/>
            <a:ext cx="7382690" cy="49033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1725" b="1">
                <a:solidFill>
                  <a:schemeClr val="accent1">
                    <a:alpha val="100000"/>
                  </a:schemeClr>
                </a:solidFill>
                <a:latin typeface="Microsoft Yahei"/>
                <a:ea typeface="Microsoft Yahei"/>
                <a:cs typeface="Microsoft Yahei"/>
              </a:rPr>
              <a:t>市场份额</a:t>
            </a:r>
          </a:p>
        </p:txBody>
      </p:sp>
      <p:sp>
        <p:nvSpPr>
          <p:cNvPr id="47" name="TextBox 47"/>
          <p:cNvSpPr txBox="1"/>
          <p:nvPr/>
        </p:nvSpPr>
        <p:spPr>
          <a:xfrm>
            <a:off x="3456760" y="1771107"/>
            <a:ext cx="7382690" cy="863070"/>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7000"/>
              </a:lnSpc>
            </a:pPr>
            <a:r>
              <a:rPr lang="en-US" sz="1275">
                <a:solidFill>
                  <a:srgbClr val="000000">
                    <a:alpha val="100000"/>
                  </a:srgbClr>
                </a:solidFill>
                <a:latin typeface="Microsoft Yahei"/>
                <a:ea typeface="Microsoft Yahei"/>
                <a:cs typeface="Microsoft Yahei"/>
              </a:rPr>
              <a:t>化妆品市场竞争激烈，国际大牌和本土品牌争相抢占市场份额，营销手段不断创新，市场竞争日益白热化。</a:t>
            </a:r>
          </a:p>
        </p:txBody>
      </p:sp>
      <p:sp>
        <p:nvSpPr>
          <p:cNvPr id="48" name="TextBox 48"/>
          <p:cNvSpPr txBox="1"/>
          <p:nvPr/>
        </p:nvSpPr>
        <p:spPr>
          <a:xfrm>
            <a:off x="3456760" y="1395927"/>
            <a:ext cx="7293402" cy="49033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1725" b="1">
                <a:solidFill>
                  <a:schemeClr val="accent1">
                    <a:alpha val="100000"/>
                  </a:schemeClr>
                </a:solidFill>
                <a:latin typeface="Microsoft Yahei"/>
                <a:ea typeface="Microsoft Yahei"/>
                <a:cs typeface="Microsoft Yahei"/>
              </a:rPr>
              <a:t>竞争格局</a:t>
            </a:r>
          </a:p>
        </p:txBody>
      </p:sp>
      <p:sp>
        <p:nvSpPr>
          <p:cNvPr id="49" name="TextBox 49"/>
          <p:cNvSpPr txBox="1"/>
          <p:nvPr/>
        </p:nvSpPr>
        <p:spPr>
          <a:xfrm>
            <a:off x="1704918" y="3545958"/>
            <a:ext cx="7382690" cy="863070"/>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7000"/>
              </a:lnSpc>
            </a:pPr>
            <a:r>
              <a:rPr lang="en-US" sz="1275">
                <a:solidFill>
                  <a:srgbClr val="000000">
                    <a:alpha val="100000"/>
                  </a:srgbClr>
                </a:solidFill>
                <a:latin typeface="Microsoft Yahei"/>
                <a:ea typeface="Microsoft Yahei"/>
                <a:cs typeface="Microsoft Yahei"/>
              </a:rPr>
              <a:t>市场上主要的化妆品品牌包括欧莱雅、雅诗兰黛、资生堂、兰蔻等国际大牌，以及珀莱雅、御泥坊、百雀羚等本土知名品牌。</a:t>
            </a:r>
          </a:p>
        </p:txBody>
      </p:sp>
      <p:sp>
        <p:nvSpPr>
          <p:cNvPr id="50" name="TextBox 50"/>
          <p:cNvSpPr txBox="1"/>
          <p:nvPr/>
        </p:nvSpPr>
        <p:spPr>
          <a:xfrm>
            <a:off x="1704918" y="3081147"/>
            <a:ext cx="7382690" cy="49033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1725" b="1">
                <a:solidFill>
                  <a:schemeClr val="accent1">
                    <a:alpha val="100000"/>
                  </a:schemeClr>
                </a:solidFill>
                <a:latin typeface="Microsoft Yahei"/>
                <a:ea typeface="Microsoft Yahei"/>
                <a:cs typeface="Microsoft Yahei"/>
              </a:rPr>
              <a:t>主要参与者</a:t>
            </a:r>
          </a:p>
        </p:txBody>
      </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376363" y="3429000"/>
            <a:ext cx="9439275" cy="2085975"/>
          </a:xfrm>
          <a:prstGeom prst="rect">
            <a:avLst/>
          </a:prstGeom>
        </p:spPr>
        <p:txBody>
          <a:bodyPr vert="horz" wrap="square" lIns="114300" tIns="57150" rIns="114300" bIns="57150" rtlCol="0" anchor="t"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5175" b="1">
                <a:solidFill>
                  <a:schemeClr val="lt1">
                    <a:lumMod val="65000"/>
                    <a:alpha val="100000"/>
                  </a:schemeClr>
                </a:solidFill>
                <a:latin typeface="Microsoft Yahei"/>
                <a:ea typeface="Microsoft Yahei"/>
                <a:cs typeface="Microsoft Yahei"/>
              </a:rPr>
              <a:t>化妆品行业市场深度分析</a:t>
            </a:r>
          </a:p>
        </p:txBody>
      </p:sp>
      <p:sp>
        <p:nvSpPr>
          <p:cNvPr id="3" name="TextBox 3"/>
          <p:cNvSpPr txBox="1"/>
          <p:nvPr/>
        </p:nvSpPr>
        <p:spPr>
          <a:xfrm>
            <a:off x="2252663" y="1986324"/>
            <a:ext cx="7686675" cy="1571625"/>
          </a:xfrm>
          <a:prstGeom prst="rect">
            <a:avLst/>
          </a:prstGeom>
        </p:spPr>
        <p:txBody>
          <a:bodyPr vert="horz" wrap="square" lIns="114300" tIns="57150" rIns="114300" bIns="5715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450"/>
              </a:spcBef>
            </a:pPr>
            <a:r>
              <a:rPr lang="en-US" sz="7650" b="1">
                <a:solidFill>
                  <a:schemeClr val="lt1">
                    <a:lumMod val="65000"/>
                    <a:alpha val="100000"/>
                  </a:schemeClr>
                </a:solidFill>
                <a:latin typeface="Microsoft Yahei"/>
                <a:ea typeface="Microsoft Yahei"/>
                <a:cs typeface="Microsoft Yahei"/>
              </a:rPr>
              <a:t>03</a:t>
            </a:r>
          </a:p>
        </p:txBody>
      </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990089" y="1514981"/>
            <a:ext cx="932011" cy="9320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990089"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以年轻女性为主要消费群体，注重个性化、时尚化、高品质化。</a:t>
            </a:r>
          </a:p>
        </p:txBody>
      </p:sp>
      <p:sp>
        <p:nvSpPr>
          <p:cNvPr id="4" name="TextBox 4"/>
          <p:cNvSpPr txBox="1"/>
          <p:nvPr/>
        </p:nvSpPr>
        <p:spPr>
          <a:xfrm>
            <a:off x="990089"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消费者群体特征</a:t>
            </a:r>
          </a:p>
        </p:txBody>
      </p:sp>
      <p:cxnSp>
        <p:nvCxnSpPr>
          <p:cNvPr id="5" name="Connector 5"/>
          <p:cNvCxnSpPr/>
          <p:nvPr/>
        </p:nvCxnSpPr>
        <p:spPr>
          <a:xfrm>
            <a:off x="1095003" y="4507169"/>
            <a:ext cx="2676821" cy="0"/>
          </a:xfrm>
          <a:prstGeom prst="line">
            <a:avLst/>
          </a:prstGeom>
          <a:ln w="9525">
            <a:solidFill>
              <a:schemeClr val="accent1">
                <a:lumMod val="75000"/>
              </a:schemeClr>
            </a:solidFill>
            <a:prstDash val="solid"/>
            <a:headEnd type="none"/>
            <a:tailEnd type="none"/>
          </a:ln>
        </p:spPr>
        <p:style>
          <a:lnRef idx="0">
            <a:schemeClr val="accent1"/>
          </a:lnRef>
          <a:fillRef idx="1">
            <a:schemeClr val="accent1"/>
          </a:fillRef>
          <a:effectRef idx="0">
            <a:schemeClr val="accent1"/>
          </a:effectRef>
          <a:fontRef idx="minor">
            <a:schemeClr val="lt1"/>
          </a:fontRef>
        </p:style>
      </p:cxnSp>
      <p:cxnSp>
        <p:nvCxnSpPr>
          <p:cNvPr id="6" name="Connector 6"/>
          <p:cNvCxnSpPr/>
          <p:nvPr/>
        </p:nvCxnSpPr>
        <p:spPr>
          <a:xfrm>
            <a:off x="3569918" y="4041523"/>
            <a:ext cx="207264" cy="0"/>
          </a:xfrm>
          <a:prstGeom prst="line">
            <a:avLst/>
          </a:prstGeom>
          <a:ln w="38100">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7" name="Freeform 7"/>
          <p:cNvSpPr/>
          <p:nvPr/>
        </p:nvSpPr>
        <p:spPr>
          <a:xfrm>
            <a:off x="3687773"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4671297" y="1454147"/>
            <a:ext cx="932011" cy="932011"/>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9" name="Picture 9"/>
          <p:cNvPicPr>
            <a:picLocks noChangeAspect="1"/>
          </p:cNvPicPr>
          <p:nvPr/>
        </p:nvPicPr>
        <p:blipFill>
          <a:blip r:embed="rId2"/>
          <a:srcRect l="27271" r="27271"/>
          <a:stretch>
            <a:fillRect/>
          </a:stretch>
        </p:blipFill>
        <p:spPr>
          <a:xfrm>
            <a:off x="5039938" y="1393187"/>
            <a:ext cx="2231507" cy="2231507"/>
          </a:xfrm>
          <a:prstGeom prst="ellipse">
            <a:avLst/>
          </a:prstGeom>
        </p:spPr>
      </p:pic>
      <p:sp>
        <p:nvSpPr>
          <p:cNvPr id="10" name="TextBox 10"/>
          <p:cNvSpPr txBox="1"/>
          <p:nvPr/>
        </p:nvSpPr>
        <p:spPr>
          <a:xfrm>
            <a:off x="4671297"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消费者购买动机</a:t>
            </a:r>
          </a:p>
        </p:txBody>
      </p:sp>
      <p:cxnSp>
        <p:nvCxnSpPr>
          <p:cNvPr id="11" name="Connector 11"/>
          <p:cNvCxnSpPr/>
          <p:nvPr/>
        </p:nvCxnSpPr>
        <p:spPr>
          <a:xfrm>
            <a:off x="4776211" y="4446335"/>
            <a:ext cx="2676821" cy="0"/>
          </a:xfrm>
          <a:prstGeom prst="line">
            <a:avLst/>
          </a:prstGeom>
          <a:ln w="9525">
            <a:solidFill>
              <a:schemeClr val="accent2">
                <a:lumMod val="75000"/>
              </a:schemeClr>
            </a:solidFill>
            <a:prstDash val="solid"/>
            <a:headEnd type="none"/>
            <a:tailEnd type="none"/>
          </a:ln>
        </p:spPr>
        <p:style>
          <a:lnRef idx="0">
            <a:schemeClr val="accent2"/>
          </a:lnRef>
          <a:fillRef idx="1">
            <a:schemeClr val="accent2"/>
          </a:fillRef>
          <a:effectRef idx="0">
            <a:schemeClr val="accent2"/>
          </a:effectRef>
          <a:fontRef idx="minor">
            <a:schemeClr val="lt1"/>
          </a:fontRef>
        </p:style>
      </p:cxnSp>
      <p:cxnSp>
        <p:nvCxnSpPr>
          <p:cNvPr id="12" name="Connector 12"/>
          <p:cNvCxnSpPr/>
          <p:nvPr/>
        </p:nvCxnSpPr>
        <p:spPr>
          <a:xfrm>
            <a:off x="7251125" y="4041523"/>
            <a:ext cx="207264" cy="0"/>
          </a:xfrm>
          <a:prstGeom prst="line">
            <a:avLst/>
          </a:prstGeom>
          <a:ln w="38100">
            <a:solidFill>
              <a:schemeClr val="accent2"/>
            </a:solidFill>
            <a:prstDash val="solid"/>
            <a:headEnd type="none"/>
            <a:tailEnd type="none"/>
          </a:ln>
        </p:spPr>
        <p:style>
          <a:lnRef idx="0">
            <a:schemeClr val="accent2"/>
          </a:lnRef>
          <a:fillRef idx="1">
            <a:schemeClr val="accent2"/>
          </a:fillRef>
          <a:effectRef idx="0">
            <a:schemeClr val="accent2"/>
          </a:effectRef>
          <a:fontRef idx="minor">
            <a:schemeClr val="lt1"/>
          </a:fontRef>
        </p:style>
      </p:cxnSp>
      <p:sp>
        <p:nvSpPr>
          <p:cNvPr id="13" name="Freeform 13"/>
          <p:cNvSpPr/>
          <p:nvPr/>
        </p:nvSpPr>
        <p:spPr>
          <a:xfrm>
            <a:off x="7368981"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8373015" y="1454147"/>
            <a:ext cx="932011" cy="9320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15" name="Picture 15"/>
          <p:cNvPicPr>
            <a:picLocks noChangeAspect="1"/>
          </p:cNvPicPr>
          <p:nvPr/>
        </p:nvPicPr>
        <p:blipFill>
          <a:blip r:embed="rId3"/>
          <a:srcRect l="19995" r="19995"/>
          <a:stretch>
            <a:fillRect/>
          </a:stretch>
        </p:blipFill>
        <p:spPr>
          <a:xfrm>
            <a:off x="8741656" y="1393187"/>
            <a:ext cx="2231507" cy="2231507"/>
          </a:xfrm>
          <a:prstGeom prst="ellipse">
            <a:avLst/>
          </a:prstGeom>
        </p:spPr>
      </p:pic>
      <p:sp>
        <p:nvSpPr>
          <p:cNvPr id="16" name="TextBox 16"/>
          <p:cNvSpPr txBox="1"/>
          <p:nvPr/>
        </p:nvSpPr>
        <p:spPr>
          <a:xfrm>
            <a:off x="8373015"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消费者购买行为</a:t>
            </a:r>
          </a:p>
        </p:txBody>
      </p:sp>
      <p:cxnSp>
        <p:nvCxnSpPr>
          <p:cNvPr id="17" name="Connector 17"/>
          <p:cNvCxnSpPr/>
          <p:nvPr/>
        </p:nvCxnSpPr>
        <p:spPr>
          <a:xfrm>
            <a:off x="8477928" y="4446335"/>
            <a:ext cx="2676821" cy="0"/>
          </a:xfrm>
          <a:prstGeom prst="line">
            <a:avLst/>
          </a:prstGeom>
          <a:ln w="9525">
            <a:solidFill>
              <a:schemeClr val="accent1">
                <a:lumMod val="75000"/>
              </a:schemeClr>
            </a:solidFill>
            <a:prstDash val="solid"/>
            <a:headEnd type="none"/>
            <a:tailEnd type="none"/>
          </a:ln>
        </p:spPr>
        <p:style>
          <a:lnRef idx="0">
            <a:schemeClr val="accent1"/>
          </a:lnRef>
          <a:fillRef idx="1">
            <a:schemeClr val="accent1"/>
          </a:fillRef>
          <a:effectRef idx="0">
            <a:schemeClr val="accent1"/>
          </a:effectRef>
          <a:fontRef idx="minor">
            <a:schemeClr val="lt1"/>
          </a:fontRef>
        </p:style>
      </p:cxnSp>
      <p:cxnSp>
        <p:nvCxnSpPr>
          <p:cNvPr id="18" name="Connector 18"/>
          <p:cNvCxnSpPr/>
          <p:nvPr/>
        </p:nvCxnSpPr>
        <p:spPr>
          <a:xfrm>
            <a:off x="10952843" y="4041523"/>
            <a:ext cx="207264" cy="0"/>
          </a:xfrm>
          <a:prstGeom prst="line">
            <a:avLst/>
          </a:prstGeom>
          <a:ln w="38100">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19" name="Freeform 19"/>
          <p:cNvSpPr/>
          <p:nvPr/>
        </p:nvSpPr>
        <p:spPr>
          <a:xfrm>
            <a:off x="11070699"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20" name="Picture 20"/>
          <p:cNvPicPr>
            <a:picLocks noChangeAspect="1"/>
          </p:cNvPicPr>
          <p:nvPr/>
        </p:nvPicPr>
        <p:blipFill>
          <a:blip r:embed="rId4"/>
          <a:stretch>
            <a:fillRect/>
          </a:stretch>
        </p:blipFill>
        <p:spPr>
          <a:xfrm>
            <a:off x="1358558" y="1454147"/>
            <a:ext cx="2231507" cy="2231507"/>
          </a:xfrm>
          <a:prstGeom prst="ellipse">
            <a:avLst/>
          </a:prstGeom>
        </p:spPr>
      </p:pic>
      <p:sp>
        <p:nvSpPr>
          <p:cNvPr id="21" name="TextBox 21"/>
          <p:cNvSpPr txBox="1"/>
          <p:nvPr/>
        </p:nvSpPr>
        <p:spPr>
          <a:xfrm>
            <a:off x="4671297"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追求美丽、自信、社交认同等心理需求是购买化妆品的主要动机。</a:t>
            </a:r>
          </a:p>
        </p:txBody>
      </p:sp>
      <p:sp>
        <p:nvSpPr>
          <p:cNvPr id="22" name="TextBox 22"/>
          <p:cNvSpPr txBox="1"/>
          <p:nvPr/>
        </p:nvSpPr>
        <p:spPr>
          <a:xfrm>
            <a:off x="8373015"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倾向于选择知名品牌、口碑好的产品，注重购买渠道的便捷性和安全性。</a:t>
            </a:r>
          </a:p>
        </p:txBody>
      </p:sp>
      <p:sp>
        <p:nvSpPr>
          <p:cNvPr id="23" name="TextBox 23"/>
          <p:cNvSpPr txBox="1"/>
          <p:nvPr/>
        </p:nvSpPr>
        <p:spPr>
          <a:xfrm>
            <a:off x="8392065" y="1604894"/>
            <a:ext cx="581025" cy="4572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2025" b="1">
                <a:solidFill>
                  <a:srgbClr val="FFFFFF">
                    <a:alpha val="100000"/>
                  </a:srgbClr>
                </a:solidFill>
                <a:latin typeface="Microsoft Yahei"/>
                <a:ea typeface="Microsoft Yahei"/>
                <a:cs typeface="Microsoft Yahei"/>
              </a:rPr>
              <a:t>03</a:t>
            </a:r>
          </a:p>
        </p:txBody>
      </p:sp>
      <p:sp>
        <p:nvSpPr>
          <p:cNvPr id="24" name="TextBox 24"/>
          <p:cNvSpPr txBox="1"/>
          <p:nvPr/>
        </p:nvSpPr>
        <p:spPr>
          <a:xfrm>
            <a:off x="4690347" y="1604894"/>
            <a:ext cx="578298" cy="437007"/>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450"/>
              </a:spcBef>
            </a:pPr>
            <a:r>
              <a:rPr lang="en-US" sz="2025" b="1">
                <a:solidFill>
                  <a:srgbClr val="FFFFFF">
                    <a:alpha val="100000"/>
                  </a:srgbClr>
                </a:solidFill>
                <a:latin typeface="Microsoft Yahei"/>
                <a:ea typeface="Microsoft Yahei"/>
                <a:cs typeface="Microsoft Yahei"/>
              </a:rPr>
              <a:t>02</a:t>
            </a:r>
          </a:p>
        </p:txBody>
      </p:sp>
      <p:sp>
        <p:nvSpPr>
          <p:cNvPr id="25" name="TextBox 25"/>
          <p:cNvSpPr txBox="1"/>
          <p:nvPr/>
        </p:nvSpPr>
        <p:spPr>
          <a:xfrm>
            <a:off x="980564" y="1604894"/>
            <a:ext cx="581025" cy="4572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2025" b="1">
                <a:solidFill>
                  <a:srgbClr val="FFFFFF">
                    <a:alpha val="100000"/>
                  </a:srgbClr>
                </a:solidFill>
                <a:latin typeface="Microsoft Yahei"/>
                <a:ea typeface="Microsoft Yahei"/>
                <a:cs typeface="Microsoft Yahei"/>
              </a:rPr>
              <a:t>01</a:t>
            </a:r>
          </a:p>
        </p:txBody>
      </p:sp>
      <p:grpSp>
        <p:nvGrpSpPr>
          <p:cNvPr id="26" name="Group 26"/>
          <p:cNvGrpSpPr/>
          <p:nvPr/>
        </p:nvGrpSpPr>
        <p:grpSpPr>
          <a:xfrm>
            <a:off x="454963" y="93878"/>
            <a:ext cx="10641129" cy="914400"/>
            <a:chOff x="454963" y="93878"/>
            <a:chExt cx="10641129" cy="914400"/>
          </a:xfrm>
        </p:grpSpPr>
        <p:sp>
          <p:nvSpPr>
            <p:cNvPr id="27" name="AutoShape 2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AutoShape 4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6" name="AutoShape 4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7" name="TextBox 4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消费者需求与行为分析</a:t>
              </a:r>
            </a:p>
          </p:txBody>
        </p:sp>
      </p:gr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alphaModFix/>
          </a:blip>
          <a:srcRect t="10718" b="10718"/>
          <a:stretch>
            <a:fillRect/>
          </a:stretch>
        </p:blipFill>
        <p:spPr>
          <a:xfrm>
            <a:off x="-276408" y="1784333"/>
            <a:ext cx="3774096" cy="3774096"/>
          </a:xfrm>
          <a:prstGeom prst="ellipse">
            <a:avLst/>
          </a:prstGeom>
        </p:spPr>
      </p:pic>
      <p:sp>
        <p:nvSpPr>
          <p:cNvPr id="3" name="AutoShape 3"/>
          <p:cNvSpPr/>
          <p:nvPr/>
        </p:nvSpPr>
        <p:spPr>
          <a:xfrm>
            <a:off x="3853566" y="1681685"/>
            <a:ext cx="3657600" cy="1989696"/>
          </a:xfrm>
          <a:prstGeom prst="rect">
            <a:avLst/>
          </a:prstGeom>
          <a:solidFill>
            <a:schemeClr val="accent2">
              <a:alpha val="79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3853566" y="1300998"/>
            <a:ext cx="3657600" cy="719328"/>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4054790" y="2081621"/>
            <a:ext cx="3255153" cy="141427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包括洁面、爽肤水、乳液、面霜等，主要功效是滋润、保湿、抗衰老等。</a:t>
            </a:r>
          </a:p>
        </p:txBody>
      </p:sp>
      <p:sp>
        <p:nvSpPr>
          <p:cNvPr id="6" name="TextBox 6"/>
          <p:cNvSpPr txBox="1"/>
          <p:nvPr/>
        </p:nvSpPr>
        <p:spPr>
          <a:xfrm>
            <a:off x="4066852" y="1349766"/>
            <a:ext cx="3375812" cy="63398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606" b="1">
                <a:solidFill>
                  <a:srgbClr val="FFFFFF">
                    <a:alpha val="100000"/>
                  </a:srgbClr>
                </a:solidFill>
                <a:latin typeface="Microsoft Yahei"/>
                <a:ea typeface="Microsoft Yahei"/>
                <a:cs typeface="Microsoft Yahei"/>
              </a:rPr>
              <a:t>护肤品</a:t>
            </a:r>
          </a:p>
        </p:txBody>
      </p:sp>
      <p:sp>
        <p:nvSpPr>
          <p:cNvPr id="7" name="AutoShape 7"/>
          <p:cNvSpPr/>
          <p:nvPr/>
        </p:nvSpPr>
        <p:spPr>
          <a:xfrm>
            <a:off x="7873179" y="1681685"/>
            <a:ext cx="3657600" cy="1989696"/>
          </a:xfrm>
          <a:prstGeom prst="rect">
            <a:avLst/>
          </a:prstGeom>
          <a:solidFill>
            <a:schemeClr val="accent2">
              <a:alpha val="79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7873179" y="1300998"/>
            <a:ext cx="3657600" cy="719328"/>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TextBox 9"/>
          <p:cNvSpPr txBox="1"/>
          <p:nvPr/>
        </p:nvSpPr>
        <p:spPr>
          <a:xfrm>
            <a:off x="8086465" y="1349766"/>
            <a:ext cx="3375812" cy="63398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606" b="1">
                <a:solidFill>
                  <a:srgbClr val="FFFFFF">
                    <a:alpha val="100000"/>
                  </a:srgbClr>
                </a:solidFill>
                <a:latin typeface="Microsoft Yahei"/>
                <a:ea typeface="Microsoft Yahei"/>
                <a:cs typeface="Microsoft Yahei"/>
              </a:rPr>
              <a:t>彩妆品</a:t>
            </a:r>
          </a:p>
        </p:txBody>
      </p:sp>
      <p:sp>
        <p:nvSpPr>
          <p:cNvPr id="10" name="AutoShape 10"/>
          <p:cNvSpPr/>
          <p:nvPr/>
        </p:nvSpPr>
        <p:spPr>
          <a:xfrm>
            <a:off x="3853566" y="4213236"/>
            <a:ext cx="3657600" cy="1989696"/>
          </a:xfrm>
          <a:prstGeom prst="rect">
            <a:avLst/>
          </a:prstGeom>
          <a:solidFill>
            <a:schemeClr val="accent2">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3853566" y="3895299"/>
            <a:ext cx="3657600" cy="719328"/>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TextBox 12"/>
          <p:cNvSpPr txBox="1"/>
          <p:nvPr/>
        </p:nvSpPr>
        <p:spPr>
          <a:xfrm>
            <a:off x="4066852" y="3944067"/>
            <a:ext cx="3375812" cy="63398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606" b="1">
                <a:solidFill>
                  <a:srgbClr val="FFFFFF">
                    <a:alpha val="100000"/>
                  </a:srgbClr>
                </a:solidFill>
                <a:latin typeface="Microsoft Yahei"/>
                <a:ea typeface="Microsoft Yahei"/>
                <a:cs typeface="Microsoft Yahei"/>
              </a:rPr>
              <a:t>个护产品</a:t>
            </a:r>
          </a:p>
        </p:txBody>
      </p:sp>
      <p:sp>
        <p:nvSpPr>
          <p:cNvPr id="13" name="AutoShape 13"/>
          <p:cNvSpPr/>
          <p:nvPr/>
        </p:nvSpPr>
        <p:spPr>
          <a:xfrm>
            <a:off x="7873179" y="4213236"/>
            <a:ext cx="3657600" cy="1989696"/>
          </a:xfrm>
          <a:prstGeom prst="rect">
            <a:avLst/>
          </a:prstGeom>
          <a:solidFill>
            <a:schemeClr val="accent2">
              <a:alpha val="79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7873179" y="3895299"/>
            <a:ext cx="3657600" cy="719328"/>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TextBox 15"/>
          <p:cNvSpPr txBox="1"/>
          <p:nvPr/>
        </p:nvSpPr>
        <p:spPr>
          <a:xfrm>
            <a:off x="8086465" y="3944067"/>
            <a:ext cx="3375812" cy="63398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606" b="1">
                <a:solidFill>
                  <a:srgbClr val="FFFFFF">
                    <a:alpha val="100000"/>
                  </a:srgbClr>
                </a:solidFill>
                <a:latin typeface="Microsoft Yahei"/>
                <a:ea typeface="Microsoft Yahei"/>
                <a:cs typeface="Microsoft Yahei"/>
              </a:rPr>
              <a:t>特点分析</a:t>
            </a:r>
          </a:p>
        </p:txBody>
      </p:sp>
      <p:sp>
        <p:nvSpPr>
          <p:cNvPr id="16" name="TextBox 16"/>
          <p:cNvSpPr txBox="1"/>
          <p:nvPr/>
        </p:nvSpPr>
        <p:spPr>
          <a:xfrm>
            <a:off x="8074403" y="2081621"/>
            <a:ext cx="3255153" cy="141427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包括口红、眼影、粉底、腮红等，主要作用是提升面部色彩和立体感。</a:t>
            </a:r>
          </a:p>
        </p:txBody>
      </p:sp>
      <p:sp>
        <p:nvSpPr>
          <p:cNvPr id="17" name="TextBox 17"/>
          <p:cNvSpPr txBox="1"/>
          <p:nvPr/>
        </p:nvSpPr>
        <p:spPr>
          <a:xfrm>
            <a:off x="4054790" y="4675587"/>
            <a:ext cx="3255153" cy="141427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包括洗发水、沐浴露、牙膏等，主要功能是清洁和护理身体各部位。</a:t>
            </a:r>
          </a:p>
        </p:txBody>
      </p:sp>
      <p:sp>
        <p:nvSpPr>
          <p:cNvPr id="18" name="TextBox 18"/>
          <p:cNvSpPr txBox="1"/>
          <p:nvPr/>
        </p:nvSpPr>
        <p:spPr>
          <a:xfrm>
            <a:off x="8074403" y="4679187"/>
            <a:ext cx="3255153" cy="141427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化妆品行业产品种类繁多，功效各异，更新换代速度快，要求企业不断创新和升级产品。</a:t>
            </a:r>
          </a:p>
        </p:txBody>
      </p:sp>
      <p:grpSp>
        <p:nvGrpSpPr>
          <p:cNvPr id="19" name="Group 19"/>
          <p:cNvGrpSpPr/>
          <p:nvPr/>
        </p:nvGrpSpPr>
        <p:grpSpPr>
          <a:xfrm>
            <a:off x="454963" y="93878"/>
            <a:ext cx="10641129" cy="914400"/>
            <a:chOff x="454963" y="93878"/>
            <a:chExt cx="10641129" cy="914400"/>
          </a:xfrm>
        </p:grpSpPr>
        <p:sp>
          <p:nvSpPr>
            <p:cNvPr id="20" name="AutoShape 20"/>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TextBox 40"/>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产品种类与特点分析</a:t>
              </a:r>
            </a:p>
          </p:txBody>
        </p:sp>
      </p:gr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6">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3167" r="3167"/>
          <a:stretch>
            <a:fillRect/>
          </a:stretch>
        </p:blipFill>
        <p:spPr>
          <a:xfrm>
            <a:off x="6416218" y="1873250"/>
            <a:ext cx="2285143" cy="2439670"/>
          </a:xfrm>
          <a:prstGeom prst="rect">
            <a:avLst/>
          </a:prstGeom>
        </p:spPr>
      </p:pic>
      <p:pic>
        <p:nvPicPr>
          <p:cNvPr id="3" name="Picture 3"/>
          <p:cNvPicPr>
            <a:picLocks noChangeAspect="1"/>
          </p:cNvPicPr>
          <p:nvPr/>
        </p:nvPicPr>
        <p:blipFill>
          <a:blip r:embed="rId3"/>
          <a:srcRect l="484" r="484"/>
          <a:stretch>
            <a:fillRect/>
          </a:stretch>
        </p:blipFill>
        <p:spPr>
          <a:xfrm>
            <a:off x="705451" y="1873250"/>
            <a:ext cx="2286000" cy="2308332"/>
          </a:xfrm>
          <a:prstGeom prst="rect">
            <a:avLst/>
          </a:prstGeom>
        </p:spPr>
      </p:pic>
      <p:pic>
        <p:nvPicPr>
          <p:cNvPr id="4" name="Picture 4"/>
          <p:cNvPicPr>
            <a:picLocks noChangeAspect="1"/>
          </p:cNvPicPr>
          <p:nvPr/>
        </p:nvPicPr>
        <p:blipFill>
          <a:blip r:embed="rId4"/>
          <a:srcRect l="21109" r="21109"/>
          <a:stretch>
            <a:fillRect/>
          </a:stretch>
        </p:blipFill>
        <p:spPr>
          <a:xfrm>
            <a:off x="9265251" y="1892300"/>
            <a:ext cx="2271183" cy="2420620"/>
          </a:xfrm>
          <a:prstGeom prst="rect">
            <a:avLst/>
          </a:prstGeom>
        </p:spPr>
      </p:pic>
      <p:pic>
        <p:nvPicPr>
          <p:cNvPr id="5" name="Picture 5"/>
          <p:cNvPicPr>
            <a:picLocks noChangeAspect="1"/>
          </p:cNvPicPr>
          <p:nvPr/>
        </p:nvPicPr>
        <p:blipFill>
          <a:blip r:embed="rId5"/>
          <a:srcRect l="3174" r="3174"/>
          <a:stretch>
            <a:fillRect/>
          </a:stretch>
        </p:blipFill>
        <p:spPr>
          <a:xfrm>
            <a:off x="3571418" y="1892300"/>
            <a:ext cx="2266949" cy="2420620"/>
          </a:xfrm>
          <a:prstGeom prst="rect">
            <a:avLst/>
          </a:prstGeom>
        </p:spPr>
      </p:pic>
      <p:sp>
        <p:nvSpPr>
          <p:cNvPr id="6" name="AutoShape 6"/>
          <p:cNvSpPr/>
          <p:nvPr/>
        </p:nvSpPr>
        <p:spPr>
          <a:xfrm>
            <a:off x="6416218" y="3460761"/>
            <a:ext cx="2285143" cy="745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6416218" y="4197615"/>
            <a:ext cx="2288381" cy="2112169"/>
          </a:xfrm>
          <a:prstGeom prst="rect">
            <a:avLst/>
          </a:pr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3571418" y="3460761"/>
            <a:ext cx="2285429" cy="852159"/>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3571418" y="4206759"/>
            <a:ext cx="2288096" cy="2103025"/>
          </a:xfrm>
          <a:prstGeom prst="rect">
            <a:avLst/>
          </a:pr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9265251" y="3460761"/>
            <a:ext cx="2286000" cy="745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9265251" y="4204473"/>
            <a:ext cx="2286000" cy="2105311"/>
          </a:xfrm>
          <a:prstGeom prst="rect">
            <a:avLst/>
          </a:pr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12" name="Group 12"/>
          <p:cNvGrpSpPr/>
          <p:nvPr/>
        </p:nvGrpSpPr>
        <p:grpSpPr>
          <a:xfrm>
            <a:off x="705451" y="3460761"/>
            <a:ext cx="2286000" cy="2849023"/>
            <a:chOff x="705451" y="3460761"/>
            <a:chExt cx="2286000" cy="2849023"/>
          </a:xfrm>
        </p:grpSpPr>
        <p:sp>
          <p:nvSpPr>
            <p:cNvPr id="13" name="AutoShape 13"/>
            <p:cNvSpPr/>
            <p:nvPr/>
          </p:nvSpPr>
          <p:spPr>
            <a:xfrm>
              <a:off x="705451" y="3460761"/>
              <a:ext cx="2286000" cy="883920"/>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705451" y="4206759"/>
              <a:ext cx="2286000" cy="2103025"/>
            </a:xfrm>
            <a:prstGeom prst="rect">
              <a:avLst/>
            </a:pr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5" name="Group 15"/>
          <p:cNvGrpSpPr/>
          <p:nvPr/>
        </p:nvGrpSpPr>
        <p:grpSpPr>
          <a:xfrm>
            <a:off x="454963" y="93878"/>
            <a:ext cx="10641129" cy="914400"/>
            <a:chOff x="454963" y="93878"/>
            <a:chExt cx="10641129" cy="914400"/>
          </a:xfrm>
        </p:grpSpPr>
        <p:sp>
          <p:nvSpPr>
            <p:cNvPr id="16" name="AutoShape 1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TextBox 3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渠道与销售模式分析</a:t>
              </a:r>
            </a:p>
          </p:txBody>
        </p:sp>
      </p:grpSp>
      <p:sp>
        <p:nvSpPr>
          <p:cNvPr id="37" name="TextBox 37"/>
          <p:cNvSpPr txBox="1"/>
          <p:nvPr/>
        </p:nvSpPr>
        <p:spPr>
          <a:xfrm>
            <a:off x="756455" y="4477571"/>
            <a:ext cx="2164942" cy="1552257"/>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7000"/>
              </a:lnSpc>
            </a:pPr>
            <a:r>
              <a:rPr lang="en-US" sz="1500">
                <a:solidFill>
                  <a:srgbClr val="FFFDFD">
                    <a:alpha val="100000"/>
                  </a:srgbClr>
                </a:solidFill>
                <a:latin typeface="Microsoft Yahei"/>
                <a:ea typeface="Microsoft Yahei"/>
                <a:cs typeface="Microsoft Yahei"/>
              </a:rPr>
              <a:t>百货商场专柜、化妆品专卖店、超市等是传统的化妆品销售渠道。</a:t>
            </a:r>
          </a:p>
        </p:txBody>
      </p:sp>
      <p:sp>
        <p:nvSpPr>
          <p:cNvPr id="38" name="TextBox 38"/>
          <p:cNvSpPr txBox="1"/>
          <p:nvPr/>
        </p:nvSpPr>
        <p:spPr>
          <a:xfrm>
            <a:off x="3628568" y="4477571"/>
            <a:ext cx="2164942" cy="1552257"/>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7000"/>
              </a:lnSpc>
            </a:pPr>
            <a:r>
              <a:rPr lang="en-US" sz="1425">
                <a:solidFill>
                  <a:srgbClr val="FFFDFD">
                    <a:alpha val="100000"/>
                  </a:srgbClr>
                </a:solidFill>
                <a:latin typeface="Microsoft Yahei"/>
                <a:ea typeface="Microsoft Yahei"/>
                <a:cs typeface="Microsoft Yahei"/>
              </a:rPr>
              <a:t>随着电商平台的快速发展，越来越多的消费者选择在网上购买化妆品。</a:t>
            </a:r>
          </a:p>
        </p:txBody>
      </p:sp>
      <p:sp>
        <p:nvSpPr>
          <p:cNvPr id="39" name="TextBox 39"/>
          <p:cNvSpPr txBox="1"/>
          <p:nvPr/>
        </p:nvSpPr>
        <p:spPr>
          <a:xfrm>
            <a:off x="6466794" y="4477571"/>
            <a:ext cx="2164942" cy="1552257"/>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7000"/>
              </a:lnSpc>
            </a:pPr>
            <a:r>
              <a:rPr lang="en-US" sz="1500">
                <a:solidFill>
                  <a:srgbClr val="FFFDFD">
                    <a:alpha val="100000"/>
                  </a:srgbClr>
                </a:solidFill>
                <a:latin typeface="Microsoft Yahei"/>
                <a:ea typeface="Microsoft Yahei"/>
                <a:cs typeface="Microsoft Yahei"/>
              </a:rPr>
              <a:t>部分化妆品企业采用直销模式，通过直销员向消费者推销产品。</a:t>
            </a:r>
          </a:p>
        </p:txBody>
      </p:sp>
      <p:sp>
        <p:nvSpPr>
          <p:cNvPr id="40" name="TextBox 40"/>
          <p:cNvSpPr txBox="1"/>
          <p:nvPr/>
        </p:nvSpPr>
        <p:spPr>
          <a:xfrm>
            <a:off x="9318371" y="4477571"/>
            <a:ext cx="2164942" cy="1552257"/>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7000"/>
              </a:lnSpc>
            </a:pPr>
            <a:r>
              <a:rPr lang="en-US" sz="1425">
                <a:solidFill>
                  <a:srgbClr val="FFFDFD">
                    <a:alpha val="100000"/>
                  </a:srgbClr>
                </a:solidFill>
                <a:latin typeface="Microsoft Yahei"/>
                <a:ea typeface="Microsoft Yahei"/>
                <a:cs typeface="Microsoft Yahei"/>
              </a:rPr>
              <a:t>利用社交媒体平台进行品牌推广和产品销售已成为化妆品行业的新趋势。</a:t>
            </a:r>
          </a:p>
        </p:txBody>
      </p:sp>
      <p:sp>
        <p:nvSpPr>
          <p:cNvPr id="41" name="TextBox 41"/>
          <p:cNvSpPr txBox="1"/>
          <p:nvPr/>
        </p:nvSpPr>
        <p:spPr>
          <a:xfrm>
            <a:off x="705451" y="3588593"/>
            <a:ext cx="2267763" cy="49033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1725" b="1">
                <a:solidFill>
                  <a:srgbClr val="FFFFFF">
                    <a:alpha val="100000"/>
                  </a:srgbClr>
                </a:solidFill>
                <a:latin typeface="Microsoft Yahei"/>
                <a:ea typeface="Microsoft Yahei"/>
                <a:cs typeface="Microsoft Yahei"/>
              </a:rPr>
              <a:t>传统销售渠道</a:t>
            </a:r>
          </a:p>
        </p:txBody>
      </p:sp>
      <p:sp>
        <p:nvSpPr>
          <p:cNvPr id="42" name="TextBox 42"/>
          <p:cNvSpPr txBox="1"/>
          <p:nvPr/>
        </p:nvSpPr>
        <p:spPr>
          <a:xfrm>
            <a:off x="3628568" y="3588593"/>
            <a:ext cx="2267763" cy="49033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1725" b="1">
                <a:solidFill>
                  <a:srgbClr val="FFFFFF">
                    <a:alpha val="100000"/>
                  </a:srgbClr>
                </a:solidFill>
                <a:latin typeface="Microsoft Yahei"/>
                <a:ea typeface="Microsoft Yahei"/>
                <a:cs typeface="Microsoft Yahei"/>
              </a:rPr>
              <a:t>电商销售渠道</a:t>
            </a:r>
          </a:p>
        </p:txBody>
      </p:sp>
      <p:sp>
        <p:nvSpPr>
          <p:cNvPr id="43" name="TextBox 43"/>
          <p:cNvSpPr txBox="1"/>
          <p:nvPr/>
        </p:nvSpPr>
        <p:spPr>
          <a:xfrm>
            <a:off x="6433598" y="3588593"/>
            <a:ext cx="2267763" cy="49033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1725" b="1">
                <a:solidFill>
                  <a:srgbClr val="FFFFFF">
                    <a:alpha val="100000"/>
                  </a:srgbClr>
                </a:solidFill>
                <a:latin typeface="Microsoft Yahei"/>
                <a:ea typeface="Microsoft Yahei"/>
                <a:cs typeface="Microsoft Yahei"/>
              </a:rPr>
              <a:t>直销模式</a:t>
            </a:r>
          </a:p>
        </p:txBody>
      </p:sp>
      <p:sp>
        <p:nvSpPr>
          <p:cNvPr id="44" name="TextBox 44"/>
          <p:cNvSpPr txBox="1"/>
          <p:nvPr/>
        </p:nvSpPr>
        <p:spPr>
          <a:xfrm>
            <a:off x="9265251" y="3588593"/>
            <a:ext cx="2267763" cy="49033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1725" b="1">
                <a:solidFill>
                  <a:srgbClr val="FFFFFF">
                    <a:alpha val="100000"/>
                  </a:srgbClr>
                </a:solidFill>
                <a:latin typeface="Microsoft Yahei"/>
                <a:ea typeface="Microsoft Yahei"/>
                <a:cs typeface="Microsoft Yahei"/>
              </a:rPr>
              <a:t>社交媒体营销</a:t>
            </a:r>
          </a:p>
        </p:txBody>
      </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376363" y="3429000"/>
            <a:ext cx="9439275" cy="2085975"/>
          </a:xfrm>
          <a:prstGeom prst="rect">
            <a:avLst/>
          </a:prstGeom>
        </p:spPr>
        <p:txBody>
          <a:bodyPr vert="horz" wrap="square" lIns="114300" tIns="57150" rIns="114300" bIns="57150" rtlCol="0" anchor="t"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5175" b="1">
                <a:solidFill>
                  <a:schemeClr val="lt1">
                    <a:lumMod val="65000"/>
                    <a:alpha val="100000"/>
                  </a:schemeClr>
                </a:solidFill>
                <a:latin typeface="Microsoft Yahei"/>
                <a:ea typeface="Microsoft Yahei"/>
                <a:cs typeface="Microsoft Yahei"/>
              </a:rPr>
              <a:t>化妆品行业发展趋势预测</a:t>
            </a:r>
          </a:p>
        </p:txBody>
      </p:sp>
      <p:sp>
        <p:nvSpPr>
          <p:cNvPr id="3" name="TextBox 3"/>
          <p:cNvSpPr txBox="1"/>
          <p:nvPr/>
        </p:nvSpPr>
        <p:spPr>
          <a:xfrm>
            <a:off x="2252663" y="1986324"/>
            <a:ext cx="7686675" cy="1571625"/>
          </a:xfrm>
          <a:prstGeom prst="rect">
            <a:avLst/>
          </a:prstGeom>
        </p:spPr>
        <p:txBody>
          <a:bodyPr vert="horz" wrap="square" lIns="114300" tIns="57150" rIns="114300" bIns="5715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450"/>
              </a:spcBef>
            </a:pPr>
            <a:r>
              <a:rPr lang="en-US" sz="7650" b="1">
                <a:solidFill>
                  <a:schemeClr val="lt1">
                    <a:lumMod val="65000"/>
                    <a:alpha val="100000"/>
                  </a:schemeClr>
                </a:solidFill>
                <a:latin typeface="Microsoft Yahei"/>
                <a:ea typeface="Microsoft Yahei"/>
                <a:cs typeface="Microsoft Yahei"/>
              </a:rPr>
              <a:t>04</a:t>
            </a:r>
          </a:p>
        </p:txBody>
      </p:sp>
    </p:spTree>
  </p:cSld>
  <p:clrMapOvr>
    <a:masterClrMapping/>
  </p:clrMapOvr>
  <p:transition/>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https://d.book118.com/828017031064006027</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000000"/>
      </a:dk1>
      <a:lt1>
        <a:srgbClr val="FAF5FF"/>
      </a:lt1>
      <a:dk2>
        <a:srgbClr val="062F00"/>
      </a:dk2>
      <a:lt2>
        <a:srgbClr val="FFFFFF"/>
      </a:lt2>
      <a:accent1>
        <a:srgbClr val="AF79DE"/>
      </a:accent1>
      <a:accent2>
        <a:srgbClr val="BC95E8"/>
      </a:accent2>
      <a:accent3>
        <a:srgbClr val="816BB7"/>
      </a:accent3>
      <a:accent4>
        <a:srgbClr val="618CD0"/>
      </a:accent4>
      <a:accent5>
        <a:srgbClr val="76A1E5"/>
      </a:accent5>
      <a:accent6>
        <a:srgbClr val="FEE088"/>
      </a:accent6>
      <a:hlink>
        <a:srgbClr val="0000FF"/>
      </a:hlink>
      <a:folHlink>
        <a:srgbClr val="800080"/>
      </a:folHlink>
    </a:clrScheme>
    <a:fontScheme name="Office">
      <a:majorFont>
        <a:latin typeface="Calibri"/>
        <a:ea typeface="Calibri"/>
        <a:cs typeface="Arial"/>
        <a:font script="Uigh" typeface="Microsoft Uighur"/>
        <a:font script="Beng" typeface="Vrinda"/>
        <a:font script="Thai" typeface="Angsana New"/>
        <a:font script="Mlym" typeface="Kartika"/>
        <a:font script="Yiii" typeface="Microsoft Yi Baiti"/>
        <a:font script="Cher" typeface="Plantagenet Cherokee"/>
        <a:font script="Orya" typeface="Kalinga"/>
        <a:font script="Gujr" typeface="Shruti"/>
        <a:font script="Viet" typeface="Times New Roman"/>
        <a:font script="Arab" typeface="Times New Roman"/>
        <a:font script="Hebr" typeface="Times New Roman"/>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MoolBoran"/>
        <a:font script="Hant" typeface="新細明體"/>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ajorFont>
      <a:minorFont>
        <a:latin typeface="Calibri"/>
        <a:ea typeface="Calibri"/>
        <a:cs typeface="Arial"/>
        <a:font script="Uigh" typeface="Microsoft Uighur"/>
        <a:font script="Beng" typeface="Vrinda"/>
        <a:font script="Thai" typeface="Cordia New"/>
        <a:font script="Mlym" typeface="Kartika"/>
        <a:font script="Yiii" typeface="Microsoft Yi Baiti"/>
        <a:font script="Cher" typeface="Plantagenet Cherokee"/>
        <a:font script="Orya" typeface="Kalinga"/>
        <a:font script="Gujr" typeface="Shruti"/>
        <a:font script="Viet" typeface="Arial"/>
        <a:font script="Arab" typeface="Arial"/>
        <a:font script="Hebr" typeface="Arial"/>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DaunPenh"/>
        <a:font script="Hant" typeface="新細明體"/>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79</Paragraphs>
  <Slides>15</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15</vt:i4>
      </vt:variant>
    </vt:vector>
  </HeadingPairs>
  <TitlesOfParts>
    <vt:vector baseType="lpstr" size="19">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2024-09-05T09:06:27.725</cp:lastPrinted>
  <dcterms:created xsi:type="dcterms:W3CDTF">2024-09-05T01:06:27Z</dcterms:created>
  <dcterms:modified xsi:type="dcterms:W3CDTF">2024-09-05T01:06:29Z</dcterms:modified>
</cp:coreProperties>
</file>