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1" r:id="rId14"/>
  </p:sldIdLst>
  <p:sldSz cx="12192000" cy="6858000"/>
  <p:notesSz cx="6858000" cy="9144000"/>
  <p:custDataLst>
    <p:tags r:id="rId15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tags" Target="tags/tag1.xml" /><Relationship Id="rId16" Type="http://schemas.openxmlformats.org/officeDocument/2006/relationships/presProps" Target="presProps.xml" /><Relationship Id="rId17" Type="http://schemas.openxmlformats.org/officeDocument/2006/relationships/viewProps" Target="viewProps.xml" /><Relationship Id="rId18" Type="http://schemas.openxmlformats.org/officeDocument/2006/relationships/theme" Target="theme/theme1.xml" /><Relationship Id="rId19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287A982-B915-42C2-8678-4ED6644FA6F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CA5C71A-BDD6-40F2-91D6-F74C2C297AC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ADFE4AF-AEE5-4ECE-814A-273D848383C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9D9EFB3E-D83E-42C4-89D3-3F5C37BE6B2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938BF48E-E14D-4C0B-B8A3-8C02E45C523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3E54EB4C-ED4F-41C5-9597-ADD3136CA0C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3E32FA65-70A3-4999-A94B-26BDCAB6A45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7331FA3C-6596-45AE-B969-0BC8BD24D12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6D950C41-6DD6-4FFA-B107-B8C76CE96B6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9C970A8-A9AE-4082-B164-EDEEF2FD212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3D6839B-F67D-49D6-A833-338968BD034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Relationship Id="rId3" Type="http://schemas.openxmlformats.org/officeDocument/2006/relationships/image" Target="../media/image3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6.jpeg" /><Relationship Id="rId4" Type="http://schemas.openxmlformats.org/officeDocument/2006/relationships/image" Target="../media/image7.jpeg" /><Relationship Id="rId5" Type="http://schemas.openxmlformats.org/officeDocument/2006/relationships/image" Target="../media/image3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3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3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11.jpeg" /><Relationship Id="rId4" Type="http://schemas.openxmlformats.org/officeDocument/2006/relationships/image" Target="../media/image12.jpeg" /><Relationship Id="rId5" Type="http://schemas.openxmlformats.org/officeDocument/2006/relationships/image" Target="../media/image3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3.jpeg" /><Relationship Id="rId3" Type="http://schemas.openxmlformats.org/officeDocument/2006/relationships/image" Target="../media/image14.jpeg" /><Relationship Id="rId4" Type="http://schemas.openxmlformats.org/officeDocument/2006/relationships/image" Target="../media/image15.jpeg" /><Relationship Id="rId5" Type="http://schemas.openxmlformats.org/officeDocument/2006/relationships/image" Target="../media/image3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6.jpeg" /><Relationship Id="rId3" Type="http://schemas.openxmlformats.org/officeDocument/2006/relationships/image" Target="../media/image17.jpeg" /><Relationship Id="rId4" Type="http://schemas.openxmlformats.org/officeDocument/2006/relationships/image" Target="../media/image18.jpeg" /><Relationship Id="rId5" Type="http://schemas.openxmlformats.org/officeDocument/2006/relationships/image" Target="../media/image3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828021073011006047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911708" y="1595439"/>
            <a:ext cx="5772150" cy="20002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95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尿道损伤的护理</a:t>
            </a:r>
          </a:p>
        </p:txBody>
      </p:sp>
      <p:sp>
        <p:nvSpPr>
          <p:cNvPr id="4" name="AutoShape 4"/>
          <p:cNvSpPr/>
          <p:nvPr/>
        </p:nvSpPr>
        <p:spPr>
          <a:xfrm>
            <a:off x="1105622" y="5032878"/>
            <a:ext cx="149037" cy="149037"/>
          </a:xfrm>
          <a:prstGeom prst="ellipse">
            <a:avLst/>
          </a:prstGeom>
          <a:solidFill>
            <a:schemeClr val="dk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3436425" y="5032878"/>
            <a:ext cx="149037" cy="149037"/>
          </a:xfrm>
          <a:prstGeom prst="ellipse">
            <a:avLst/>
          </a:prstGeom>
          <a:solidFill>
            <a:schemeClr val="dk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7" name="Connector 7"/>
          <p:cNvCxnSpPr/>
          <p:nvPr/>
        </p:nvCxnSpPr>
        <p:spPr>
          <a:xfrm>
            <a:off x="1054506" y="5422868"/>
            <a:ext cx="4785198" cy="0"/>
          </a:xfrm>
          <a:prstGeom prst="line">
            <a:avLst/>
          </a:prstGeom>
          <a:ln w="9525">
            <a:solidFill>
              <a:srgbClr val="000000">
                <a:alpha val="100000"/>
              </a:srgbClr>
            </a:solidFill>
            <a:prstDash val="solid"/>
            <a:headEnd type="none"/>
            <a:tailEnd type="none"/>
          </a:ln>
        </p:spPr>
      </p:cxn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4807827" y="1373505"/>
            <a:ext cx="4792980" cy="4110990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尿道损伤概述</a:t>
            </a:r>
          </a:p>
          <a:p>
            <a:pPr marL="203200" lvl="0" indent="-203200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尿道损伤的护理原则</a:t>
            </a:r>
          </a:p>
          <a:p>
            <a:pPr marL="203200" lvl="0" indent="-203200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尿道损伤的并发症及护理</a:t>
            </a:r>
          </a:p>
          <a:p>
            <a:pPr marL="203200" lvl="0" indent="-203200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尿道损伤患者的康复指导</a:t>
            </a:r>
          </a:p>
          <a:p>
            <a:pPr marL="203200" lvl="0" indent="-203200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案例分享与讨论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110775" y="2073592"/>
            <a:ext cx="1835690" cy="271081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802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2395340" y="2000511"/>
            <a:ext cx="7405389" cy="1138956"/>
            <a:chOff x="2395340" y="2000511"/>
            <a:chExt cx="7405389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2395340" y="2000511"/>
              <a:ext cx="7405389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84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01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2830007" y="3041231"/>
            <a:ext cx="6536055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尿道损伤概述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23819" r="23819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23819" r="23819"/>
          <a:stretch>
            <a:fillRect/>
          </a:stretch>
        </p:blipFill>
        <p:spPr>
          <a:xfrm>
            <a:off x="5906739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23819" r="23819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1869245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503615" y="4081478"/>
            <a:ext cx="334477" cy="307945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406414" y="2422663"/>
            <a:ext cx="2708275" cy="13830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尿道损伤是指尿道结构和功能的完整性受到破坏，导致尿道狭窄、出血、疼痛等症状。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1901965"/>
            <a:ext cx="2084387" cy="46037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定义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尿道损伤可以根据损伤部位、程度和原因进行分类，如前尿道损伤、后尿道损伤、开放性损伤和闭合性损伤等。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8901714" y="4005263"/>
            <a:ext cx="2084387" cy="46037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分类</a:t>
            </a:r>
            <a:endParaRPr lang="en-US" sz="1100"/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定义与分类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16566" b="16566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66496" y="3766754"/>
            <a:ext cx="3974251" cy="2472718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63624" y="1824409"/>
            <a:ext cx="2936423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尿道损伤的常见病因包括交通事故、跌落、挤压、运动损伤等外部暴力，以及医源性损伤、性交损伤等。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01724" y="4315960"/>
            <a:ext cx="3052052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当外部力量作用于尿道时，尿道受到挤压或牵拉，导致尿道黏膜或尿道海绵体损伤，引发炎症、出血、肿胀等症状。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病因与发病机制</a:t>
              </a:r>
            </a:p>
          </p:txBody>
        </p:sp>
      </p:grpSp>
      <p:sp>
        <p:nvSpPr>
          <p:cNvPr id="28" name="AutoShape 28"/>
          <p:cNvSpPr/>
          <p:nvPr/>
        </p:nvSpPr>
        <p:spPr>
          <a:xfrm>
            <a:off x="601724" y="3976765"/>
            <a:ext cx="2936423" cy="33919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发病机制</a:t>
            </a:r>
            <a:endParaRPr lang="en-US" sz="1100"/>
          </a:p>
        </p:txBody>
      </p:sp>
      <p:sp>
        <p:nvSpPr>
          <p:cNvPr id="29" name="AutoShape 29"/>
          <p:cNvSpPr/>
          <p:nvPr/>
        </p:nvSpPr>
        <p:spPr>
          <a:xfrm>
            <a:off x="563624" y="1405309"/>
            <a:ext cx="2936423" cy="33919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病因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临床表现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尿道损伤的主要症状包括尿道疼痛、血尿、排尿困难、尿潴留等，严重时可出现休克。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诊断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根据患者的病史、体格检查和相关辅助检查，如尿常规、尿道造影、超声等，可以确诊尿道损伤。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0" name="Picture 10"/>
          <p:cNvPicPr>
            <a:picLocks noChangeAspect="1"/>
          </p:cNvPicPr>
          <p:nvPr/>
        </p:nvPicPr>
        <p:blipFill>
          <a:blip r:embed="rId2">
            <a:alphaModFix amt="70000"/>
          </a:blip>
          <a:srcRect l="30375" r="30375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4" name="Connector 14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临床表现与诊断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2395340" y="2000511"/>
            <a:ext cx="7405389" cy="1138956"/>
            <a:chOff x="2395340" y="2000511"/>
            <a:chExt cx="7405389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2395340" y="2000511"/>
              <a:ext cx="7405389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84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02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2830007" y="3041231"/>
            <a:ext cx="6536055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尿道损伤的护理原则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981837" y="1604867"/>
            <a:ext cx="3394996" cy="2116741"/>
            <a:chOff x="981837" y="1604867"/>
            <a:chExt cx="3394996" cy="2116741"/>
          </a:xfrm>
        </p:grpSpPr>
        <p:sp>
          <p:nvSpPr>
            <p:cNvPr id="3" name="AutoShape 3"/>
            <p:cNvSpPr/>
            <p:nvPr/>
          </p:nvSpPr>
          <p:spPr>
            <a:xfrm>
              <a:off x="981837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 vert="horz" wrap="square" lIns="91440" tIns="45720" rIns="91440" bIns="45720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defRPr/>
              </a:pPr>
              <a:r>
                <a:rPr lang="en-US" sz="2940">
                  <a:solidFill>
                    <a:srgbClr val="FFFFFF">
                      <a:alpha val="100000"/>
                    </a:srgbClr>
                  </a:solidFill>
                  <a:latin typeface="Calibri"/>
                  <a:ea typeface="Calibri"/>
                  <a:cs typeface="Calibri"/>
                </a:rPr>
                <a:t>    </a:t>
              </a:r>
              <a:endParaRPr lang="en-US" sz="1100"/>
            </a:p>
          </p:txBody>
        </p:sp>
      </p:grpSp>
      <p:grpSp>
        <p:nvGrpSpPr>
          <p:cNvPr id="4" name="Group 4"/>
          <p:cNvGrpSpPr/>
          <p:nvPr/>
        </p:nvGrpSpPr>
        <p:grpSpPr>
          <a:xfrm>
            <a:off x="4376738" y="3721608"/>
            <a:ext cx="3394996" cy="2116741"/>
            <a:chOff x="4376738" y="3721608"/>
            <a:chExt cx="3394996" cy="2116741"/>
          </a:xfrm>
        </p:grpSpPr>
        <p:sp>
          <p:nvSpPr>
            <p:cNvPr id="5" name="AutoShape 5"/>
            <p:cNvSpPr/>
            <p:nvPr/>
          </p:nvSpPr>
          <p:spPr>
            <a:xfrm>
              <a:off x="4376738" y="3721608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7771733" y="1604867"/>
            <a:ext cx="3394996" cy="2116741"/>
            <a:chOff x="7771733" y="1604867"/>
            <a:chExt cx="3394996" cy="2116741"/>
          </a:xfrm>
        </p:grpSpPr>
        <p:sp>
          <p:nvSpPr>
            <p:cNvPr id="7" name="AutoShape 7"/>
            <p:cNvSpPr/>
            <p:nvPr/>
          </p:nvSpPr>
          <p:spPr>
            <a:xfrm>
              <a:off x="7771733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pic>
        <p:nvPicPr>
          <p:cNvPr id="8" name="Picture 8"/>
          <p:cNvPicPr>
            <a:picLocks noChangeAspect="1"/>
          </p:cNvPicPr>
          <p:nvPr/>
        </p:nvPicPr>
        <p:blipFill>
          <a:blip r:embed="rId2"/>
          <a:srcRect t="18426" b="18426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9" name="Picture 9"/>
          <p:cNvPicPr>
            <a:picLocks noChangeAspect="1"/>
          </p:cNvPicPr>
          <p:nvPr/>
        </p:nvPicPr>
        <p:blipFill>
          <a:blip r:embed="rId3"/>
          <a:srcRect t="18426" b="18426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10" name="Picture 10"/>
          <p:cNvPicPr>
            <a:picLocks noChangeAspect="1"/>
          </p:cNvPicPr>
          <p:nvPr/>
        </p:nvPicPr>
        <p:blipFill>
          <a:blip r:embed="rId4"/>
          <a:srcRect t="18426" b="18426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疼痛护理</a:t>
              </a:r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981837" y="1604867"/>
            <a:ext cx="3394996" cy="490334"/>
            <a:chOff x="981837" y="1604867"/>
            <a:chExt cx="3394996" cy="490334"/>
          </a:xfrm>
        </p:grpSpPr>
        <p:sp>
          <p:nvSpPr>
            <p:cNvPr id="34" name="TextBox 34"/>
            <p:cNvSpPr txBox="1"/>
            <p:nvPr/>
          </p:nvSpPr>
          <p:spPr>
            <a:xfrm>
              <a:off x="981837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疼痛评估</a:t>
              </a:r>
            </a:p>
          </p:txBody>
        </p:sp>
      </p:grpSp>
      <p:grpSp>
        <p:nvGrpSpPr>
          <p:cNvPr id="35" name="Group 35"/>
          <p:cNvGrpSpPr/>
          <p:nvPr/>
        </p:nvGrpSpPr>
        <p:grpSpPr>
          <a:xfrm>
            <a:off x="1090562" y="2039620"/>
            <a:ext cx="3286271" cy="1654845"/>
            <a:chOff x="1090562" y="2039620"/>
            <a:chExt cx="3286271" cy="1654845"/>
          </a:xfrm>
        </p:grpSpPr>
        <p:sp>
          <p:nvSpPr>
            <p:cNvPr id="36" name="TextBox 36"/>
            <p:cNvSpPr txBox="1"/>
            <p:nvPr/>
          </p:nvSpPr>
          <p:spPr>
            <a:xfrm>
              <a:off x="1090562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对患者的疼痛程度进行评估，了解疼痛的性质、部位和持续时间，以便采取适当的护理措施。</a:t>
              </a:r>
            </a:p>
          </p:txBody>
        </p:sp>
      </p:grpSp>
      <p:grpSp>
        <p:nvGrpSpPr>
          <p:cNvPr id="37" name="Group 37"/>
          <p:cNvGrpSpPr/>
          <p:nvPr/>
        </p:nvGrpSpPr>
        <p:grpSpPr>
          <a:xfrm>
            <a:off x="4376833" y="3748751"/>
            <a:ext cx="3394996" cy="490334"/>
            <a:chOff x="4376833" y="3748751"/>
            <a:chExt cx="3394996" cy="490334"/>
          </a:xfrm>
        </p:grpSpPr>
        <p:sp>
          <p:nvSpPr>
            <p:cNvPr id="38" name="TextBox 38"/>
            <p:cNvSpPr txBox="1"/>
            <p:nvPr/>
          </p:nvSpPr>
          <p:spPr>
            <a:xfrm>
              <a:off x="4376833" y="3748751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药物止痛</a:t>
              </a:r>
            </a:p>
          </p:txBody>
        </p:sp>
      </p:grpSp>
      <p:grpSp>
        <p:nvGrpSpPr>
          <p:cNvPr id="39" name="Group 39"/>
          <p:cNvGrpSpPr/>
          <p:nvPr/>
        </p:nvGrpSpPr>
        <p:grpSpPr>
          <a:xfrm>
            <a:off x="4485558" y="4183504"/>
            <a:ext cx="3286271" cy="1654845"/>
            <a:chOff x="4485558" y="4183504"/>
            <a:chExt cx="3286271" cy="1654845"/>
          </a:xfrm>
        </p:grpSpPr>
        <p:sp>
          <p:nvSpPr>
            <p:cNvPr id="40" name="TextBox 40"/>
            <p:cNvSpPr txBox="1"/>
            <p:nvPr/>
          </p:nvSpPr>
          <p:spPr>
            <a:xfrm>
              <a:off x="4485558" y="4183504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根据疼痛程度，遵医嘱给予适当的止痛药，如非处方止痛药或麻醉止痛药，以缓解患者的疼痛。</a:t>
              </a:r>
            </a:p>
          </p:txBody>
        </p:sp>
      </p:grpSp>
      <p:grpSp>
        <p:nvGrpSpPr>
          <p:cNvPr id="41" name="Group 41"/>
          <p:cNvGrpSpPr/>
          <p:nvPr/>
        </p:nvGrpSpPr>
        <p:grpSpPr>
          <a:xfrm>
            <a:off x="7771733" y="1604867"/>
            <a:ext cx="3394996" cy="490334"/>
            <a:chOff x="7771733" y="1604867"/>
            <a:chExt cx="3394996" cy="490334"/>
          </a:xfrm>
        </p:grpSpPr>
        <p:sp>
          <p:nvSpPr>
            <p:cNvPr id="42" name="TextBox 42"/>
            <p:cNvSpPr txBox="1"/>
            <p:nvPr/>
          </p:nvSpPr>
          <p:spPr>
            <a:xfrm>
              <a:off x="7771733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心理支持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80459" y="2039620"/>
            <a:ext cx="3286271" cy="1654845"/>
            <a:chOff x="7880459" y="2039620"/>
            <a:chExt cx="3286271" cy="1654845"/>
          </a:xfrm>
        </p:grpSpPr>
        <p:sp>
          <p:nvSpPr>
            <p:cNvPr id="44" name="TextBox 44"/>
            <p:cNvSpPr txBox="1"/>
            <p:nvPr/>
          </p:nvSpPr>
          <p:spPr>
            <a:xfrm>
              <a:off x="7880459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在疼痛护理过程中，给予患者心理支持，如安慰、鼓励和解释，帮助患者保持情绪稳定，增强疼痛耐受性。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密切观察患者的排尿情况，包括排尿是否顺畅、尿液的颜色、量和气味等，以便及时发现异常情况。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观察排尿情况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l="9375" r="9375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保持尿道通畅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rcRect l="12500" r="12500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预防感染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t="17651" b="17651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对于尿道损伤的患者，应保持尿道通畅，避免尿液在尿道内滞留，以免加重尿道损伤和感染。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保持患者会阴部清洁干燥，定期更换尿袋或尿管，以预防尿路感染。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排尿护理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485416" y="3075841"/>
            <a:ext cx="1954703" cy="196961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5660673" y="3426081"/>
            <a:ext cx="2699191" cy="271978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288494" y="1513149"/>
            <a:ext cx="1721774" cy="172177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280421" y="2711491"/>
            <a:ext cx="3039989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对患者进行情绪支持，了解其心理状态和需求，给予关心和安慰，帮助患者树立信心。</a:t>
            </a:r>
          </a:p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2"/>
          <a:srcRect l="16667" r="16667"/>
          <a:stretch>
            <a:fillRect/>
          </a:stretch>
        </p:blipFill>
        <p:spPr>
          <a:xfrm>
            <a:off x="5399254" y="1623909"/>
            <a:ext cx="1500254" cy="1500254"/>
          </a:xfrm>
          <a:prstGeom prst="ellipse">
            <a:avLst/>
          </a:prstGeom>
        </p:spPr>
      </p:pic>
      <p:sp>
        <p:nvSpPr>
          <p:cNvPr id="7" name="TextBox 7"/>
          <p:cNvSpPr txBox="1"/>
          <p:nvPr/>
        </p:nvSpPr>
        <p:spPr>
          <a:xfrm>
            <a:off x="613814" y="2226284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情绪支持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7300757" y="1971492"/>
            <a:ext cx="312187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向患者及其家属介绍尿道损伤的相关知识，包括病因、治疗方法和护理措施等，以增加患者的认知和理解。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7300757" y="1513149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健康教育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820154" y="3595858"/>
            <a:ext cx="2380229" cy="2380229"/>
          </a:xfrm>
          <a:prstGeom prst="ellipse">
            <a:avLst/>
          </a:prstGeom>
        </p:spPr>
      </p:pic>
      <p:pic>
        <p:nvPicPr>
          <p:cNvPr id="11" name="Picture 11"/>
          <p:cNvPicPr>
            <a:picLocks noChangeAspect="1"/>
          </p:cNvPicPr>
          <p:nvPr/>
        </p:nvPicPr>
        <p:blipFill>
          <a:blip r:embed="rId4"/>
          <a:srcRect l="17167" r="17167"/>
          <a:stretch>
            <a:fillRect/>
          </a:stretch>
        </p:blipFill>
        <p:spPr>
          <a:xfrm>
            <a:off x="3637042" y="3234923"/>
            <a:ext cx="1651452" cy="1651452"/>
          </a:xfrm>
          <a:prstGeom prst="ellipse">
            <a:avLst/>
          </a:prstGeom>
        </p:spPr>
      </p:pic>
      <p:sp>
        <p:nvSpPr>
          <p:cNvPr id="12" name="TextBox 12"/>
          <p:cNvSpPr txBox="1"/>
          <p:nvPr/>
        </p:nvSpPr>
        <p:spPr>
          <a:xfrm>
            <a:off x="8621512" y="4777233"/>
            <a:ext cx="3219450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鼓励患者积极配合治疗和护理，促进康复进程，同时向患者提供康复训练和日常生活指导，帮助其尽快恢复正常生活。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621512" y="4318890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促进康复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心理护理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2395340" y="2000511"/>
            <a:ext cx="7405389" cy="1138956"/>
            <a:chOff x="2395340" y="2000511"/>
            <a:chExt cx="7405389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2395340" y="2000511"/>
              <a:ext cx="7405389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84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03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2830007" y="3041231"/>
            <a:ext cx="6536055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尿道损伤的并发症及护理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https://d.book118.com/828021073011006047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FF6F0"/>
      </a:lt1>
      <a:dk2>
        <a:srgbClr val="380E00"/>
      </a:dk2>
      <a:lt2>
        <a:srgbClr val="FFFFFF"/>
      </a:lt2>
      <a:accent1>
        <a:srgbClr val="EB554D"/>
      </a:accent1>
      <a:accent2>
        <a:srgbClr val="F35735"/>
      </a:accent2>
      <a:accent3>
        <a:srgbClr val="CB3600"/>
      </a:accent3>
      <a:accent4>
        <a:srgbClr val="F25E96"/>
      </a:accent4>
      <a:accent5>
        <a:srgbClr val="FF7185"/>
      </a:accent5>
      <a:accent6>
        <a:srgbClr val="F6C462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ebr" typeface="Times New Roman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MoolBoran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ebr" typeface="Arial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DaunPenh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54</Paragraphs>
  <Slides>12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12</vt:i4>
      </vt:variant>
    </vt:vector>
  </HeadingPairs>
  <TitlesOfParts>
    <vt:vector baseType="lpstr" size="16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2024-09-28T05:14:08.047</cp:lastPrinted>
  <dcterms:created xsi:type="dcterms:W3CDTF">2024-09-27T21:14:08Z</dcterms:created>
  <dcterms:modified xsi:type="dcterms:W3CDTF">2024-09-27T21:14:10Z</dcterms:modified>
</cp:coreProperties>
</file>