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001125" cy="61214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6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BA411-94E9-4077-89AD-5A996C017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EA68D-7CA7-45D3-B247-2D22F7019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787DF-952A-4EA8-89F1-D8CCD645E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33B49-096D-4E92-A2ED-23C31358E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738CA-1B08-4193-BD7F-BD2B2F00C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7D1048-CAC9-4A47-ADD8-08FB00803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CB3123-0A47-4851-9060-3F616B981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0E3D2-CE0A-4980-926F-95139C68E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B7489-3C0A-4E89-A8BA-E0FAD6D04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7A4E0-C789-42FA-92A3-C131A3A2A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4D674-121F-4660-A551-0C4F38000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885052" y="816187"/>
            <a:ext cx="7234566" cy="229432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43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885052" y="3177987"/>
            <a:ext cx="7234566" cy="1314253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770" spc="200"/>
            </a:lvl1pPr>
            <a:lvl2pPr marL="337820" indent="0" algn="ctr">
              <a:buNone/>
              <a:defRPr sz="1475"/>
            </a:lvl2pPr>
            <a:lvl3pPr marL="675005" indent="0" algn="ctr">
              <a:buNone/>
              <a:defRPr sz="1330"/>
            </a:lvl3pPr>
            <a:lvl4pPr marL="1012825" indent="0" algn="ctr">
              <a:buNone/>
              <a:defRPr sz="1180"/>
            </a:lvl4pPr>
            <a:lvl5pPr marL="1350010" indent="0" algn="ctr">
              <a:buNone/>
              <a:defRPr sz="1180"/>
            </a:lvl5pPr>
            <a:lvl6pPr marL="1687830" indent="0" algn="ctr">
              <a:buNone/>
              <a:defRPr sz="1180"/>
            </a:lvl6pPr>
            <a:lvl7pPr marL="2025015" indent="0" algn="ctr">
              <a:buNone/>
              <a:defRPr sz="1180"/>
            </a:lvl7pPr>
            <a:lvl8pPr marL="2362835" indent="0" algn="ctr">
              <a:buNone/>
              <a:defRPr sz="1180"/>
            </a:lvl8pPr>
            <a:lvl9pPr marL="2700655" indent="0" algn="ctr">
              <a:buNone/>
              <a:defRPr sz="118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49170" y="543053"/>
            <a:ext cx="8098355" cy="629813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449170" y="1330320"/>
            <a:ext cx="8098355" cy="4248027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469770" y="3435053"/>
            <a:ext cx="5735559" cy="68444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25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469770" y="4119493"/>
            <a:ext cx="5735559" cy="774413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33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37820" indent="0">
              <a:buNone/>
              <a:defRPr sz="1180">
                <a:solidFill>
                  <a:schemeClr val="tx1">
                    <a:tint val="75000"/>
                  </a:schemeClr>
                </a:solidFill>
              </a:defRPr>
            </a:lvl2pPr>
            <a:lvl3pPr marL="675005" indent="0">
              <a:buNone/>
              <a:defRPr sz="1180">
                <a:solidFill>
                  <a:schemeClr val="tx1">
                    <a:tint val="75000"/>
                  </a:schemeClr>
                </a:solidFill>
              </a:defRPr>
            </a:lvl3pPr>
            <a:lvl4pPr marL="1012825" indent="0">
              <a:buNone/>
              <a:defRPr sz="1180">
                <a:solidFill>
                  <a:schemeClr val="tx1">
                    <a:tint val="75000"/>
                  </a:schemeClr>
                </a:solidFill>
              </a:defRPr>
            </a:lvl4pPr>
            <a:lvl5pPr marL="1350010" indent="0">
              <a:buNone/>
              <a:defRPr sz="1180">
                <a:solidFill>
                  <a:schemeClr val="tx1">
                    <a:tint val="75000"/>
                  </a:schemeClr>
                </a:solidFill>
              </a:defRPr>
            </a:lvl5pPr>
            <a:lvl6pPr marL="1687830" indent="0">
              <a:buNone/>
              <a:defRPr sz="1180">
                <a:solidFill>
                  <a:schemeClr val="tx1">
                    <a:tint val="75000"/>
                  </a:schemeClr>
                </a:solidFill>
              </a:defRPr>
            </a:lvl6pPr>
            <a:lvl7pPr marL="2025015" indent="0">
              <a:buNone/>
              <a:defRPr sz="1180">
                <a:solidFill>
                  <a:schemeClr val="tx1">
                    <a:tint val="75000"/>
                  </a:schemeClr>
                </a:solidFill>
              </a:defRPr>
            </a:lvl7pPr>
            <a:lvl8pPr marL="2362835" indent="0">
              <a:buNone/>
              <a:defRPr sz="1180">
                <a:solidFill>
                  <a:schemeClr val="tx1">
                    <a:tint val="75000"/>
                  </a:schemeClr>
                </a:solidFill>
              </a:defRPr>
            </a:lvl8pPr>
            <a:lvl9pPr marL="2700655" indent="0">
              <a:buNone/>
              <a:defRPr sz="11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49170" y="543053"/>
            <a:ext cx="8098355" cy="629813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49170" y="1339960"/>
            <a:ext cx="3821934" cy="4238387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733564" y="1339960"/>
            <a:ext cx="3821934" cy="4238387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49170" y="543053"/>
            <a:ext cx="8098355" cy="629813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449170" y="1275693"/>
            <a:ext cx="3944194" cy="340613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475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37820" indent="0">
              <a:buNone/>
              <a:defRPr sz="1475" b="1"/>
            </a:lvl2pPr>
            <a:lvl3pPr marL="675005" indent="0">
              <a:buNone/>
              <a:defRPr sz="1330" b="1"/>
            </a:lvl3pPr>
            <a:lvl4pPr marL="1012825" indent="0">
              <a:buNone/>
              <a:defRPr sz="1180" b="1"/>
            </a:lvl4pPr>
            <a:lvl5pPr marL="1350010" indent="0">
              <a:buNone/>
              <a:defRPr sz="1180" b="1"/>
            </a:lvl5pPr>
            <a:lvl6pPr marL="1687830" indent="0">
              <a:buNone/>
              <a:defRPr sz="1180" b="1"/>
            </a:lvl6pPr>
            <a:lvl7pPr marL="2025015" indent="0">
              <a:buNone/>
              <a:defRPr sz="1180" b="1"/>
            </a:lvl7pPr>
            <a:lvl8pPr marL="2362835" indent="0">
              <a:buNone/>
              <a:defRPr sz="1180" b="1"/>
            </a:lvl8pPr>
            <a:lvl9pPr marL="2700655" indent="0">
              <a:buNone/>
              <a:defRPr sz="118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49170" y="1654867"/>
            <a:ext cx="3944194" cy="392348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03737" y="1269025"/>
            <a:ext cx="3944194" cy="34061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475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37820" indent="0">
              <a:buNone/>
              <a:defRPr sz="1475" b="1"/>
            </a:lvl2pPr>
            <a:lvl3pPr marL="675005" indent="0">
              <a:buNone/>
              <a:defRPr sz="1330" b="1"/>
            </a:lvl3pPr>
            <a:lvl4pPr marL="1012825" indent="0">
              <a:buNone/>
              <a:defRPr sz="1180" b="1"/>
            </a:lvl4pPr>
            <a:lvl5pPr marL="1350010" indent="0">
              <a:buNone/>
              <a:defRPr sz="1180" b="1"/>
            </a:lvl5pPr>
            <a:lvl6pPr marL="1687830" indent="0">
              <a:buNone/>
              <a:defRPr sz="1180" b="1"/>
            </a:lvl6pPr>
            <a:lvl7pPr marL="2025015" indent="0">
              <a:buNone/>
              <a:defRPr sz="1180" b="1"/>
            </a:lvl7pPr>
            <a:lvl8pPr marL="2362835" indent="0">
              <a:buNone/>
              <a:defRPr sz="1180" b="1"/>
            </a:lvl8pPr>
            <a:lvl9pPr marL="2700655" indent="0">
              <a:buNone/>
              <a:defRPr sz="118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03737" y="1654867"/>
            <a:ext cx="3944194" cy="392348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49170" y="543053"/>
            <a:ext cx="8098355" cy="629813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449170" y="1388160"/>
            <a:ext cx="3863483" cy="4113067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18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688381" y="1388160"/>
            <a:ext cx="3859144" cy="4113067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18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449170" y="543053"/>
            <a:ext cx="8098355" cy="62981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7556161" y="816187"/>
            <a:ext cx="770766" cy="4489027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065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75084" y="816187"/>
            <a:ext cx="6769448" cy="4489027"/>
          </a:xfrm>
        </p:spPr>
        <p:txBody>
          <a:bodyPr vert="eaVert" lIns="46800" tIns="46800" rIns="46800" bIns="46800"/>
          <a:lstStyle>
            <a:lvl1pPr marL="168910" indent="-168910">
              <a:spcAft>
                <a:spcPts val="1000"/>
              </a:spcAft>
              <a:defRPr spc="300"/>
            </a:lvl1pPr>
            <a:lvl2pPr marL="506095" indent="-168910">
              <a:defRPr spc="300"/>
            </a:lvl2pPr>
            <a:lvl3pPr marL="843915" indent="-168910">
              <a:defRPr spc="300"/>
            </a:lvl3pPr>
            <a:lvl4pPr marL="1181100" indent="-168910">
              <a:defRPr spc="300"/>
            </a:lvl4pPr>
            <a:lvl5pPr marL="1518920" indent="-16891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449170" y="690867"/>
            <a:ext cx="8101013" cy="48939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85052" y="2217200"/>
            <a:ext cx="7234566" cy="9093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443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85052" y="3177987"/>
            <a:ext cx="7234566" cy="420947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77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2"/>
            </p:custDataLst>
          </p:nvPr>
        </p:nvSpPr>
        <p:spPr>
          <a:xfrm>
            <a:off x="451828" y="5636187"/>
            <a:ext cx="1993359" cy="2827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74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31800" lvl="1" indent="254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863600" lvl="2" indent="508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295400" lvl="3" indent="762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727200" lvl="4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3"/>
            </p:custDataLst>
          </p:nvPr>
        </p:nvSpPr>
        <p:spPr>
          <a:xfrm>
            <a:off x="3038766" y="5636187"/>
            <a:ext cx="2923594" cy="2827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74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31800" lvl="1" indent="254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863600" lvl="2" indent="508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295400" lvl="3" indent="762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727200" lvl="4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4"/>
            </p:custDataLst>
          </p:nvPr>
        </p:nvSpPr>
        <p:spPr>
          <a:xfrm>
            <a:off x="6554166" y="5636187"/>
            <a:ext cx="1993359" cy="2827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74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31800" lvl="1" indent="254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863600" lvl="2" indent="508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295400" lvl="3" indent="762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727200" lvl="4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5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675005" rtl="0" eaLnBrk="1" fontAlgn="auto" latinLnBrk="0" hangingPunct="1">
        <a:lnSpc>
          <a:spcPct val="100000"/>
        </a:lnSpc>
        <a:spcBef>
          <a:spcPct val="0"/>
        </a:spcBef>
        <a:buNone/>
        <a:defRPr sz="266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168910" indent="-168910" algn="l" defTabSz="675005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3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506095" indent="-168910" algn="l" defTabSz="675005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188720"/>
        </a:tabLst>
        <a:defRPr sz="118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843915" indent="-168910" algn="l" defTabSz="675005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18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181100" indent="-168910" algn="l" defTabSz="675005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35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1518920" indent="-168910" algn="l" defTabSz="675005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35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1856740" indent="-168910" algn="l" defTabSz="675005" rtl="0" eaLnBrk="1" latinLnBrk="0" hangingPunct="1">
        <a:lnSpc>
          <a:spcPct val="90000"/>
        </a:lnSpc>
        <a:spcBef>
          <a:spcPct val="74000"/>
        </a:spcBef>
        <a:buFont typeface="Arial" pitchFamily="34" charset="0"/>
        <a:buChar char="•"/>
        <a:defRPr sz="1330" kern="1200">
          <a:solidFill>
            <a:schemeClr val="tx1"/>
          </a:solidFill>
          <a:latin typeface="+mn-lt"/>
          <a:ea typeface="+mn-ea"/>
          <a:cs typeface="+mn-cs"/>
        </a:defRPr>
      </a:lvl6pPr>
      <a:lvl7pPr marL="2193925" indent="-168910" algn="l" defTabSz="675005" rtl="0" eaLnBrk="1" latinLnBrk="0" hangingPunct="1">
        <a:lnSpc>
          <a:spcPct val="90000"/>
        </a:lnSpc>
        <a:spcBef>
          <a:spcPct val="74000"/>
        </a:spcBef>
        <a:buFont typeface="Arial" pitchFamily="34" charset="0"/>
        <a:buChar char="•"/>
        <a:defRPr sz="1330" kern="1200">
          <a:solidFill>
            <a:schemeClr val="tx1"/>
          </a:solidFill>
          <a:latin typeface="+mn-lt"/>
          <a:ea typeface="+mn-ea"/>
          <a:cs typeface="+mn-cs"/>
        </a:defRPr>
      </a:lvl7pPr>
      <a:lvl8pPr marL="2531745" indent="-168910" algn="l" defTabSz="675005" rtl="0" eaLnBrk="1" latinLnBrk="0" hangingPunct="1">
        <a:lnSpc>
          <a:spcPct val="90000"/>
        </a:lnSpc>
        <a:spcBef>
          <a:spcPct val="74000"/>
        </a:spcBef>
        <a:buFont typeface="Arial" pitchFamily="34" charset="0"/>
        <a:buChar char="•"/>
        <a:defRPr sz="1330" kern="1200">
          <a:solidFill>
            <a:schemeClr val="tx1"/>
          </a:solidFill>
          <a:latin typeface="+mn-lt"/>
          <a:ea typeface="+mn-ea"/>
          <a:cs typeface="+mn-cs"/>
        </a:defRPr>
      </a:lvl8pPr>
      <a:lvl9pPr marL="2868930" indent="-168910" algn="l" defTabSz="675005" rtl="0" eaLnBrk="1" latinLnBrk="0" hangingPunct="1">
        <a:lnSpc>
          <a:spcPct val="90000"/>
        </a:lnSpc>
        <a:spcBef>
          <a:spcPct val="74000"/>
        </a:spcBef>
        <a:buFont typeface="Arial" pitchFamily="34" charset="0"/>
        <a:buChar char="•"/>
        <a:defRPr sz="133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75005" rtl="0" eaLnBrk="1" latinLnBrk="0" hangingPunct="1">
        <a:defRPr sz="1330" kern="1200">
          <a:solidFill>
            <a:schemeClr val="tx1"/>
          </a:solidFill>
          <a:latin typeface="+mn-lt"/>
          <a:ea typeface="+mn-ea"/>
          <a:cs typeface="+mn-cs"/>
        </a:defRPr>
      </a:lvl1pPr>
      <a:lvl2pPr marL="337820" algn="l" defTabSz="675005" rtl="0" eaLnBrk="1" latinLnBrk="0" hangingPunct="1">
        <a:defRPr sz="1330" kern="1200">
          <a:solidFill>
            <a:schemeClr val="tx1"/>
          </a:solidFill>
          <a:latin typeface="+mn-lt"/>
          <a:ea typeface="+mn-ea"/>
          <a:cs typeface="+mn-cs"/>
        </a:defRPr>
      </a:lvl2pPr>
      <a:lvl3pPr marL="675005" algn="l" defTabSz="675005" rtl="0" eaLnBrk="1" latinLnBrk="0" hangingPunct="1">
        <a:defRPr sz="1330" kern="1200">
          <a:solidFill>
            <a:schemeClr val="tx1"/>
          </a:solidFill>
          <a:latin typeface="+mn-lt"/>
          <a:ea typeface="+mn-ea"/>
          <a:cs typeface="+mn-cs"/>
        </a:defRPr>
      </a:lvl3pPr>
      <a:lvl4pPr marL="1012825" algn="l" defTabSz="675005" rtl="0" eaLnBrk="1" latinLnBrk="0" hangingPunct="1">
        <a:defRPr sz="1330" kern="1200">
          <a:solidFill>
            <a:schemeClr val="tx1"/>
          </a:solidFill>
          <a:latin typeface="+mn-lt"/>
          <a:ea typeface="+mn-ea"/>
          <a:cs typeface="+mn-cs"/>
        </a:defRPr>
      </a:lvl4pPr>
      <a:lvl5pPr marL="1350010" algn="l" defTabSz="675005" rtl="0" eaLnBrk="1" latinLnBrk="0" hangingPunct="1">
        <a:defRPr sz="1330" kern="1200">
          <a:solidFill>
            <a:schemeClr val="tx1"/>
          </a:solidFill>
          <a:latin typeface="+mn-lt"/>
          <a:ea typeface="+mn-ea"/>
          <a:cs typeface="+mn-cs"/>
        </a:defRPr>
      </a:lvl5pPr>
      <a:lvl6pPr marL="1687830" algn="l" defTabSz="675005" rtl="0" eaLnBrk="1" latinLnBrk="0" hangingPunct="1">
        <a:defRPr sz="1330" kern="1200">
          <a:solidFill>
            <a:schemeClr val="tx1"/>
          </a:solidFill>
          <a:latin typeface="+mn-lt"/>
          <a:ea typeface="+mn-ea"/>
          <a:cs typeface="+mn-cs"/>
        </a:defRPr>
      </a:lvl6pPr>
      <a:lvl7pPr marL="2025015" algn="l" defTabSz="675005" rtl="0" eaLnBrk="1" latinLnBrk="0" hangingPunct="1">
        <a:defRPr sz="1330" kern="1200">
          <a:solidFill>
            <a:schemeClr val="tx1"/>
          </a:solidFill>
          <a:latin typeface="+mn-lt"/>
          <a:ea typeface="+mn-ea"/>
          <a:cs typeface="+mn-cs"/>
        </a:defRPr>
      </a:lvl7pPr>
      <a:lvl8pPr marL="2362835" algn="l" defTabSz="675005" rtl="0" eaLnBrk="1" latinLnBrk="0" hangingPunct="1">
        <a:defRPr sz="1330" kern="1200">
          <a:solidFill>
            <a:schemeClr val="tx1"/>
          </a:solidFill>
          <a:latin typeface="+mn-lt"/>
          <a:ea typeface="+mn-ea"/>
          <a:cs typeface="+mn-cs"/>
        </a:defRPr>
      </a:lvl8pPr>
      <a:lvl9pPr marL="2700655" algn="l" defTabSz="675005" rtl="0" eaLnBrk="1" latinLnBrk="0" hangingPunct="1">
        <a:defRPr sz="133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3005604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/>
          <p:cNvSpPr>
            <a:spLocks noGrp="1"/>
          </p:cNvSpPr>
          <p:nvPr>
            <p:ph type="ctrTitle" idx="4294967295"/>
          </p:nvPr>
        </p:nvSpPr>
        <p:spPr>
          <a:xfrm>
            <a:off x="252095" y="1548765"/>
            <a:ext cx="8786495" cy="1928495"/>
          </a:xfrm>
        </p:spPr>
        <p:txBody>
          <a:bodyPr wrap="square" lIns="86411" tIns="43205" rIns="86411" bIns="43205" anchor="ctr"/>
          <a:lstStyle>
            <a:lvl1pPr lvl="0">
              <a:defRPr/>
            </a:lvl1pPr>
          </a:lstStyle>
          <a:p>
            <a:pPr lvl="0"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400" b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上消化道出血</a:t>
            </a:r>
            <a:r>
              <a:rPr lang="en-US" altLang="en-US" sz="4400" b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疑难病例讨论</a:t>
            </a:r>
            <a:endParaRPr lang="en-US" altLang="en-US" sz="4400" b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5603" name="Rectangle 3"/>
          <p:cNvSpPr>
            <a:spLocks noGrp="1"/>
          </p:cNvSpPr>
          <p:nvPr>
            <p:ph type="subTitle" idx="4294967295"/>
          </p:nvPr>
        </p:nvSpPr>
        <p:spPr>
          <a:xfrm>
            <a:off x="5704205" y="2486025"/>
            <a:ext cx="3296920" cy="1155700"/>
          </a:xfrm>
        </p:spPr>
        <p:txBody>
          <a:bodyPr wrap="square" lIns="86411" tIns="43205" rIns="86411" bIns="43205" anchor="t"/>
          <a:lstStyle>
            <a:lvl1pPr marL="0" lvl="0" indent="0" algn="ctr">
              <a:defRPr/>
            </a:lvl1pPr>
            <a:lvl2pPr marL="457200" lvl="1" indent="-25400" algn="ctr">
              <a:defRPr/>
            </a:lvl2pPr>
            <a:lvl3pPr marL="914400" lvl="2" indent="-50800" algn="ctr">
              <a:defRPr/>
            </a:lvl3pPr>
            <a:lvl4pPr marL="1371600" lvl="3" indent="-76200" algn="ctr">
              <a:defRPr/>
            </a:lvl4pPr>
            <a:lvl5pPr marL="1828800" lvl="4" indent="-101600" algn="ctr">
              <a:defRPr/>
            </a:lvl5pPr>
          </a:lstStyle>
          <a:p>
            <a:pPr marL="0" lvl="0" indent="0" algn="r" eaLnBrk="1" fontAlgn="base" hangingPunct="1">
              <a:spcBef>
                <a:spcPct val="20000"/>
              </a:spcBef>
              <a:spcAft>
                <a:spcPct val="0"/>
              </a:spcAft>
              <a:buNone/>
            </a:pPr>
            <a:endParaRPr lang="zh-CN" altLang="en-US" sz="2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0" indent="0" algn="r" eaLnBrk="1" fontAlgn="base" hangingPunct="1">
              <a:spcBef>
                <a:spcPct val="20000"/>
              </a:spcBef>
              <a:spcAft>
                <a:spcPct val="0"/>
              </a:spcAft>
              <a:buNone/>
            </a:pPr>
            <a:r>
              <a:rPr lang="zh-CN" altLang="en-US" sz="2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endParaRPr lang="zh-CN" altLang="en-US" sz="2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标题 1"/>
          <p:cNvSpPr>
            <a:spLocks noGrp="1"/>
          </p:cNvSpPr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 wrap="square" lIns="86411" tIns="43205" rIns="86411" bIns="43205" anchor="ctr"/>
          <a:lstStyle/>
          <a:p>
            <a:r>
              <a:rPr lang="zh-CN" altLang="en-US" sz="3600">
                <a:solidFill>
                  <a:schemeClr val="tx1"/>
                </a:solidFill>
                <a:ea typeface="宋体" panose="02010600030101010101" pitchFamily="2" charset="-122"/>
              </a:rPr>
              <a:t>基 本 资 料</a:t>
            </a:r>
            <a:br>
              <a:rPr lang="zh-CN" altLang="en-US" sz="3600">
                <a:solidFill>
                  <a:schemeClr val="tx1"/>
                </a:solidFill>
                <a:ea typeface="宋体" panose="02010600030101010101" pitchFamily="2" charset="-122"/>
              </a:rPr>
            </a:b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4294967295"/>
            <p:custDataLst>
              <p:tags r:id="rId2"/>
            </p:custDataLst>
          </p:nvPr>
        </p:nvGraphicFramePr>
        <p:xfrm>
          <a:off x="905510" y="890905"/>
          <a:ext cx="8095615" cy="5054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05325"/>
                <a:gridCol w="3590290"/>
              </a:tblGrid>
              <a:tr h="120904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  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姓    名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  住 院 号                                </a:t>
                      </a:r>
                      <a:endParaRPr lang="en-US" altLang="zh-CN" sz="24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defTabSz="86360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endParaRPr lang="zh-CN" altLang="en-US" sz="1700" b="0" i="0" u="none" kern="1200" baseline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 algn="l" defTabSz="863600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zh-CN" sz="2000" b="0" i="0" u="none" kern="1200" baseline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3944717</a:t>
                      </a:r>
                      <a:endParaRPr lang="en-US" altLang="zh-CN" sz="2000" b="0" i="0" u="none" kern="1200" baseline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470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  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性别年龄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en-US" smtClean="0"/>
                        <a:t>女  </a:t>
                      </a:r>
                      <a:r>
                        <a:rPr lang="en-US" smtClean="0"/>
                        <a:t>59</a:t>
                      </a:r>
                      <a:r>
                        <a:rPr lang="zh-CN" altLang="en-US" smtClean="0"/>
                        <a:t>岁</a:t>
                      </a:r>
                      <a:endParaRPr lang="zh-CN" alt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470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  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民族婚姻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en-US" smtClean="0"/>
                        <a:t>汉族</a:t>
                      </a:r>
                      <a:r>
                        <a:rPr lang="zh-CN" altLang="en-US" baseline="0" smtClean="0"/>
                        <a:t> 已婚</a:t>
                      </a:r>
                      <a:endParaRPr lang="zh-CN" alt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470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  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出 生 地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en-US" smtClean="0"/>
                        <a:t>四川彭州</a:t>
                      </a:r>
                      <a:endParaRPr lang="zh-CN" alt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470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  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入院日期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altLang="zh-CN" smtClean="0"/>
                        <a:t>2018-12-6</a:t>
                      </a:r>
                      <a:endParaRPr lang="en-US" altLang="zh-CN" smtClean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470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  </a:t>
                      </a: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主    诉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en-US" sz="1700" b="0" i="0" u="none" kern="1200" baseline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因“胆囊癌术后</a:t>
                      </a:r>
                      <a:r>
                        <a:rPr lang="en-US" altLang="zh-CN" sz="1700" b="0" i="0" u="none" kern="1200" baseline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3+</a:t>
                      </a:r>
                      <a:r>
                        <a:rPr lang="zh-CN" altLang="en-US" sz="1700" b="0" i="0" u="none" kern="1200" baseline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年，复发伴肝转移半年，发热</a:t>
                      </a:r>
                      <a:r>
                        <a:rPr lang="en-US" altLang="zh-CN" sz="1700" b="0" i="0" u="none" kern="1200" baseline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10+</a:t>
                      </a:r>
                      <a:r>
                        <a:rPr lang="zh-CN" altLang="en-US" sz="1700" b="0" i="0" u="none" kern="1200" baseline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天，加重伴便血、呕血</a:t>
                      </a:r>
                      <a:r>
                        <a:rPr lang="en-US" altLang="zh-CN" sz="1700" b="0" i="0" u="none" kern="1200" baseline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1-</a:t>
                      </a:r>
                      <a:r>
                        <a:rPr lang="zh-CN" altLang="en-US" sz="1700" b="0" i="0" u="none" kern="1200" baseline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小时”入院</a:t>
                      </a:r>
                      <a:endParaRPr lang="zh-CN" alt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标题 1"/>
          <p:cNvSpPr>
            <a:spLocks noGrp="1"/>
          </p:cNvSpPr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 wrap="square" lIns="86411" tIns="43205" rIns="86411" bIns="43205" anchor="ctr"/>
          <a:lstStyle/>
          <a:p>
            <a:r>
              <a:rPr lang="zh-CN" altLang="zh-CN" sz="3600">
                <a:solidFill>
                  <a:schemeClr val="tx1"/>
                </a:solidFill>
                <a:ea typeface="宋体" panose="02010600030101010101" pitchFamily="2" charset="-122"/>
              </a:rPr>
              <a:t>病 史 简 介</a:t>
            </a:r>
            <a:endParaRPr lang="zh-CN" altLang="en-US"/>
          </a:p>
        </p:txBody>
      </p:sp>
      <p:sp>
        <p:nvSpPr>
          <p:cNvPr id="27650" name="内容占位符 2"/>
          <p:cNvSpPr>
            <a:spLocks noGrp="1"/>
          </p:cNvSpPr>
          <p:nvPr>
            <p:ph idx="4294967295"/>
          </p:nvPr>
        </p:nvSpPr>
        <p:spPr>
          <a:xfrm>
            <a:off x="0" y="917575"/>
            <a:ext cx="8123555" cy="4643755"/>
          </a:xfrm>
        </p:spPr>
        <p:txBody>
          <a:bodyPr wrap="square" lIns="86411" tIns="43205" rIns="86411" bIns="43205" anchor="t"/>
          <a:lstStyle/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tx1"/>
                </a:solidFill>
              </a:rPr>
              <a:t>现病史：患者入院前</a:t>
            </a:r>
            <a:r>
              <a:rPr lang="en-US" altLang="zh-CN" sz="2000">
                <a:solidFill>
                  <a:schemeClr val="tx1"/>
                </a:solidFill>
              </a:rPr>
              <a:t>10+</a:t>
            </a:r>
            <a:r>
              <a:rPr lang="zh-CN" altLang="en-US" sz="2000">
                <a:solidFill>
                  <a:schemeClr val="tx1"/>
                </a:solidFill>
              </a:rPr>
              <a:t>天，出现无明显诱因反复发热、胆囊区疼痛，未行下一步诊治，</a:t>
            </a:r>
            <a:r>
              <a:rPr lang="en-US" altLang="zh-CN" sz="2000">
                <a:solidFill>
                  <a:schemeClr val="tx1"/>
                </a:solidFill>
              </a:rPr>
              <a:t>1-小时</a:t>
            </a:r>
            <a:r>
              <a:rPr lang="zh-CN" altLang="en-US" sz="2000">
                <a:solidFill>
                  <a:schemeClr val="tx1"/>
                </a:solidFill>
              </a:rPr>
              <a:t>前患者无明显诱因出现突发头晕，伴嘿甍，随即晕厥，持续约数分钟后自行转醒，醒后仍感头晕，伴呕吐，呕吐胃内容物</a:t>
            </a:r>
            <a:r>
              <a:rPr lang="en-US" altLang="zh-CN" sz="2000">
                <a:solidFill>
                  <a:schemeClr val="tx1"/>
                </a:solidFill>
              </a:rPr>
              <a:t>2</a:t>
            </a:r>
            <a:r>
              <a:rPr lang="zh-CN" altLang="en-US" sz="2000">
                <a:solidFill>
                  <a:schemeClr val="tx1"/>
                </a:solidFill>
              </a:rPr>
              <a:t>次，可见血性物质，约</a:t>
            </a:r>
            <a:r>
              <a:rPr lang="en-US" altLang="zh-CN" sz="2000">
                <a:solidFill>
                  <a:schemeClr val="tx1"/>
                </a:solidFill>
              </a:rPr>
              <a:t>300g</a:t>
            </a:r>
            <a:r>
              <a:rPr lang="zh-CN" altLang="en-US" sz="2000">
                <a:solidFill>
                  <a:schemeClr val="tx1"/>
                </a:solidFill>
              </a:rPr>
              <a:t>，后解鲜红色大便</a:t>
            </a:r>
            <a:r>
              <a:rPr lang="en-US" altLang="zh-CN" sz="2000">
                <a:solidFill>
                  <a:schemeClr val="tx1"/>
                </a:solidFill>
              </a:rPr>
              <a:t>1</a:t>
            </a:r>
            <a:r>
              <a:rPr lang="zh-CN" altLang="en-US" sz="2000">
                <a:solidFill>
                  <a:schemeClr val="tx1"/>
                </a:solidFill>
              </a:rPr>
              <a:t>次，约</a:t>
            </a:r>
            <a:r>
              <a:rPr lang="en-US" altLang="zh-CN" sz="2000">
                <a:solidFill>
                  <a:schemeClr val="tx1"/>
                </a:solidFill>
              </a:rPr>
              <a:t>100g</a:t>
            </a:r>
            <a:r>
              <a:rPr lang="zh-CN" altLang="en-US" sz="2000">
                <a:solidFill>
                  <a:schemeClr val="tx1"/>
                </a:solidFill>
              </a:rPr>
              <a:t>，随即家属送入我院，门诊以</a:t>
            </a:r>
            <a:r>
              <a:rPr lang="en-US" altLang="zh-CN" sz="2000">
                <a:solidFill>
                  <a:schemeClr val="tx1"/>
                </a:solidFill>
              </a:rPr>
              <a:t>“1</a:t>
            </a:r>
            <a:r>
              <a:rPr lang="zh-CN" altLang="en-US" sz="2000">
                <a:solidFill>
                  <a:schemeClr val="tx1"/>
                </a:solidFill>
              </a:rPr>
              <a:t>、</a:t>
            </a:r>
            <a:r>
              <a:rPr lang="en-US" altLang="zh-CN" sz="2000">
                <a:solidFill>
                  <a:schemeClr val="tx1"/>
                </a:solidFill>
              </a:rPr>
              <a:t>胆囊</a:t>
            </a:r>
            <a:r>
              <a:rPr lang="zh-CN" altLang="en-US" sz="2000">
                <a:solidFill>
                  <a:schemeClr val="tx1"/>
                </a:solidFill>
              </a:rPr>
              <a:t>癌术后复发伴肝转移；</a:t>
            </a:r>
            <a:r>
              <a:rPr lang="en-US" altLang="zh-CN" sz="2000">
                <a:solidFill>
                  <a:schemeClr val="tx1"/>
                </a:solidFill>
              </a:rPr>
              <a:t>2</a:t>
            </a:r>
            <a:r>
              <a:rPr lang="zh-CN" altLang="en-US" sz="2000">
                <a:solidFill>
                  <a:schemeClr val="tx1"/>
                </a:solidFill>
              </a:rPr>
              <a:t>、上消化道出血；</a:t>
            </a:r>
            <a:r>
              <a:rPr lang="en-US" altLang="zh-CN" sz="2000">
                <a:solidFill>
                  <a:schemeClr val="tx1"/>
                </a:solidFill>
              </a:rPr>
              <a:t>3</a:t>
            </a:r>
            <a:r>
              <a:rPr lang="zh-CN" altLang="en-US" sz="2000">
                <a:solidFill>
                  <a:schemeClr val="tx1"/>
                </a:solidFill>
              </a:rPr>
              <a:t>、胆道感染</a:t>
            </a:r>
            <a:r>
              <a:rPr lang="en-US" altLang="zh-CN" sz="2000">
                <a:solidFill>
                  <a:schemeClr val="tx1"/>
                </a:solidFill>
              </a:rPr>
              <a:t>”收入我科</a:t>
            </a:r>
            <a:r>
              <a:rPr lang="zh-CN" altLang="en-US" sz="2000">
                <a:solidFill>
                  <a:schemeClr val="tx1"/>
                </a:solidFill>
              </a:rPr>
              <a:t>。病员患病以来，精神差，未进食，小便少，大便如上述，体重未检测。</a:t>
            </a:r>
            <a:endParaRPr lang="zh-CN" altLang="en-US" sz="2000"/>
          </a:p>
          <a:p>
            <a:pPr>
              <a:lnSpc>
                <a:spcPct val="150000"/>
              </a:lnSpc>
            </a:pPr>
            <a:endParaRPr lang="zh-CN" altLang="en-US" sz="2000"/>
          </a:p>
          <a:p>
            <a:pPr>
              <a:lnSpc>
                <a:spcPct val="150000"/>
              </a:lnSpc>
            </a:pPr>
            <a:endParaRPr lang="zh-CN" altLang="en-US" sz="20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标题 1"/>
          <p:cNvSpPr>
            <a:spLocks noGrp="1"/>
          </p:cNvSpPr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 wrap="square" lIns="86411" tIns="43205" rIns="86411" bIns="43205" anchor="ctr"/>
          <a:lstStyle/>
          <a:p>
            <a:r>
              <a:rPr lang="zh-CN" altLang="zh-CN" sz="3200">
                <a:solidFill>
                  <a:schemeClr val="tx1"/>
                </a:solidFill>
                <a:ea typeface="宋体" panose="02010600030101010101" pitchFamily="2" charset="-122"/>
              </a:rPr>
              <a:t>病 史 简 介</a:t>
            </a:r>
            <a:endParaRPr lang="zh-CN" altLang="en-US"/>
          </a:p>
        </p:txBody>
      </p:sp>
      <p:sp>
        <p:nvSpPr>
          <p:cNvPr id="28674" name="内容占位符 2"/>
          <p:cNvSpPr>
            <a:spLocks noGrp="1"/>
          </p:cNvSpPr>
          <p:nvPr>
            <p:ph idx="4294967295"/>
          </p:nvPr>
        </p:nvSpPr>
        <p:spPr>
          <a:xfrm>
            <a:off x="898525" y="1040130"/>
            <a:ext cx="8102600" cy="4039870"/>
          </a:xfrm>
        </p:spPr>
        <p:txBody>
          <a:bodyPr wrap="square" lIns="86411" tIns="43205" rIns="86411" bIns="43205" anchor="t"/>
          <a:lstStyle/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tx1"/>
                </a:solidFill>
                <a:sym typeface="微软雅黑" panose="020b0503020204020204" pitchFamily="34" charset="-122"/>
              </a:rPr>
              <a:t>既往史：平素健康状况一般，否认肝炎、结核等传染病史；预防接种不详，否认过敏史、外伤史，否认高血压、糖尿病、心脏病史，否认输血少，患者入院前</a:t>
            </a:r>
            <a:r>
              <a:rPr lang="en-US" altLang="zh-CN">
                <a:solidFill>
                  <a:schemeClr val="tx1"/>
                </a:solidFill>
                <a:sym typeface="微软雅黑" panose="020b0503020204020204" pitchFamily="34" charset="-122"/>
              </a:rPr>
              <a:t>3+</a:t>
            </a:r>
            <a:r>
              <a:rPr lang="zh-CN" altLang="en-US">
                <a:solidFill>
                  <a:schemeClr val="tx1"/>
                </a:solidFill>
                <a:sym typeface="微软雅黑" panose="020b0503020204020204" pitchFamily="34" charset="-122"/>
              </a:rPr>
              <a:t>年，患者因反复右上腹隐痛于都江堰人民医院就诊，考虑胆囊占位，于</a:t>
            </a:r>
            <a:r>
              <a:rPr lang="en-US" altLang="zh-CN">
                <a:solidFill>
                  <a:schemeClr val="tx1"/>
                </a:solidFill>
                <a:sym typeface="微软雅黑" panose="020b0503020204020204" pitchFamily="34" charset="-122"/>
              </a:rPr>
              <a:t>2014.11.10</a:t>
            </a:r>
            <a:r>
              <a:rPr lang="zh-CN" altLang="en-US">
                <a:solidFill>
                  <a:schemeClr val="tx1"/>
                </a:solidFill>
                <a:sym typeface="微软雅黑" panose="020b0503020204020204" pitchFamily="34" charset="-122"/>
              </a:rPr>
              <a:t>在全麻下行胆囊癌根治术、腹腔引流术，术后未行放化疗，定期复查未发现肿瘤复发及转移征象。半年期患者无明显诱因因感皮肤巩膜黄染、尿黄，于我院就诊，经检查考虑胆囊癌术后复发伴肝转移、梗阻性黄疸，于</a:t>
            </a:r>
            <a:r>
              <a:rPr lang="en-US" altLang="zh-CN">
                <a:solidFill>
                  <a:schemeClr val="tx1"/>
                </a:solidFill>
                <a:sym typeface="微软雅黑" panose="020b0503020204020204" pitchFamily="34" charset="-122"/>
              </a:rPr>
              <a:t>2018-03-13</a:t>
            </a:r>
            <a:r>
              <a:rPr lang="zh-CN" altLang="en-US">
                <a:solidFill>
                  <a:schemeClr val="tx1"/>
                </a:solidFill>
                <a:sym typeface="微软雅黑" panose="020b0503020204020204" pitchFamily="34" charset="-122"/>
              </a:rPr>
              <a:t>在DSA行PTCD</a:t>
            </a:r>
            <a:endParaRPr lang="zh-CN" altLang="en-US">
              <a:solidFill>
                <a:schemeClr val="tx1"/>
              </a:solidFill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标题 1"/>
          <p:cNvSpPr>
            <a:spLocks noGrp="1"/>
          </p:cNvSpPr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 wrap="square" lIns="86411" tIns="43205" rIns="86411" bIns="43205" anchor="ctr"/>
          <a:lstStyle/>
          <a:p>
            <a:r>
              <a:rPr lang="zh-CN" altLang="zh-CN" sz="3200">
                <a:solidFill>
                  <a:schemeClr val="tx1"/>
                </a:solidFill>
                <a:ea typeface="宋体" panose="02010600030101010101" pitchFamily="2" charset="-122"/>
              </a:rPr>
              <a:t>病 史 简 介</a:t>
            </a:r>
            <a:endParaRPr lang="zh-CN" altLang="en-US" sz="3200"/>
          </a:p>
        </p:txBody>
      </p:sp>
      <p:sp>
        <p:nvSpPr>
          <p:cNvPr id="29698" name="内容占位符 2"/>
          <p:cNvSpPr>
            <a:spLocks noGrp="1"/>
          </p:cNvSpPr>
          <p:nvPr>
            <p:ph idx="4294967295"/>
          </p:nvPr>
        </p:nvSpPr>
        <p:spPr>
          <a:xfrm>
            <a:off x="699770" y="1040130"/>
            <a:ext cx="8301355" cy="4039870"/>
          </a:xfrm>
        </p:spPr>
        <p:txBody>
          <a:bodyPr wrap="square" lIns="86411" tIns="43205" rIns="86411" bIns="43205" anchor="t"/>
          <a:lstStyle/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tx1"/>
                </a:solidFill>
              </a:rPr>
              <a:t>查体：</a:t>
            </a:r>
            <a:r>
              <a:rPr lang="en-US" altLang="zh-CN">
                <a:solidFill>
                  <a:schemeClr val="tx1"/>
                </a:solidFill>
                <a:sym typeface="+mn-ea"/>
              </a:rPr>
              <a:t>T36.8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℃，</a:t>
            </a:r>
            <a:r>
              <a:rPr lang="en-US" altLang="zh-CN">
                <a:solidFill>
                  <a:schemeClr val="tx1"/>
                </a:solidFill>
                <a:sym typeface="+mn-ea"/>
              </a:rPr>
              <a:t>P108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次</a:t>
            </a:r>
            <a:r>
              <a:rPr lang="en-US" altLang="zh-CN">
                <a:solidFill>
                  <a:schemeClr val="tx1"/>
                </a:solidFill>
                <a:sym typeface="+mn-ea"/>
              </a:rPr>
              <a:t>/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分</a:t>
            </a:r>
            <a:r>
              <a:rPr lang="en-US" altLang="zh-CN">
                <a:solidFill>
                  <a:schemeClr val="tx1"/>
                </a:solidFill>
                <a:sym typeface="+mn-ea"/>
              </a:rPr>
              <a:t>,R22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次</a:t>
            </a:r>
            <a:r>
              <a:rPr lang="en-US" altLang="zh-CN">
                <a:solidFill>
                  <a:schemeClr val="tx1"/>
                </a:solidFill>
                <a:sym typeface="+mn-ea"/>
              </a:rPr>
              <a:t>/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分，</a:t>
            </a:r>
            <a:r>
              <a:rPr lang="en-US" altLang="zh-CN">
                <a:solidFill>
                  <a:schemeClr val="tx1"/>
                </a:solidFill>
                <a:sym typeface="+mn-ea"/>
              </a:rPr>
              <a:t>Bp86/46mmHg</a:t>
            </a:r>
            <a:r>
              <a:rPr lang="zh-CN" altLang="en-US">
                <a:solidFill>
                  <a:schemeClr val="tx1"/>
                </a:solidFill>
              </a:rPr>
              <a:t>，神清，贫血貌，全身皮肤苍白。巩膜略黄。腹部外形正常，肋缘下可见一弧形手术瘢痕，右腋中线可见PTCD管固定，引流管内见胆汁样物质。腹部柔软，全上腹压痛，无反跳痛及肌紧张，无腹部包块，肝胆胰脾未触及。无输尿管压痛点。肝浊音届存在，无移动性浊音。肠鸣音正常，无气过水声，无血管杂音。</a:t>
            </a:r>
            <a:endParaRPr lang="zh-CN" altLang="en-US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tx1"/>
                </a:solidFill>
                <a:sym typeface="+mn-ea"/>
              </a:rPr>
              <a:t>辅助检查：</a:t>
            </a:r>
            <a:r>
              <a:rPr lang="en-US" altLang="zh-CN">
                <a:solidFill>
                  <a:schemeClr val="tx1"/>
                </a:solidFill>
                <a:sym typeface="+mn-ea"/>
              </a:rPr>
              <a:t> 入院心电图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示：窦性心动过速，中度ST-T压低。</a:t>
            </a:r>
            <a:endParaRPr lang="zh-CN" altLang="en-US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标题 1"/>
          <p:cNvSpPr>
            <a:spLocks noGrp="1"/>
          </p:cNvSpPr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 wrap="square" lIns="86411" tIns="43205" rIns="86411" bIns="43205" anchor="ctr"/>
          <a:lstStyle/>
          <a:p>
            <a:r>
              <a:rPr lang="zh-CN" altLang="en-US" sz="3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入院诊断</a:t>
            </a:r>
            <a:endParaRPr lang="zh-CN" altLang="en-US" sz="32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1747" name="内容占位符 2"/>
          <p:cNvSpPr>
            <a:spLocks noGrp="1"/>
          </p:cNvSpPr>
          <p:nvPr>
            <p:ph idx="4294967295"/>
          </p:nvPr>
        </p:nvSpPr>
        <p:spPr>
          <a:xfrm>
            <a:off x="428625" y="989330"/>
            <a:ext cx="8572500" cy="5212715"/>
          </a:xfrm>
        </p:spPr>
        <p:txBody>
          <a:bodyPr vert="horz" wrap="square" lIns="86411" tIns="43205" rIns="86411" bIns="43205" anchor="t"/>
          <a:lstStyle/>
          <a:p>
            <a:pPr fontAlgn="base">
              <a:lnSpc>
                <a:spcPct val="150000"/>
              </a:lnSpc>
            </a:pPr>
            <a:r>
              <a:rPr lang="en-US" altLang="zh-CN" sz="1900" strike="noStrike" noProof="1">
                <a:solidFill>
                  <a:schemeClr val="tx1"/>
                </a:solidFill>
              </a:rPr>
              <a:t>1</a:t>
            </a:r>
            <a:r>
              <a:rPr lang="zh-CN" altLang="en-US" sz="1900" strike="noStrike" noProof="1">
                <a:solidFill>
                  <a:schemeClr val="tx1"/>
                </a:solidFill>
              </a:rPr>
              <a:t>、胆囊癌复发伴肝转移</a:t>
            </a:r>
            <a:endParaRPr lang="zh-CN" altLang="en-US" sz="1900" strike="noStrike" noProof="1">
              <a:solidFill>
                <a:schemeClr val="tx1"/>
              </a:solidFill>
            </a:endParaRPr>
          </a:p>
          <a:p>
            <a:pPr fontAlgn="base">
              <a:lnSpc>
                <a:spcPct val="150000"/>
              </a:lnSpc>
            </a:pPr>
            <a:r>
              <a:rPr lang="en-US" altLang="zh-CN" sz="1900" strike="noStrike" noProof="1">
                <a:solidFill>
                  <a:schemeClr val="tx1"/>
                </a:solidFill>
              </a:rPr>
              <a:t>2</a:t>
            </a:r>
            <a:r>
              <a:rPr lang="zh-CN" altLang="en-US" sz="1900" strike="noStrike" noProof="1">
                <a:solidFill>
                  <a:schemeClr val="tx1"/>
                </a:solidFill>
              </a:rPr>
              <a:t>、上消化道出血：食管胃底静脉破裂出血？胆道出血？胃溃疡伴出血？其他</a:t>
            </a:r>
            <a:endParaRPr lang="en-US" altLang="zh-CN" sz="1900" strike="noStrike" noProof="1">
              <a:solidFill>
                <a:schemeClr val="tx1"/>
              </a:solidFill>
            </a:endParaRPr>
          </a:p>
          <a:p>
            <a:pPr fontAlgn="base">
              <a:lnSpc>
                <a:spcPct val="150000"/>
              </a:lnSpc>
            </a:pPr>
            <a:r>
              <a:rPr lang="en-US" altLang="x-none" sz="1900" strike="noStrike" noProof="1">
                <a:solidFill>
                  <a:schemeClr val="tx1"/>
                </a:solidFill>
              </a:rPr>
              <a:t>3</a:t>
            </a:r>
            <a:r>
              <a:rPr lang="zh-CN" altLang="en-US" sz="1900" strike="noStrike" noProof="1">
                <a:solidFill>
                  <a:schemeClr val="tx1"/>
                </a:solidFill>
              </a:rPr>
              <a:t>、胆道感染</a:t>
            </a:r>
            <a:endParaRPr lang="zh-CN" altLang="en-US" sz="1900" strike="noStrike" noProof="1">
              <a:solidFill>
                <a:schemeClr val="tx1"/>
              </a:solidFill>
            </a:endParaRPr>
          </a:p>
          <a:p>
            <a:pPr fontAlgn="base">
              <a:lnSpc>
                <a:spcPct val="150000"/>
              </a:lnSpc>
            </a:pPr>
            <a:r>
              <a:rPr lang="en-US" altLang="zh-CN" sz="1900" strike="noStrike" noProof="1">
                <a:solidFill>
                  <a:schemeClr val="tx1"/>
                </a:solidFill>
              </a:rPr>
              <a:t>4</a:t>
            </a:r>
            <a:r>
              <a:rPr lang="zh-CN" altLang="en-US" sz="1900" strike="noStrike" noProof="1">
                <a:solidFill>
                  <a:schemeClr val="tx1"/>
                </a:solidFill>
              </a:rPr>
              <a:t>、失血性休克</a:t>
            </a:r>
            <a:endParaRPr lang="zh-CN" altLang="en-US" sz="1900" strike="noStrike" noProof="1">
              <a:solidFill>
                <a:schemeClr val="tx1"/>
              </a:solidFill>
            </a:endParaRPr>
          </a:p>
          <a:p>
            <a:pPr fontAlgn="base">
              <a:lnSpc>
                <a:spcPct val="150000"/>
              </a:lnSpc>
            </a:pPr>
            <a:r>
              <a:rPr lang="en-US" altLang="zh-CN" sz="1900" strike="noStrike" noProof="1">
                <a:solidFill>
                  <a:schemeClr val="tx1"/>
                </a:solidFill>
              </a:rPr>
              <a:t>5</a:t>
            </a:r>
            <a:r>
              <a:rPr lang="zh-CN" altLang="en-US" sz="1900" strike="noStrike" noProof="1">
                <a:solidFill>
                  <a:schemeClr val="tx1"/>
                </a:solidFill>
              </a:rPr>
              <a:t>、失血性贫血（重度）</a:t>
            </a:r>
            <a:endParaRPr lang="zh-CN" altLang="en-US" sz="1900" strike="noStrike" noProof="1"/>
          </a:p>
          <a:p>
            <a:pPr marL="0" indent="0" fontAlgn="base">
              <a:lnSpc>
                <a:spcPct val="150000"/>
              </a:lnSpc>
              <a:buNone/>
            </a:pPr>
            <a:endParaRPr lang="zh-CN" altLang="en-US" sz="1900" strike="noStrike" noProof="1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标题 1"/>
          <p:cNvSpPr>
            <a:spLocks noGrp="1"/>
          </p:cNvSpPr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 wrap="square" lIns="86411" tIns="43205" rIns="86411" bIns="43205" anchor="ctr"/>
          <a:lstStyle/>
          <a:p>
            <a:r>
              <a:rPr lang="zh-CN" altLang="en-US" sz="3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治疗</a:t>
            </a:r>
            <a:endParaRPr lang="zh-CN" altLang="en-US" sz="32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1747" name="内容占位符 2"/>
          <p:cNvSpPr>
            <a:spLocks noGrp="1"/>
          </p:cNvSpPr>
          <p:nvPr>
            <p:ph idx="4294967295"/>
          </p:nvPr>
        </p:nvSpPr>
        <p:spPr>
          <a:xfrm>
            <a:off x="0" y="1459230"/>
            <a:ext cx="6671310" cy="4786630"/>
          </a:xfrm>
        </p:spPr>
        <p:txBody>
          <a:bodyPr vert="horz" wrap="square" lIns="86411" tIns="43205" rIns="86411" bIns="43205" anchor="t"/>
          <a:lstStyle/>
          <a:p>
            <a:pPr fontAlgn="base">
              <a:lnSpc>
                <a:spcPct val="150000"/>
              </a:lnSpc>
            </a:pPr>
            <a:r>
              <a:rPr lang="zh-CN" altLang="en-US" sz="1900" strike="noStrike" noProof="1">
                <a:solidFill>
                  <a:schemeClr val="tx1"/>
                </a:solidFill>
              </a:rPr>
              <a:t>告病重，记</a:t>
            </a:r>
            <a:r>
              <a:rPr lang="en-US" altLang="zh-CN" sz="1900" strike="noStrike" noProof="1">
                <a:solidFill>
                  <a:schemeClr val="tx1"/>
                </a:solidFill>
              </a:rPr>
              <a:t>24</a:t>
            </a:r>
            <a:r>
              <a:rPr lang="zh-CN" altLang="en-US" sz="1900" strike="noStrike" noProof="1">
                <a:solidFill>
                  <a:schemeClr val="tx1"/>
                </a:solidFill>
              </a:rPr>
              <a:t>小时尿量，禁饮禁食，行心电监测、血氧饱和度监测、吸氧，静脉补液扩容、白眉蛇毒血凝眉联合氨甲环酸止血、抑酸，抗感染、增强免疫，等对症处理，</a:t>
            </a:r>
            <a:r>
              <a:rPr lang="zh-CN" altLang="en-US" sz="1900">
                <a:solidFill>
                  <a:schemeClr val="tx1"/>
                </a:solidFill>
                <a:sym typeface="+mn-ea"/>
              </a:rPr>
              <a:t>密切观察病员病情变化。</a:t>
            </a:r>
            <a:endParaRPr lang="zh-CN" altLang="en-US" sz="1900" strike="noStrike" noProof="1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69" name="标题 1"/>
          <p:cNvSpPr>
            <a:spLocks noGrp="1"/>
          </p:cNvSpPr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 wrap="square" lIns="86411" tIns="43205" rIns="86411" bIns="43205" anchor="ctr"/>
          <a:lstStyle/>
          <a:p>
            <a:r>
              <a:rPr lang="zh-CN" altLang="en-US" sz="32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护理专项评估</a:t>
            </a:r>
            <a:endParaRPr lang="zh-CN" altLang="en-US" sz="32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2770" name="内容占位符 2"/>
          <p:cNvSpPr>
            <a:spLocks noGrp="1"/>
          </p:cNvSpPr>
          <p:nvPr>
            <p:ph idx="4294967295"/>
          </p:nvPr>
        </p:nvSpPr>
        <p:spPr>
          <a:xfrm>
            <a:off x="898525" y="1265555"/>
            <a:ext cx="8102600" cy="4039870"/>
          </a:xfrm>
        </p:spPr>
        <p:txBody>
          <a:bodyPr wrap="square" lIns="86411" tIns="43205" rIns="86411" bIns="43205" anchor="t"/>
          <a:lstStyle/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tx1"/>
                </a:solidFill>
              </a:rPr>
              <a:t>自理能力评分：</a:t>
            </a:r>
            <a:r>
              <a:rPr lang="en-US" altLang="zh-CN">
                <a:solidFill>
                  <a:schemeClr val="tx1"/>
                </a:solidFill>
              </a:rPr>
              <a:t>65</a:t>
            </a:r>
            <a:r>
              <a:rPr lang="zh-CN" altLang="en-US">
                <a:solidFill>
                  <a:schemeClr val="tx1"/>
                </a:solidFill>
              </a:rPr>
              <a:t>分</a:t>
            </a:r>
            <a:endParaRPr lang="en-US" altLang="zh-CN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tx1"/>
                </a:solidFill>
              </a:rPr>
              <a:t>疼痛评估：</a:t>
            </a:r>
            <a:r>
              <a:rPr lang="en-US" altLang="zh-CN">
                <a:solidFill>
                  <a:schemeClr val="tx1"/>
                </a:solidFill>
              </a:rPr>
              <a:t>3</a:t>
            </a:r>
            <a:r>
              <a:rPr lang="zh-CN" altLang="en-US">
                <a:solidFill>
                  <a:schemeClr val="tx1"/>
                </a:solidFill>
              </a:rPr>
              <a:t>分 轻度疼痛</a:t>
            </a:r>
            <a:endParaRPr lang="en-US" altLang="zh-CN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tx1"/>
                </a:solidFill>
              </a:rPr>
              <a:t>跌倒</a:t>
            </a:r>
            <a:r>
              <a:rPr lang="en-US" altLang="zh-CN">
                <a:solidFill>
                  <a:schemeClr val="tx1"/>
                </a:solidFill>
              </a:rPr>
              <a:t>/</a:t>
            </a:r>
            <a:r>
              <a:rPr lang="zh-CN" altLang="en-US">
                <a:solidFill>
                  <a:schemeClr val="tx1"/>
                </a:solidFill>
              </a:rPr>
              <a:t>坠床风险评估：</a:t>
            </a:r>
            <a:r>
              <a:rPr lang="en-US" altLang="zh-CN">
                <a:solidFill>
                  <a:schemeClr val="tx1"/>
                </a:solidFill>
              </a:rPr>
              <a:t>3</a:t>
            </a:r>
            <a:r>
              <a:rPr lang="zh-CN" altLang="en-US">
                <a:solidFill>
                  <a:schemeClr val="tx1"/>
                </a:solidFill>
              </a:rPr>
              <a:t>分</a:t>
            </a:r>
            <a:endParaRPr lang="zh-CN" altLang="en-US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tx1"/>
                </a:solidFill>
              </a:rPr>
              <a:t>压疮风险评估：</a:t>
            </a:r>
            <a:r>
              <a:rPr lang="en-US" altLang="zh-CN">
                <a:solidFill>
                  <a:schemeClr val="tx1"/>
                </a:solidFill>
              </a:rPr>
              <a:t>19</a:t>
            </a:r>
            <a:r>
              <a:rPr lang="zh-CN" altLang="en-US">
                <a:solidFill>
                  <a:schemeClr val="tx1"/>
                </a:solidFill>
              </a:rPr>
              <a:t>分</a:t>
            </a:r>
            <a:endParaRPr lang="zh-CN" altLang="en-US">
              <a:solidFill>
                <a:schemeClr val="tx1"/>
              </a:solidFill>
            </a:endParaRPr>
          </a:p>
          <a:p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标题 1"/>
          <p:cNvSpPr>
            <a:spLocks noGrp="1"/>
          </p:cNvSpPr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 wrap="square" lIns="86411" tIns="43205" rIns="86411" bIns="43205" anchor="ctr"/>
          <a:lstStyle/>
          <a:p>
            <a:r>
              <a:rPr lang="zh-CN" altLang="en-US" sz="3200">
                <a:solidFill>
                  <a:schemeClr val="tx1"/>
                </a:solidFill>
                <a:ea typeface="宋体" panose="02010600030101010101" pitchFamily="2" charset="-122"/>
              </a:rPr>
              <a:t>病 情 发 展</a:t>
            </a:r>
            <a:br>
              <a:rPr lang="zh-CN" altLang="en-US" sz="3600">
                <a:solidFill>
                  <a:schemeClr val="tx1"/>
                </a:solidFill>
                <a:ea typeface="宋体" panose="02010600030101010101" pitchFamily="2" charset="-122"/>
              </a:rPr>
            </a:br>
            <a:endParaRPr lang="zh-CN" altLang="en-US"/>
          </a:p>
        </p:txBody>
      </p:sp>
      <p:sp>
        <p:nvSpPr>
          <p:cNvPr id="33794" name="内容占位符 2"/>
          <p:cNvSpPr>
            <a:spLocks noGrp="1"/>
          </p:cNvSpPr>
          <p:nvPr>
            <p:ph idx="4294967295"/>
          </p:nvPr>
        </p:nvSpPr>
        <p:spPr>
          <a:xfrm>
            <a:off x="0" y="681990"/>
            <a:ext cx="7503795" cy="4928870"/>
          </a:xfrm>
        </p:spPr>
        <p:txBody>
          <a:bodyPr wrap="square" lIns="86411" tIns="43205" rIns="86411" bIns="43205" anchor="t"/>
          <a:lstStyle/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2"/>
                </a:solidFill>
              </a:rPr>
              <a:t>D1</a:t>
            </a:r>
            <a:endParaRPr lang="en-US" altLang="zh-CN" sz="2000">
              <a:solidFill>
                <a:schemeClr val="tx2"/>
              </a:solidFill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2"/>
                </a:solidFill>
              </a:rPr>
              <a:t>2018-12-6  </a:t>
            </a:r>
            <a:endParaRPr lang="en-US" altLang="zh-CN" sz="2000">
              <a:solidFill>
                <a:schemeClr val="tx2"/>
              </a:solidFill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2"/>
                </a:solidFill>
              </a:rPr>
              <a:t>19:35入院</a:t>
            </a:r>
            <a:r>
              <a:rPr lang="zh-CN" altLang="en-US" sz="2000">
                <a:solidFill>
                  <a:schemeClr val="tx2"/>
                </a:solidFill>
              </a:rPr>
              <a:t>神清，贫血貌、</a:t>
            </a:r>
            <a:r>
              <a:rPr lang="en-US" altLang="zh-CN" sz="2000">
                <a:solidFill>
                  <a:schemeClr val="tx2"/>
                </a:solidFill>
              </a:rPr>
              <a:t> T</a:t>
            </a:r>
            <a:r>
              <a:rPr lang="en-US" altLang="zh-CN" sz="2000">
                <a:solidFill>
                  <a:schemeClr val="tx2"/>
                </a:solidFill>
                <a:sym typeface="+mn-ea"/>
              </a:rPr>
              <a:t>36.8</a:t>
            </a:r>
            <a:r>
              <a:rPr lang="zh-CN" altLang="en-US" sz="2000">
                <a:solidFill>
                  <a:schemeClr val="tx2"/>
                </a:solidFill>
                <a:sym typeface="+mn-ea"/>
              </a:rPr>
              <a:t>℃，</a:t>
            </a:r>
            <a:r>
              <a:rPr lang="en-US" altLang="zh-CN" sz="2000">
                <a:solidFill>
                  <a:schemeClr val="tx2"/>
                </a:solidFill>
                <a:sym typeface="+mn-ea"/>
              </a:rPr>
              <a:t>P108</a:t>
            </a:r>
            <a:r>
              <a:rPr lang="zh-CN" altLang="en-US" sz="2000">
                <a:solidFill>
                  <a:schemeClr val="tx2"/>
                </a:solidFill>
                <a:sym typeface="+mn-ea"/>
              </a:rPr>
              <a:t>次</a:t>
            </a:r>
            <a:r>
              <a:rPr lang="en-US" altLang="zh-CN" sz="2000">
                <a:solidFill>
                  <a:schemeClr val="tx2"/>
                </a:solidFill>
                <a:sym typeface="+mn-ea"/>
              </a:rPr>
              <a:t>/</a:t>
            </a:r>
            <a:r>
              <a:rPr lang="zh-CN" altLang="en-US" sz="2000">
                <a:solidFill>
                  <a:schemeClr val="tx2"/>
                </a:solidFill>
                <a:sym typeface="+mn-ea"/>
              </a:rPr>
              <a:t>分</a:t>
            </a:r>
            <a:r>
              <a:rPr lang="en-US" altLang="zh-CN" sz="2000">
                <a:solidFill>
                  <a:schemeClr val="tx2"/>
                </a:solidFill>
                <a:sym typeface="+mn-ea"/>
              </a:rPr>
              <a:t>,R22</a:t>
            </a:r>
            <a:r>
              <a:rPr lang="zh-CN" altLang="en-US" sz="2000">
                <a:solidFill>
                  <a:schemeClr val="tx2"/>
                </a:solidFill>
                <a:sym typeface="+mn-ea"/>
              </a:rPr>
              <a:t>次</a:t>
            </a:r>
            <a:r>
              <a:rPr lang="en-US" altLang="zh-CN" sz="2000">
                <a:solidFill>
                  <a:schemeClr val="tx2"/>
                </a:solidFill>
                <a:sym typeface="+mn-ea"/>
              </a:rPr>
              <a:t>/</a:t>
            </a:r>
            <a:r>
              <a:rPr lang="zh-CN" altLang="en-US" sz="2000">
                <a:solidFill>
                  <a:schemeClr val="tx2"/>
                </a:solidFill>
                <a:sym typeface="+mn-ea"/>
              </a:rPr>
              <a:t>分，</a:t>
            </a:r>
            <a:r>
              <a:rPr lang="en-US" altLang="zh-CN" sz="2000">
                <a:solidFill>
                  <a:schemeClr val="tx2"/>
                </a:solidFill>
                <a:sym typeface="+mn-ea"/>
              </a:rPr>
              <a:t>Bp86/46mmHg </a:t>
            </a:r>
            <a:r>
              <a:rPr lang="zh-CN" altLang="en-US" sz="2000">
                <a:solidFill>
                  <a:schemeClr val="tx2"/>
                </a:solidFill>
                <a:sym typeface="+mn-ea"/>
              </a:rPr>
              <a:t>医嘱予以吸氧、心电监测、静脉补液抗感染止血等对症处理</a:t>
            </a:r>
            <a:r>
              <a:rPr lang="en-US" altLang="zh-CN" sz="2000">
                <a:solidFill>
                  <a:schemeClr val="tx2"/>
                </a:solidFill>
                <a:sym typeface="+mn-ea"/>
              </a:rPr>
              <a:t>;</a:t>
            </a:r>
            <a:r>
              <a:rPr lang="en-US" altLang="zh-CN" sz="2000">
                <a:solidFill>
                  <a:schemeClr val="tx2"/>
                </a:solidFill>
              </a:rPr>
              <a:t>20:47检验科危</a:t>
            </a:r>
            <a:r>
              <a:rPr lang="zh-CN" altLang="en-US" sz="2000">
                <a:solidFill>
                  <a:schemeClr val="tx2"/>
                </a:solidFill>
              </a:rPr>
              <a:t>急值示：乳酸</a:t>
            </a:r>
            <a:r>
              <a:rPr lang="en-US" altLang="zh-CN" sz="2000">
                <a:solidFill>
                  <a:schemeClr val="tx2"/>
                </a:solidFill>
              </a:rPr>
              <a:t>8mmol/</a:t>
            </a:r>
            <a:r>
              <a:rPr lang="zh-CN" altLang="en-US" sz="2000">
                <a:solidFill>
                  <a:schemeClr val="tx2"/>
                </a:solidFill>
              </a:rPr>
              <a:t>Ｌ，结合病员呕血、血压低，考虑有效循环不足，拟予以补液输血等对症处理，积极完善血常规、肝肾功、电解质、输血前检查，血型等。</a:t>
            </a:r>
            <a:r>
              <a:rPr lang="en-US" altLang="zh-CN" sz="2000">
                <a:solidFill>
                  <a:schemeClr val="tx2"/>
                </a:solidFill>
              </a:rPr>
              <a:t>22:20 病</a:t>
            </a:r>
            <a:r>
              <a:rPr lang="zh-CN" altLang="en-US" sz="2000">
                <a:solidFill>
                  <a:schemeClr val="tx2"/>
                </a:solidFill>
              </a:rPr>
              <a:t>员急诊血常规示：血红蛋白</a:t>
            </a:r>
            <a:r>
              <a:rPr lang="en-US" altLang="zh-CN" sz="2000">
                <a:solidFill>
                  <a:schemeClr val="tx2"/>
                </a:solidFill>
              </a:rPr>
              <a:t>55g/L</a:t>
            </a:r>
            <a:r>
              <a:rPr lang="zh-CN" altLang="en-US" sz="2000">
                <a:solidFill>
                  <a:schemeClr val="tx2"/>
                </a:solidFill>
              </a:rPr>
              <a:t>，结合血气乳酸结果示，医嘱予以输血。</a:t>
            </a:r>
            <a:r>
              <a:rPr lang="en-US" altLang="zh-CN" sz="2000">
                <a:solidFill>
                  <a:schemeClr val="tx2"/>
                </a:solidFill>
              </a:rPr>
              <a:t>23:15 病员T 36.3  P90</a:t>
            </a:r>
            <a:r>
              <a:rPr lang="zh-CN" altLang="en-US" sz="2000">
                <a:solidFill>
                  <a:schemeClr val="tx2"/>
                </a:solidFill>
              </a:rPr>
              <a:t>次</a:t>
            </a:r>
            <a:r>
              <a:rPr lang="en-US" altLang="zh-CN" sz="2000">
                <a:solidFill>
                  <a:schemeClr val="tx2"/>
                </a:solidFill>
              </a:rPr>
              <a:t>/</a:t>
            </a:r>
            <a:r>
              <a:rPr lang="zh-CN" altLang="en-US" sz="2000">
                <a:solidFill>
                  <a:schemeClr val="tx2"/>
                </a:solidFill>
              </a:rPr>
              <a:t>分  </a:t>
            </a:r>
            <a:r>
              <a:rPr lang="en-US" altLang="zh-CN" sz="2000">
                <a:solidFill>
                  <a:schemeClr val="tx2"/>
                </a:solidFill>
              </a:rPr>
              <a:t>R20 </a:t>
            </a:r>
            <a:r>
              <a:rPr lang="zh-CN" altLang="en-US" sz="2000">
                <a:solidFill>
                  <a:schemeClr val="tx2"/>
                </a:solidFill>
              </a:rPr>
              <a:t>次</a:t>
            </a:r>
            <a:r>
              <a:rPr lang="en-US" altLang="zh-CN" sz="2000">
                <a:solidFill>
                  <a:schemeClr val="tx2"/>
                </a:solidFill>
              </a:rPr>
              <a:t>/</a:t>
            </a:r>
            <a:r>
              <a:rPr lang="zh-CN" altLang="en-US" sz="2000">
                <a:solidFill>
                  <a:schemeClr val="tx2"/>
                </a:solidFill>
              </a:rPr>
              <a:t>分</a:t>
            </a:r>
            <a:r>
              <a:rPr lang="en-US" altLang="zh-CN" sz="2000">
                <a:solidFill>
                  <a:schemeClr val="tx2"/>
                </a:solidFill>
              </a:rPr>
              <a:t>BP84/49mmHg</a:t>
            </a:r>
            <a:r>
              <a:rPr lang="zh-CN" altLang="en-US" sz="2000">
                <a:solidFill>
                  <a:schemeClr val="tx2"/>
                </a:solidFill>
              </a:rPr>
              <a:t>经双人核对无误后，静脉输注红悬</a:t>
            </a:r>
            <a:r>
              <a:rPr lang="en-US" altLang="zh-CN" sz="2000">
                <a:solidFill>
                  <a:schemeClr val="tx2"/>
                </a:solidFill>
              </a:rPr>
              <a:t>1.5U</a:t>
            </a:r>
            <a:r>
              <a:rPr lang="zh-CN" altLang="en-US" sz="2000">
                <a:solidFill>
                  <a:schemeClr val="tx2"/>
                </a:solidFill>
              </a:rPr>
              <a:t>。</a:t>
            </a:r>
            <a:endParaRPr lang="zh-CN" altLang="en-US" sz="2000">
              <a:solidFill>
                <a:schemeClr val="tx2"/>
              </a:solidFill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endParaRPr lang="zh-CN" altLang="en-US" sz="20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标题 1"/>
          <p:cNvSpPr>
            <a:spLocks noGrp="1"/>
          </p:cNvSpPr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 wrap="square" lIns="86411" tIns="43205" rIns="86411" bIns="43205" anchor="ctr"/>
          <a:lstStyle/>
          <a:p>
            <a:r>
              <a:rPr lang="zh-CN" altLang="en-US" sz="3200">
                <a:solidFill>
                  <a:schemeClr val="tx1"/>
                </a:solidFill>
                <a:ea typeface="宋体" panose="02010600030101010101" pitchFamily="2" charset="-122"/>
              </a:rPr>
              <a:t>病 情 发 展</a:t>
            </a:r>
            <a:br>
              <a:rPr lang="zh-CN" altLang="en-US" sz="3600">
                <a:solidFill>
                  <a:schemeClr val="tx1"/>
                </a:solidFill>
                <a:ea typeface="宋体" panose="02010600030101010101" pitchFamily="2" charset="-122"/>
              </a:rPr>
            </a:br>
            <a:endParaRPr lang="zh-CN" altLang="en-US"/>
          </a:p>
        </p:txBody>
      </p:sp>
      <p:sp>
        <p:nvSpPr>
          <p:cNvPr id="33794" name="内容占位符 2"/>
          <p:cNvSpPr>
            <a:spLocks noGrp="1"/>
          </p:cNvSpPr>
          <p:nvPr>
            <p:ph idx="4294967295"/>
          </p:nvPr>
        </p:nvSpPr>
        <p:spPr>
          <a:xfrm>
            <a:off x="898525" y="846455"/>
            <a:ext cx="8102600" cy="4928870"/>
          </a:xfrm>
        </p:spPr>
        <p:txBody>
          <a:bodyPr wrap="square" lIns="86411" tIns="43205" rIns="86411" bIns="43205" anchor="t"/>
          <a:lstStyle/>
          <a:p>
            <a:pPr marL="0" indent="0">
              <a:buNone/>
            </a:pPr>
            <a:endParaRPr lang="zh-CN" altLang="en-US" sz="2000">
              <a:solidFill>
                <a:schemeClr val="tx1"/>
              </a:solidFill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1"/>
                </a:solidFill>
              </a:rPr>
              <a:t>2018-12-7</a:t>
            </a:r>
            <a:endParaRPr lang="en-US" altLang="zh-CN" sz="2000">
              <a:solidFill>
                <a:schemeClr val="tx1"/>
              </a:solidFill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1"/>
                </a:solidFill>
              </a:rPr>
              <a:t> 00:51 病员</a:t>
            </a:r>
            <a:r>
              <a:rPr lang="zh-CN" altLang="en-US" sz="2000">
                <a:solidFill>
                  <a:schemeClr val="tx1"/>
                </a:solidFill>
              </a:rPr>
              <a:t>输血顺利，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但全身湿冷，</a:t>
            </a:r>
            <a:r>
              <a:rPr lang="en-US" altLang="zh-CN" sz="2000">
                <a:solidFill>
                  <a:schemeClr val="tx1"/>
                </a:solidFill>
              </a:rPr>
              <a:t>血压46/26mmHg</a:t>
            </a:r>
            <a:r>
              <a:rPr lang="zh-CN" altLang="en-US" sz="2000">
                <a:solidFill>
                  <a:schemeClr val="tx1"/>
                </a:solidFill>
              </a:rPr>
              <a:t>，心率</a:t>
            </a:r>
            <a:r>
              <a:rPr lang="en-US" altLang="zh-CN" sz="2000">
                <a:solidFill>
                  <a:schemeClr val="tx1"/>
                </a:solidFill>
              </a:rPr>
              <a:t>102</a:t>
            </a:r>
            <a:r>
              <a:rPr lang="zh-CN" altLang="en-US" sz="2000">
                <a:solidFill>
                  <a:schemeClr val="tx1"/>
                </a:solidFill>
              </a:rPr>
              <a:t>次</a:t>
            </a:r>
            <a:r>
              <a:rPr lang="en-US" altLang="zh-CN" sz="2000">
                <a:solidFill>
                  <a:schemeClr val="tx1"/>
                </a:solidFill>
              </a:rPr>
              <a:t>/</a:t>
            </a:r>
            <a:r>
              <a:rPr lang="zh-CN" altLang="en-US" sz="2000">
                <a:solidFill>
                  <a:schemeClr val="tx1"/>
                </a:solidFill>
              </a:rPr>
              <a:t>分，呕出鲜血约</a:t>
            </a:r>
            <a:r>
              <a:rPr lang="en-US" altLang="zh-CN" sz="2000">
                <a:solidFill>
                  <a:schemeClr val="tx1"/>
                </a:solidFill>
              </a:rPr>
              <a:t>20ml</a:t>
            </a:r>
            <a:r>
              <a:rPr lang="zh-CN" altLang="en-US" sz="2000">
                <a:solidFill>
                  <a:schemeClr val="tx1"/>
                </a:solidFill>
              </a:rPr>
              <a:t>，立即协助病员头偏向一侧，告知值班医生，立即建立静脉三通道，继续输血并同时泵入生长抑素</a:t>
            </a:r>
            <a:r>
              <a:rPr lang="en-US" altLang="zh-CN" sz="2000">
                <a:solidFill>
                  <a:schemeClr val="tx1"/>
                </a:solidFill>
              </a:rPr>
              <a:t>3mg+0.9%NS48ml</a:t>
            </a:r>
            <a:r>
              <a:rPr lang="zh-CN" altLang="en-US" sz="2000">
                <a:solidFill>
                  <a:schemeClr val="tx1"/>
                </a:solidFill>
              </a:rPr>
              <a:t>，以</a:t>
            </a:r>
            <a:r>
              <a:rPr lang="en-US" altLang="zh-CN" sz="2000">
                <a:solidFill>
                  <a:schemeClr val="tx1"/>
                </a:solidFill>
              </a:rPr>
              <a:t>4ml/</a:t>
            </a:r>
            <a:r>
              <a:rPr lang="zh-CN" altLang="en-US" sz="2000">
                <a:solidFill>
                  <a:schemeClr val="tx1"/>
                </a:solidFill>
              </a:rPr>
              <a:t>Ｈ泵入，奥美拉唑</a:t>
            </a:r>
            <a:r>
              <a:rPr lang="en-US" altLang="zh-CN" sz="2000">
                <a:solidFill>
                  <a:schemeClr val="tx1"/>
                </a:solidFill>
              </a:rPr>
              <a:t>40mg+0.9%NS40ml</a:t>
            </a:r>
            <a:r>
              <a:rPr lang="zh-CN" altLang="en-US" sz="2000">
                <a:solidFill>
                  <a:schemeClr val="tx1"/>
                </a:solidFill>
              </a:rPr>
              <a:t>，以</a:t>
            </a:r>
            <a:r>
              <a:rPr lang="en-US" altLang="zh-CN" sz="2000">
                <a:solidFill>
                  <a:schemeClr val="tx1"/>
                </a:solidFill>
              </a:rPr>
              <a:t>5ml/h泵入</a:t>
            </a:r>
            <a:r>
              <a:rPr lang="zh-CN" altLang="en-US" sz="2000">
                <a:solidFill>
                  <a:schemeClr val="tx1"/>
                </a:solidFill>
              </a:rPr>
              <a:t>。予以转化糖</a:t>
            </a:r>
            <a:r>
              <a:rPr lang="en-US" altLang="zh-CN" sz="2000">
                <a:solidFill>
                  <a:schemeClr val="tx1"/>
                </a:solidFill>
              </a:rPr>
              <a:t>500ml</a:t>
            </a:r>
            <a:r>
              <a:rPr lang="zh-CN" altLang="en-US" sz="2000">
                <a:solidFill>
                  <a:schemeClr val="tx1"/>
                </a:solidFill>
              </a:rPr>
              <a:t>，以</a:t>
            </a:r>
            <a:r>
              <a:rPr lang="en-US" altLang="zh-CN" sz="2000">
                <a:solidFill>
                  <a:schemeClr val="tx1"/>
                </a:solidFill>
              </a:rPr>
              <a:t>50-60</a:t>
            </a:r>
            <a:r>
              <a:rPr lang="zh-CN" altLang="en-US" sz="2000">
                <a:solidFill>
                  <a:schemeClr val="tx1"/>
                </a:solidFill>
              </a:rPr>
              <a:t>滴</a:t>
            </a:r>
            <a:r>
              <a:rPr lang="en-US" altLang="zh-CN" sz="2000">
                <a:solidFill>
                  <a:schemeClr val="tx1"/>
                </a:solidFill>
              </a:rPr>
              <a:t>/</a:t>
            </a:r>
            <a:r>
              <a:rPr lang="zh-CN" altLang="en-US" sz="2000">
                <a:solidFill>
                  <a:schemeClr val="tx1"/>
                </a:solidFill>
              </a:rPr>
              <a:t>分，静脉滴注扩容。</a:t>
            </a:r>
            <a:endParaRPr lang="zh-CN" altLang="en-US" sz="2000">
              <a:solidFill>
                <a:schemeClr val="tx1"/>
              </a:solidFill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1"/>
                </a:solidFill>
              </a:rPr>
              <a:t>1:40病员血压85/54mmHg</a:t>
            </a:r>
            <a:r>
              <a:rPr lang="zh-CN" altLang="en-US" sz="2000">
                <a:solidFill>
                  <a:schemeClr val="tx1"/>
                </a:solidFill>
              </a:rPr>
              <a:t>，心率</a:t>
            </a:r>
            <a:r>
              <a:rPr lang="en-US" altLang="zh-CN" sz="2000">
                <a:solidFill>
                  <a:schemeClr val="tx1"/>
                </a:solidFill>
              </a:rPr>
              <a:t>90</a:t>
            </a:r>
            <a:r>
              <a:rPr lang="zh-CN" altLang="en-US" sz="2000">
                <a:solidFill>
                  <a:schemeClr val="tx1"/>
                </a:solidFill>
              </a:rPr>
              <a:t>次</a:t>
            </a:r>
            <a:r>
              <a:rPr lang="en-US" altLang="zh-CN" sz="2000">
                <a:solidFill>
                  <a:schemeClr val="tx1"/>
                </a:solidFill>
              </a:rPr>
              <a:t>/</a:t>
            </a:r>
            <a:r>
              <a:rPr lang="zh-CN" altLang="en-US" sz="2000">
                <a:solidFill>
                  <a:schemeClr val="tx1"/>
                </a:solidFill>
              </a:rPr>
              <a:t>分，继续予以复方氯化钠</a:t>
            </a:r>
            <a:r>
              <a:rPr lang="en-US" altLang="zh-CN" sz="2000">
                <a:solidFill>
                  <a:schemeClr val="tx1"/>
                </a:solidFill>
              </a:rPr>
              <a:t>+10ml氯化钾扩容</a:t>
            </a:r>
            <a:r>
              <a:rPr lang="zh-CN" altLang="en-US" sz="2000">
                <a:solidFill>
                  <a:schemeClr val="tx1"/>
                </a:solidFill>
              </a:rPr>
              <a:t>。</a:t>
            </a:r>
            <a:endParaRPr lang="zh-CN" altLang="en-US" sz="20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7" name="标题 1"/>
          <p:cNvSpPr>
            <a:spLocks noGrp="1"/>
          </p:cNvSpPr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 wrap="square" lIns="86411" tIns="43205" rIns="86411" bIns="43205" anchor="ctr"/>
          <a:lstStyle/>
          <a:p>
            <a:r>
              <a:rPr lang="zh-CN" altLang="en-US" sz="3200">
                <a:solidFill>
                  <a:schemeClr val="tx1"/>
                </a:solidFill>
                <a:ea typeface="宋体" panose="02010600030101010101" pitchFamily="2" charset="-122"/>
              </a:rPr>
              <a:t>病 情 发 展</a:t>
            </a:r>
            <a:endParaRPr lang="zh-CN" altLang="en-US"/>
          </a:p>
        </p:txBody>
      </p:sp>
      <p:sp>
        <p:nvSpPr>
          <p:cNvPr id="34818" name="内容占位符 2"/>
          <p:cNvSpPr>
            <a:spLocks noGrp="1"/>
          </p:cNvSpPr>
          <p:nvPr>
            <p:ph idx="4294967295"/>
          </p:nvPr>
        </p:nvSpPr>
        <p:spPr>
          <a:xfrm>
            <a:off x="0" y="1131570"/>
            <a:ext cx="7794625" cy="4572000"/>
          </a:xfrm>
        </p:spPr>
        <p:txBody>
          <a:bodyPr wrap="square" lIns="86411" tIns="43205" rIns="86411" bIns="43205" anchor="t"/>
          <a:lstStyle/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1"/>
                </a:solidFill>
              </a:rPr>
              <a:t>2:20病员1.5U单位红悬输注完毕</a:t>
            </a:r>
            <a:r>
              <a:rPr lang="zh-CN" altLang="en-US" sz="2000">
                <a:solidFill>
                  <a:schemeClr val="tx1"/>
                </a:solidFill>
              </a:rPr>
              <a:t>，病员此时</a:t>
            </a:r>
            <a:r>
              <a:rPr lang="en-US" altLang="zh-CN" sz="2000">
                <a:solidFill>
                  <a:schemeClr val="tx1"/>
                </a:solidFill>
              </a:rPr>
              <a:t>T36.4  P84</a:t>
            </a:r>
            <a:r>
              <a:rPr lang="zh-CN" altLang="en-US" sz="2000">
                <a:solidFill>
                  <a:schemeClr val="tx1"/>
                </a:solidFill>
              </a:rPr>
              <a:t>次</a:t>
            </a:r>
            <a:r>
              <a:rPr lang="en-US" altLang="zh-CN" sz="2000">
                <a:solidFill>
                  <a:schemeClr val="tx1"/>
                </a:solidFill>
              </a:rPr>
              <a:t>/</a:t>
            </a:r>
            <a:r>
              <a:rPr lang="zh-CN" altLang="en-US" sz="2000">
                <a:solidFill>
                  <a:schemeClr val="tx1"/>
                </a:solidFill>
              </a:rPr>
              <a:t>分    </a:t>
            </a:r>
            <a:r>
              <a:rPr lang="en-US" altLang="zh-CN" sz="2000">
                <a:solidFill>
                  <a:schemeClr val="tx1"/>
                </a:solidFill>
              </a:rPr>
              <a:t>R19</a:t>
            </a:r>
            <a:r>
              <a:rPr lang="zh-CN" altLang="en-US" sz="2000">
                <a:solidFill>
                  <a:schemeClr val="tx1"/>
                </a:solidFill>
              </a:rPr>
              <a:t>次</a:t>
            </a:r>
            <a:r>
              <a:rPr lang="en-US" altLang="zh-CN" sz="2000">
                <a:solidFill>
                  <a:schemeClr val="tx1"/>
                </a:solidFill>
              </a:rPr>
              <a:t>/</a:t>
            </a:r>
            <a:r>
              <a:rPr lang="zh-CN" altLang="en-US" sz="2000">
                <a:solidFill>
                  <a:schemeClr val="tx1"/>
                </a:solidFill>
              </a:rPr>
              <a:t>分  </a:t>
            </a:r>
            <a:r>
              <a:rPr lang="en-US" altLang="zh-CN" sz="2000">
                <a:solidFill>
                  <a:schemeClr val="tx1"/>
                </a:solidFill>
              </a:rPr>
              <a:t>BP82/56mmHg 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spo296%</a:t>
            </a:r>
            <a:r>
              <a:rPr lang="en-US" altLang="zh-CN" sz="2000">
                <a:solidFill>
                  <a:schemeClr val="tx1"/>
                </a:solidFill>
              </a:rPr>
              <a:t>病员</a:t>
            </a:r>
            <a:r>
              <a:rPr lang="zh-CN" altLang="en-US" sz="2000">
                <a:solidFill>
                  <a:schemeClr val="tx1"/>
                </a:solidFill>
              </a:rPr>
              <a:t>无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输血</a:t>
            </a:r>
            <a:r>
              <a:rPr lang="zh-CN" altLang="en-US" sz="2000">
                <a:solidFill>
                  <a:schemeClr val="tx1"/>
                </a:solidFill>
              </a:rPr>
              <a:t>反应、遵医嘱继续予以</a:t>
            </a:r>
            <a:r>
              <a:rPr lang="en-US" altLang="zh-CN" sz="2000">
                <a:solidFill>
                  <a:schemeClr val="tx1"/>
                </a:solidFill>
              </a:rPr>
              <a:t>1.5U红悬静脉滴注</a:t>
            </a:r>
            <a:r>
              <a:rPr lang="zh-CN" altLang="en-US" sz="2000">
                <a:solidFill>
                  <a:schemeClr val="tx1"/>
                </a:solidFill>
              </a:rPr>
              <a:t>。</a:t>
            </a:r>
            <a:endParaRPr lang="zh-CN" altLang="en-US" sz="2000">
              <a:solidFill>
                <a:schemeClr val="tx1"/>
              </a:solidFill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1"/>
                </a:solidFill>
              </a:rPr>
              <a:t>4:00 病员T36.5 P87</a:t>
            </a:r>
            <a:r>
              <a:rPr lang="zh-CN" altLang="en-US" sz="2000">
                <a:solidFill>
                  <a:schemeClr val="tx1"/>
                </a:solidFill>
              </a:rPr>
              <a:t>次</a:t>
            </a:r>
            <a:r>
              <a:rPr lang="en-US" altLang="zh-CN" sz="2000">
                <a:solidFill>
                  <a:schemeClr val="tx1"/>
                </a:solidFill>
              </a:rPr>
              <a:t>/</a:t>
            </a:r>
            <a:r>
              <a:rPr lang="zh-CN" altLang="en-US" sz="2000">
                <a:solidFill>
                  <a:schemeClr val="tx1"/>
                </a:solidFill>
              </a:rPr>
              <a:t>分  </a:t>
            </a:r>
            <a:r>
              <a:rPr lang="en-US" altLang="zh-CN" sz="2000">
                <a:solidFill>
                  <a:schemeClr val="tx1"/>
                </a:solidFill>
              </a:rPr>
              <a:t>R19</a:t>
            </a:r>
            <a:r>
              <a:rPr lang="zh-CN" altLang="en-US" sz="2000">
                <a:solidFill>
                  <a:schemeClr val="tx1"/>
                </a:solidFill>
              </a:rPr>
              <a:t>次</a:t>
            </a:r>
            <a:r>
              <a:rPr lang="en-US" altLang="zh-CN" sz="2000">
                <a:solidFill>
                  <a:schemeClr val="tx1"/>
                </a:solidFill>
              </a:rPr>
              <a:t>/</a:t>
            </a:r>
            <a:r>
              <a:rPr lang="zh-CN" altLang="en-US" sz="2000">
                <a:solidFill>
                  <a:schemeClr val="tx1"/>
                </a:solidFill>
              </a:rPr>
              <a:t>分 </a:t>
            </a:r>
            <a:r>
              <a:rPr lang="en-US" altLang="zh-CN" sz="2000">
                <a:solidFill>
                  <a:schemeClr val="tx1"/>
                </a:solidFill>
              </a:rPr>
              <a:t>Bp80/57mmHg  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spo295%</a:t>
            </a:r>
            <a:r>
              <a:rPr lang="en-US" altLang="zh-CN" sz="2000">
                <a:solidFill>
                  <a:schemeClr val="tx1"/>
                </a:solidFill>
              </a:rPr>
              <a:t>;输血完毕生命体征平稳</a:t>
            </a:r>
            <a:r>
              <a:rPr lang="zh-CN" altLang="en-US" sz="2000">
                <a:solidFill>
                  <a:schemeClr val="tx1"/>
                </a:solidFill>
              </a:rPr>
              <a:t>、无发热等输血反应。</a:t>
            </a:r>
            <a:endParaRPr lang="zh-CN" altLang="en-US" sz="2000">
              <a:solidFill>
                <a:schemeClr val="tx1"/>
              </a:solidFill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1"/>
                </a:solidFill>
              </a:rPr>
              <a:t>8:00</a:t>
            </a:r>
            <a:r>
              <a:rPr lang="zh-CN" altLang="en-US" sz="2000">
                <a:solidFill>
                  <a:schemeClr val="tx1"/>
                </a:solidFill>
              </a:rPr>
              <a:t>病员</a:t>
            </a:r>
            <a:r>
              <a:rPr lang="en-US" altLang="zh-CN" sz="2000">
                <a:solidFill>
                  <a:schemeClr val="tx1"/>
                </a:solidFill>
              </a:rPr>
              <a:t>T36.5℃</a:t>
            </a:r>
            <a:r>
              <a:rPr lang="zh-CN" altLang="en-US" sz="2000">
                <a:solidFill>
                  <a:schemeClr val="tx1"/>
                </a:solidFill>
              </a:rPr>
              <a:t>，</a:t>
            </a:r>
            <a:r>
              <a:rPr lang="en-US" altLang="zh-CN" sz="2000">
                <a:solidFill>
                  <a:schemeClr val="tx1"/>
                </a:solidFill>
              </a:rPr>
              <a:t>P87</a:t>
            </a:r>
            <a:r>
              <a:rPr lang="zh-CN" altLang="en-US" sz="2000">
                <a:solidFill>
                  <a:schemeClr val="tx1"/>
                </a:solidFill>
              </a:rPr>
              <a:t>次</a:t>
            </a:r>
            <a:r>
              <a:rPr lang="en-US" altLang="zh-CN" sz="2000">
                <a:solidFill>
                  <a:schemeClr val="tx1"/>
                </a:solidFill>
              </a:rPr>
              <a:t>/</a:t>
            </a:r>
            <a:r>
              <a:rPr lang="zh-CN" altLang="en-US" sz="2000">
                <a:solidFill>
                  <a:schemeClr val="tx1"/>
                </a:solidFill>
              </a:rPr>
              <a:t>分，</a:t>
            </a:r>
            <a:r>
              <a:rPr lang="en-US" altLang="zh-CN" sz="2000">
                <a:solidFill>
                  <a:schemeClr val="tx1"/>
                </a:solidFill>
              </a:rPr>
              <a:t>R19</a:t>
            </a:r>
            <a:r>
              <a:rPr lang="zh-CN" altLang="en-US" sz="2000">
                <a:solidFill>
                  <a:schemeClr val="tx1"/>
                </a:solidFill>
              </a:rPr>
              <a:t>次</a:t>
            </a:r>
            <a:r>
              <a:rPr lang="en-US" altLang="zh-CN" sz="2000">
                <a:solidFill>
                  <a:schemeClr val="tx1"/>
                </a:solidFill>
              </a:rPr>
              <a:t>/</a:t>
            </a:r>
            <a:r>
              <a:rPr lang="zh-CN" altLang="en-US" sz="2000">
                <a:solidFill>
                  <a:schemeClr val="tx1"/>
                </a:solidFill>
              </a:rPr>
              <a:t>分，</a:t>
            </a:r>
            <a:r>
              <a:rPr lang="en-US" altLang="zh-CN" sz="2000">
                <a:solidFill>
                  <a:schemeClr val="tx1"/>
                </a:solidFill>
              </a:rPr>
              <a:t>BP80/57mmHg</a:t>
            </a:r>
            <a:r>
              <a:rPr lang="zh-CN" altLang="en-US" sz="2000">
                <a:solidFill>
                  <a:schemeClr val="tx1"/>
                </a:solidFill>
              </a:rPr>
              <a:t>，</a:t>
            </a:r>
            <a:r>
              <a:rPr lang="en-US" altLang="zh-CN" sz="2000">
                <a:solidFill>
                  <a:schemeClr val="tx1"/>
                </a:solidFill>
              </a:rPr>
              <a:t>spo296%,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病员诉暂未解黑便、未呕血</a:t>
            </a:r>
            <a:r>
              <a:rPr lang="zh-CN" altLang="en-US" sz="2000">
                <a:solidFill>
                  <a:schemeClr val="tx1"/>
                </a:solidFill>
              </a:rPr>
              <a:t>，</a:t>
            </a:r>
            <a:r>
              <a:rPr lang="en-US" altLang="zh-CN" sz="2000">
                <a:solidFill>
                  <a:schemeClr val="tx1"/>
                </a:solidFill>
              </a:rPr>
              <a:t>24h</a:t>
            </a:r>
            <a:r>
              <a:rPr lang="zh-CN" altLang="en-US" sz="2000">
                <a:solidFill>
                  <a:schemeClr val="tx1"/>
                </a:solidFill>
              </a:rPr>
              <a:t>尿量为</a:t>
            </a:r>
            <a:r>
              <a:rPr lang="en-US" altLang="zh-CN" sz="2000">
                <a:solidFill>
                  <a:schemeClr val="tx1"/>
                </a:solidFill>
              </a:rPr>
              <a:t>350ml</a:t>
            </a:r>
            <a:r>
              <a:rPr lang="zh-CN" altLang="en-US" sz="2000">
                <a:solidFill>
                  <a:schemeClr val="tx1"/>
                </a:solidFill>
              </a:rPr>
              <a:t>。</a:t>
            </a:r>
            <a:endParaRPr lang="zh-CN" altLang="en-US" sz="2000">
              <a:solidFill>
                <a:schemeClr val="tx1"/>
              </a:solidFill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endParaRPr lang="zh-CN" altLang="en-US" sz="20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7" name="标题 1"/>
          <p:cNvSpPr>
            <a:spLocks noGrp="1"/>
          </p:cNvSpPr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 wrap="square" lIns="86411" tIns="43205" rIns="86411" bIns="43205" anchor="ctr"/>
          <a:lstStyle/>
          <a:p>
            <a:r>
              <a:rPr lang="zh-CN" altLang="en-US" sz="3200">
                <a:solidFill>
                  <a:schemeClr val="tx1"/>
                </a:solidFill>
                <a:ea typeface="宋体" panose="02010600030101010101" pitchFamily="2" charset="-122"/>
              </a:rPr>
              <a:t>病 情 发 展</a:t>
            </a:r>
            <a:endParaRPr lang="zh-CN" altLang="en-US"/>
          </a:p>
        </p:txBody>
      </p:sp>
      <p:sp>
        <p:nvSpPr>
          <p:cNvPr id="34818" name="内容占位符 2"/>
          <p:cNvSpPr>
            <a:spLocks noGrp="1"/>
          </p:cNvSpPr>
          <p:nvPr>
            <p:ph idx="4294967295"/>
          </p:nvPr>
        </p:nvSpPr>
        <p:spPr>
          <a:xfrm>
            <a:off x="898525" y="976630"/>
            <a:ext cx="8102600" cy="4572000"/>
          </a:xfrm>
        </p:spPr>
        <p:txBody>
          <a:bodyPr wrap="square" lIns="86411" tIns="43205" rIns="86411" bIns="43205" anchor="t"/>
          <a:lstStyle/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800">
                <a:solidFill>
                  <a:schemeClr val="tx1"/>
                </a:solidFill>
              </a:rPr>
              <a:t>D2</a:t>
            </a:r>
            <a:endParaRPr lang="en-US" altLang="zh-CN" sz="1800">
              <a:solidFill>
                <a:schemeClr val="tx1"/>
              </a:solidFill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800">
                <a:solidFill>
                  <a:schemeClr val="tx1"/>
                </a:solidFill>
              </a:rPr>
              <a:t>2018-12-7  病员情况一般</a:t>
            </a:r>
            <a:r>
              <a:rPr lang="zh-CN" altLang="en-US" sz="1800">
                <a:solidFill>
                  <a:schemeClr val="tx1"/>
                </a:solidFill>
              </a:rPr>
              <a:t>，血压</a:t>
            </a:r>
            <a:r>
              <a:rPr lang="en-US" altLang="zh-CN" sz="1800">
                <a:solidFill>
                  <a:schemeClr val="tx1"/>
                </a:solidFill>
              </a:rPr>
              <a:t>90/46mmHg</a:t>
            </a:r>
            <a:r>
              <a:rPr lang="zh-CN" altLang="en-US" sz="1800">
                <a:solidFill>
                  <a:schemeClr val="tx1"/>
                </a:solidFill>
              </a:rPr>
              <a:t>，心率</a:t>
            </a:r>
            <a:r>
              <a:rPr lang="en-US" altLang="zh-CN" sz="1800">
                <a:solidFill>
                  <a:schemeClr val="tx1"/>
                </a:solidFill>
              </a:rPr>
              <a:t>84</a:t>
            </a:r>
            <a:r>
              <a:rPr lang="zh-CN" altLang="en-US" sz="1800">
                <a:solidFill>
                  <a:schemeClr val="tx1"/>
                </a:solidFill>
              </a:rPr>
              <a:t>次</a:t>
            </a:r>
            <a:r>
              <a:rPr lang="en-US" altLang="zh-CN" sz="1800">
                <a:solidFill>
                  <a:schemeClr val="tx1"/>
                </a:solidFill>
              </a:rPr>
              <a:t>/</a:t>
            </a:r>
            <a:r>
              <a:rPr lang="zh-CN" altLang="en-US" sz="1800">
                <a:solidFill>
                  <a:schemeClr val="tx1"/>
                </a:solidFill>
              </a:rPr>
              <a:t>分，复查血常规示：血红蛋白</a:t>
            </a:r>
            <a:r>
              <a:rPr lang="en-US" altLang="zh-CN" sz="1800">
                <a:solidFill>
                  <a:schemeClr val="tx1"/>
                </a:solidFill>
              </a:rPr>
              <a:t>66g/L</a:t>
            </a:r>
            <a:r>
              <a:rPr lang="zh-CN" altLang="en-US" sz="1800">
                <a:solidFill>
                  <a:schemeClr val="tx1"/>
                </a:solidFill>
              </a:rPr>
              <a:t>，红细胞</a:t>
            </a:r>
            <a:r>
              <a:rPr lang="en-US" altLang="zh-CN" sz="1800">
                <a:solidFill>
                  <a:schemeClr val="tx1"/>
                </a:solidFill>
              </a:rPr>
              <a:t>2.36*10^12/L</a:t>
            </a:r>
            <a:r>
              <a:rPr lang="zh-CN" altLang="en-US" sz="1800">
                <a:solidFill>
                  <a:schemeClr val="tx1"/>
                </a:solidFill>
              </a:rPr>
              <a:t>，病员症状缓解，继续予以抗感染、抑酸等对症处理，持续生长抑素</a:t>
            </a:r>
            <a:r>
              <a:rPr lang="en-US" altLang="zh-CN" sz="1800">
                <a:solidFill>
                  <a:schemeClr val="tx1"/>
                </a:solidFill>
              </a:rPr>
              <a:t>3mg+0.9%NS48ml</a:t>
            </a:r>
            <a:r>
              <a:rPr lang="zh-CN" altLang="en-US" sz="1800">
                <a:solidFill>
                  <a:schemeClr val="tx1"/>
                </a:solidFill>
              </a:rPr>
              <a:t>、奥美拉唑</a:t>
            </a:r>
            <a:r>
              <a:rPr lang="en-US" altLang="zh-CN" sz="1800">
                <a:solidFill>
                  <a:schemeClr val="tx1"/>
                </a:solidFill>
              </a:rPr>
              <a:t>40mg+0.9%NS40ml</a:t>
            </a:r>
            <a:r>
              <a:rPr lang="zh-CN" altLang="en-US" sz="1800">
                <a:solidFill>
                  <a:schemeClr val="tx1"/>
                </a:solidFill>
              </a:rPr>
              <a:t>泵入，</a:t>
            </a:r>
            <a:r>
              <a:rPr lang="zh-CN" altLang="en-US" sz="1800">
                <a:solidFill>
                  <a:schemeClr val="tx1"/>
                </a:solidFill>
                <a:sym typeface="+mn-ea"/>
              </a:rPr>
              <a:t>予以脂肪乳氨基酸等肠外营养支持、</a:t>
            </a:r>
            <a:r>
              <a:rPr lang="en-US" altLang="zh-CN" sz="1800">
                <a:solidFill>
                  <a:schemeClr val="tx1"/>
                </a:solidFill>
                <a:sym typeface="+mn-ea"/>
              </a:rPr>
              <a:t>5%GNS+10%KCL</a:t>
            </a:r>
            <a:r>
              <a:rPr lang="zh-CN" altLang="en-US" sz="1800">
                <a:solidFill>
                  <a:schemeClr val="tx1"/>
                </a:solidFill>
                <a:sym typeface="+mn-ea"/>
              </a:rPr>
              <a:t>静脉快速滴注扩容。</a:t>
            </a:r>
            <a:r>
              <a:rPr lang="zh-CN" altLang="en-US" sz="1800">
                <a:solidFill>
                  <a:schemeClr val="tx1"/>
                </a:solidFill>
              </a:rPr>
              <a:t>复查血常规，示病员血色素</a:t>
            </a:r>
            <a:r>
              <a:rPr lang="en-US" altLang="zh-CN" sz="1800">
                <a:solidFill>
                  <a:schemeClr val="tx1"/>
                </a:solidFill>
              </a:rPr>
              <a:t>57g/L,</a:t>
            </a:r>
            <a:r>
              <a:rPr lang="zh-CN" altLang="en-US" sz="1800">
                <a:solidFill>
                  <a:schemeClr val="tx1"/>
                </a:solidFill>
              </a:rPr>
              <a:t>拟输血，</a:t>
            </a:r>
            <a:r>
              <a:rPr lang="en-US" altLang="zh-CN" sz="1800">
                <a:solidFill>
                  <a:schemeClr val="tx1"/>
                </a:solidFill>
              </a:rPr>
              <a:t>18:00</a:t>
            </a:r>
            <a:r>
              <a:rPr lang="zh-CN" altLang="en-US" sz="1800">
                <a:solidFill>
                  <a:schemeClr val="tx1"/>
                </a:solidFill>
              </a:rPr>
              <a:t>病员</a:t>
            </a:r>
            <a:r>
              <a:rPr lang="en-US" altLang="zh-CN" sz="1800">
                <a:solidFill>
                  <a:schemeClr val="tx1"/>
                </a:solidFill>
              </a:rPr>
              <a:t>T36.7℃ P74</a:t>
            </a:r>
            <a:r>
              <a:rPr lang="zh-CN" altLang="en-US" sz="1800">
                <a:solidFill>
                  <a:schemeClr val="tx1"/>
                </a:solidFill>
              </a:rPr>
              <a:t>次</a:t>
            </a:r>
            <a:r>
              <a:rPr lang="en-US" altLang="zh-CN" sz="1800">
                <a:solidFill>
                  <a:schemeClr val="tx1"/>
                </a:solidFill>
              </a:rPr>
              <a:t>/</a:t>
            </a:r>
            <a:r>
              <a:rPr lang="zh-CN" altLang="en-US" sz="1800">
                <a:solidFill>
                  <a:schemeClr val="tx1"/>
                </a:solidFill>
              </a:rPr>
              <a:t>分 </a:t>
            </a:r>
            <a:r>
              <a:rPr lang="en-US" altLang="zh-CN" sz="1800">
                <a:solidFill>
                  <a:schemeClr val="tx1"/>
                </a:solidFill>
              </a:rPr>
              <a:t>R18</a:t>
            </a:r>
            <a:r>
              <a:rPr lang="zh-CN" altLang="en-US" sz="1800">
                <a:solidFill>
                  <a:schemeClr val="tx1"/>
                </a:solidFill>
              </a:rPr>
              <a:t>次</a:t>
            </a:r>
            <a:r>
              <a:rPr lang="en-US" altLang="zh-CN" sz="1800">
                <a:solidFill>
                  <a:schemeClr val="tx1"/>
                </a:solidFill>
              </a:rPr>
              <a:t>/</a:t>
            </a:r>
            <a:r>
              <a:rPr lang="zh-CN" altLang="en-US" sz="1800">
                <a:solidFill>
                  <a:schemeClr val="tx1"/>
                </a:solidFill>
              </a:rPr>
              <a:t>分 </a:t>
            </a:r>
            <a:r>
              <a:rPr lang="en-US" altLang="zh-CN" sz="1800">
                <a:solidFill>
                  <a:schemeClr val="tx1"/>
                </a:solidFill>
              </a:rPr>
              <a:t>BP92/56mmHg  </a:t>
            </a:r>
            <a:r>
              <a:rPr lang="zh-CN" altLang="en-US" sz="1800">
                <a:solidFill>
                  <a:schemeClr val="tx1"/>
                </a:solidFill>
              </a:rPr>
              <a:t>经双人核对无误后</a:t>
            </a:r>
            <a:r>
              <a:rPr lang="en-US" altLang="zh-CN" sz="1800">
                <a:solidFill>
                  <a:schemeClr val="tx1"/>
                </a:solidFill>
              </a:rPr>
              <a:t>.</a:t>
            </a:r>
            <a:r>
              <a:rPr lang="zh-CN" altLang="en-US" sz="1800">
                <a:solidFill>
                  <a:schemeClr val="tx1"/>
                </a:solidFill>
              </a:rPr>
              <a:t>输注</a:t>
            </a:r>
            <a:r>
              <a:rPr lang="en-US" altLang="zh-CN" sz="1800">
                <a:solidFill>
                  <a:schemeClr val="tx1"/>
                </a:solidFill>
              </a:rPr>
              <a:t>AB</a:t>
            </a:r>
            <a:r>
              <a:rPr lang="zh-CN" altLang="en-US" sz="1800">
                <a:solidFill>
                  <a:schemeClr val="tx1"/>
                </a:solidFill>
              </a:rPr>
              <a:t>型</a:t>
            </a:r>
            <a:r>
              <a:rPr lang="en-US" altLang="zh-CN" sz="1800">
                <a:solidFill>
                  <a:schemeClr val="tx1"/>
                </a:solidFill>
              </a:rPr>
              <a:t>,Rh(D)</a:t>
            </a:r>
            <a:r>
              <a:rPr lang="zh-CN" altLang="en-US" sz="1800">
                <a:solidFill>
                  <a:schemeClr val="tx1"/>
                </a:solidFill>
              </a:rPr>
              <a:t>阳性</a:t>
            </a:r>
            <a:r>
              <a:rPr lang="en-US" altLang="zh-CN" sz="1800">
                <a:solidFill>
                  <a:schemeClr val="tx1"/>
                </a:solidFill>
              </a:rPr>
              <a:t>,</a:t>
            </a:r>
            <a:r>
              <a:rPr lang="zh-CN" altLang="en-US" sz="1800">
                <a:solidFill>
                  <a:schemeClr val="tx1"/>
                </a:solidFill>
              </a:rPr>
              <a:t>红细胞悬液</a:t>
            </a:r>
            <a:r>
              <a:rPr lang="en-US" altLang="zh-CN" sz="1800">
                <a:solidFill>
                  <a:schemeClr val="tx1"/>
                </a:solidFill>
              </a:rPr>
              <a:t>2U</a:t>
            </a:r>
            <a:r>
              <a:rPr lang="zh-CN" altLang="en-US" sz="1800">
                <a:solidFill>
                  <a:schemeClr val="tx1"/>
                </a:solidFill>
              </a:rPr>
              <a:t>输注，</a:t>
            </a:r>
            <a:r>
              <a:rPr lang="en-US" altLang="zh-CN" sz="1800">
                <a:solidFill>
                  <a:schemeClr val="tx1"/>
                </a:solidFill>
              </a:rPr>
              <a:t>21:20</a:t>
            </a:r>
            <a:r>
              <a:rPr lang="zh-CN" altLang="en-US" sz="1800">
                <a:solidFill>
                  <a:schemeClr val="tx1"/>
                </a:solidFill>
              </a:rPr>
              <a:t>输血完毕，病员生命体征平稳，</a:t>
            </a:r>
            <a:r>
              <a:rPr lang="en-US" altLang="zh-CN" sz="1800">
                <a:solidFill>
                  <a:schemeClr val="tx1"/>
                </a:solidFill>
                <a:sym typeface="+mn-ea"/>
              </a:rPr>
              <a:t>T36.8℃ P76</a:t>
            </a:r>
            <a:r>
              <a:rPr lang="zh-CN" altLang="en-US" sz="1800">
                <a:solidFill>
                  <a:schemeClr val="tx1"/>
                </a:solidFill>
                <a:sym typeface="+mn-ea"/>
              </a:rPr>
              <a:t>次</a:t>
            </a:r>
            <a:r>
              <a:rPr lang="en-US" altLang="zh-CN" sz="1800">
                <a:solidFill>
                  <a:schemeClr val="tx1"/>
                </a:solidFill>
                <a:sym typeface="+mn-ea"/>
              </a:rPr>
              <a:t>/</a:t>
            </a:r>
            <a:r>
              <a:rPr lang="zh-CN" altLang="en-US" sz="1800">
                <a:solidFill>
                  <a:schemeClr val="tx1"/>
                </a:solidFill>
                <a:sym typeface="+mn-ea"/>
              </a:rPr>
              <a:t>分 </a:t>
            </a:r>
            <a:r>
              <a:rPr lang="en-US" altLang="zh-CN" sz="1800">
                <a:solidFill>
                  <a:schemeClr val="tx1"/>
                </a:solidFill>
                <a:sym typeface="+mn-ea"/>
              </a:rPr>
              <a:t>R19</a:t>
            </a:r>
            <a:r>
              <a:rPr lang="zh-CN" altLang="en-US" sz="1800">
                <a:solidFill>
                  <a:schemeClr val="tx1"/>
                </a:solidFill>
                <a:sym typeface="+mn-ea"/>
              </a:rPr>
              <a:t>次</a:t>
            </a:r>
            <a:r>
              <a:rPr lang="en-US" altLang="zh-CN" sz="1800">
                <a:solidFill>
                  <a:schemeClr val="tx1"/>
                </a:solidFill>
                <a:sym typeface="+mn-ea"/>
              </a:rPr>
              <a:t>/</a:t>
            </a:r>
            <a:r>
              <a:rPr lang="zh-CN" altLang="en-US" sz="1800">
                <a:solidFill>
                  <a:schemeClr val="tx1"/>
                </a:solidFill>
                <a:sym typeface="+mn-ea"/>
              </a:rPr>
              <a:t>分 </a:t>
            </a:r>
            <a:r>
              <a:rPr lang="en-US" altLang="zh-CN" sz="1800">
                <a:solidFill>
                  <a:schemeClr val="tx1"/>
                </a:solidFill>
                <a:sym typeface="+mn-ea"/>
              </a:rPr>
              <a:t>BP94/60 mmHg </a:t>
            </a:r>
            <a:r>
              <a:rPr lang="zh-CN" altLang="en-US" sz="1800">
                <a:solidFill>
                  <a:schemeClr val="tx1"/>
                </a:solidFill>
                <a:sym typeface="+mn-ea"/>
              </a:rPr>
              <a:t>未见输血反应。</a:t>
            </a:r>
            <a:endParaRPr lang="zh-CN" altLang="en-US" sz="1800">
              <a:solidFill>
                <a:schemeClr val="tx1"/>
              </a:solidFill>
              <a:sym typeface="+mn-ea"/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1800">
                <a:solidFill>
                  <a:schemeClr val="tx1"/>
                </a:solidFill>
                <a:sym typeface="+mn-ea"/>
              </a:rPr>
              <a:t>夜间生命体征平稳。</a:t>
            </a:r>
            <a:endParaRPr lang="zh-CN" altLang="en-US" sz="1800">
              <a:solidFill>
                <a:schemeClr val="tx1"/>
              </a:solidFill>
              <a:sym typeface="+mn-ea"/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1800">
                <a:solidFill>
                  <a:schemeClr val="tx1"/>
                </a:solidFill>
                <a:sym typeface="+mn-ea"/>
              </a:rPr>
              <a:t>24h</a:t>
            </a:r>
            <a:r>
              <a:rPr lang="zh-CN" altLang="en-US" sz="1800">
                <a:solidFill>
                  <a:schemeClr val="tx1"/>
                </a:solidFill>
                <a:sym typeface="+mn-ea"/>
              </a:rPr>
              <a:t>尿量</a:t>
            </a:r>
            <a:r>
              <a:rPr lang="en-US" altLang="zh-CN" sz="1800">
                <a:solidFill>
                  <a:schemeClr val="tx1"/>
                </a:solidFill>
                <a:sym typeface="+mn-ea"/>
              </a:rPr>
              <a:t>1200ml</a:t>
            </a:r>
            <a:r>
              <a:rPr lang="zh-CN" altLang="en-US" sz="1800">
                <a:solidFill>
                  <a:schemeClr val="tx1"/>
                </a:solidFill>
                <a:sym typeface="+mn-ea"/>
              </a:rPr>
              <a:t>。</a:t>
            </a:r>
            <a:endParaRPr lang="zh-CN" altLang="en-US" sz="1800">
              <a:solidFill>
                <a:schemeClr val="tx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标题 1"/>
          <p:cNvSpPr>
            <a:spLocks noGrp="1"/>
          </p:cNvSpPr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 wrap="square" lIns="86411" tIns="43205" rIns="86411" bIns="43205" anchor="ctr"/>
          <a:lstStyle/>
          <a:p>
            <a:r>
              <a:rPr lang="zh-CN" altLang="en-US" sz="3200">
                <a:solidFill>
                  <a:schemeClr val="tx1"/>
                </a:solidFill>
                <a:ea typeface="宋体" panose="02010600030101010101" pitchFamily="2" charset="-122"/>
              </a:rPr>
              <a:t>病 情 发 展</a:t>
            </a:r>
            <a:br>
              <a:rPr lang="zh-CN" altLang="en-US" sz="3600">
                <a:solidFill>
                  <a:schemeClr val="tx1"/>
                </a:solidFill>
                <a:ea typeface="宋体" panose="02010600030101010101" pitchFamily="2" charset="-122"/>
              </a:rPr>
            </a:br>
            <a:endParaRPr lang="zh-CN" altLang="en-US"/>
          </a:p>
        </p:txBody>
      </p:sp>
      <p:sp>
        <p:nvSpPr>
          <p:cNvPr id="33794" name="内容占位符 2"/>
          <p:cNvSpPr>
            <a:spLocks noGrp="1"/>
          </p:cNvSpPr>
          <p:nvPr>
            <p:ph idx="4294967295"/>
          </p:nvPr>
        </p:nvSpPr>
        <p:spPr>
          <a:xfrm>
            <a:off x="898525" y="846455"/>
            <a:ext cx="8102600" cy="4928870"/>
          </a:xfrm>
        </p:spPr>
        <p:txBody>
          <a:bodyPr wrap="square" lIns="86411" tIns="43205" rIns="86411" bIns="43205" anchor="t"/>
          <a:lstStyle/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1"/>
                </a:solidFill>
              </a:rPr>
              <a:t>D3</a:t>
            </a:r>
            <a:endParaRPr lang="en-US" altLang="zh-CN" sz="2000">
              <a:solidFill>
                <a:schemeClr val="tx1"/>
              </a:solidFill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000">
                <a:solidFill>
                  <a:schemeClr val="tx1"/>
                </a:solidFill>
              </a:rPr>
              <a:t>2018-12-8</a:t>
            </a:r>
            <a:endParaRPr lang="en-US" altLang="zh-CN" sz="2000">
              <a:solidFill>
                <a:schemeClr val="tx1"/>
              </a:solidFill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000">
                <a:solidFill>
                  <a:schemeClr val="tx1"/>
                </a:solidFill>
              </a:rPr>
              <a:t>病员神清，</a:t>
            </a:r>
            <a:r>
              <a:rPr lang="en-US" altLang="zh-CN" sz="2000">
                <a:solidFill>
                  <a:schemeClr val="tx1"/>
                </a:solidFill>
              </a:rPr>
              <a:t> </a:t>
            </a:r>
            <a:r>
              <a:rPr lang="zh-CN" altLang="en-US" sz="2000">
                <a:solidFill>
                  <a:schemeClr val="tx1"/>
                </a:solidFill>
              </a:rPr>
              <a:t>查体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T36.7  P90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次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/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分    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R20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次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/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分  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BP84/56mmHg spo296%  PTCD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管道妥善固定，引流黄褐色胆汁，</a:t>
            </a:r>
            <a:r>
              <a:rPr lang="zh-CN" altLang="en-US" sz="2000">
                <a:solidFill>
                  <a:schemeClr val="tx1"/>
                </a:solidFill>
              </a:rPr>
              <a:t>诉暂未呕血、未解黑便，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持续</a:t>
            </a:r>
            <a:r>
              <a:rPr lang="zh-CN" altLang="en-US" sz="1800">
                <a:solidFill>
                  <a:schemeClr val="tx1"/>
                </a:solidFill>
                <a:sym typeface="+mn-ea"/>
              </a:rPr>
              <a:t>生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长抑素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3mg+0.9%NS48ml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、奥美拉唑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40mg+0.9%NS40ml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泵入，继续予以头孢类抗感染、脂肪乳氨基酸等静脉营养支持、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5%GNS+10%KCL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静脉快速滴注扩容。</a:t>
            </a:r>
            <a:endParaRPr lang="zh-CN" altLang="en-US" sz="2000">
              <a:solidFill>
                <a:schemeClr val="tx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标题 1"/>
          <p:cNvSpPr>
            <a:spLocks noGrp="1"/>
          </p:cNvSpPr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 wrap="square" lIns="86411" tIns="43205" rIns="86411" bIns="43205" anchor="ctr"/>
          <a:lstStyle/>
          <a:p>
            <a:r>
              <a:rPr lang="zh-CN" altLang="en-US" sz="3200">
                <a:solidFill>
                  <a:schemeClr val="tx1"/>
                </a:solidFill>
                <a:ea typeface="宋体" panose="02010600030101010101" pitchFamily="2" charset="-122"/>
              </a:rPr>
              <a:t>病 情 发 展</a:t>
            </a:r>
            <a:br>
              <a:rPr lang="zh-CN" altLang="en-US" sz="3600">
                <a:solidFill>
                  <a:schemeClr val="tx1"/>
                </a:solidFill>
                <a:ea typeface="宋体" panose="02010600030101010101" pitchFamily="2" charset="-122"/>
              </a:rPr>
            </a:br>
            <a:endParaRPr lang="zh-CN" altLang="en-US"/>
          </a:p>
        </p:txBody>
      </p:sp>
      <p:sp>
        <p:nvSpPr>
          <p:cNvPr id="33794" name="内容占位符 2"/>
          <p:cNvSpPr>
            <a:spLocks noGrp="1"/>
          </p:cNvSpPr>
          <p:nvPr>
            <p:ph idx="4294967295"/>
          </p:nvPr>
        </p:nvSpPr>
        <p:spPr>
          <a:xfrm>
            <a:off x="898525" y="846455"/>
            <a:ext cx="8102600" cy="4928870"/>
          </a:xfrm>
        </p:spPr>
        <p:txBody>
          <a:bodyPr wrap="square" lIns="86411" tIns="43205" rIns="86411" bIns="43205" anchor="t"/>
          <a:lstStyle/>
          <a:p>
            <a:pPr marL="0" indent="0">
              <a:buNone/>
            </a:pPr>
            <a:r>
              <a:rPr lang="en-US" altLang="zh-CN" sz="2000">
                <a:solidFill>
                  <a:schemeClr val="tx1"/>
                </a:solidFill>
                <a:sym typeface="+mn-ea"/>
              </a:rPr>
              <a:t>D4</a:t>
            </a:r>
            <a:endParaRPr lang="en-US" altLang="zh-CN" sz="2000">
              <a:solidFill>
                <a:schemeClr val="tx1"/>
              </a:solidFill>
              <a:sym typeface="+mn-ea"/>
            </a:endParaRPr>
          </a:p>
          <a:p>
            <a:pPr marL="0" indent="0">
              <a:buNone/>
            </a:pPr>
            <a:r>
              <a:rPr lang="en-US" altLang="zh-CN" sz="2000">
                <a:solidFill>
                  <a:schemeClr val="tx1"/>
                </a:solidFill>
                <a:sym typeface="+mn-ea"/>
              </a:rPr>
              <a:t>2018-12-9</a:t>
            </a:r>
            <a:endParaRPr lang="en-US" altLang="zh-CN" sz="2000">
              <a:solidFill>
                <a:schemeClr val="tx1"/>
              </a:solidFill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000">
                <a:solidFill>
                  <a:schemeClr val="tx1"/>
                </a:solidFill>
                <a:sym typeface="+mn-ea"/>
              </a:rPr>
              <a:t>病员神清，一般情况良好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 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诉暂未呕血、未解黑便，持续生长抑素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3mg+0.9%NS48ml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、奥美拉唑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40mg+0.9%NS40ml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泵入，继续予以头孢类抗感染、脂肪乳氨基酸等静脉营养支持、</a:t>
            </a:r>
            <a:r>
              <a:rPr lang="en-US" altLang="zh-CN" sz="2000">
                <a:solidFill>
                  <a:schemeClr val="tx1"/>
                </a:solidFill>
                <a:sym typeface="+mn-ea"/>
              </a:rPr>
              <a:t>5%GNS+10%KCL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静脉快速滴注扩容。</a:t>
            </a:r>
            <a:endParaRPr lang="en-US" altLang="zh-CN" sz="2000">
              <a:solidFill>
                <a:schemeClr val="tx1"/>
              </a:solidFill>
              <a:sym typeface="+mn-ea"/>
            </a:endParaRPr>
          </a:p>
          <a:p>
            <a:pPr marL="0" indent="0" latinLnBrk="0">
              <a:lnSpc>
                <a:spcPct val="150000"/>
              </a:lnSpc>
              <a:spcBef>
                <a:spcPct val="0"/>
              </a:spcBef>
              <a:buNone/>
            </a:pPr>
            <a:endParaRPr lang="en-US" altLang="zh-CN" sz="2000">
              <a:solidFill>
                <a:schemeClr val="tx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1" name="标题 1"/>
          <p:cNvSpPr>
            <a:spLocks noGrp="1"/>
          </p:cNvSpPr>
          <p:nvPr>
            <p:ph type="title" idx="4294967295"/>
          </p:nvPr>
        </p:nvSpPr>
        <p:spPr>
          <a:xfrm>
            <a:off x="0" y="603250"/>
            <a:ext cx="4857750" cy="928370"/>
          </a:xfrm>
        </p:spPr>
        <p:txBody>
          <a:bodyPr wrap="square" lIns="86411" tIns="43205" rIns="86411" bIns="43205" anchor="ctr"/>
          <a:lstStyle/>
          <a:p>
            <a:r>
              <a:rPr lang="en-US" altLang="zh-CN" sz="36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 </a:t>
            </a:r>
            <a:r>
              <a:rPr lang="zh-CN" altLang="en-US" sz="36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相关知识学习</a:t>
            </a:r>
            <a:endParaRPr lang="zh-CN" altLang="en-US"/>
          </a:p>
        </p:txBody>
      </p:sp>
      <p:pic>
        <p:nvPicPr>
          <p:cNvPr id="35842" name="图片 4" descr="t01af3753098c00cfaa.gif"/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6543675" y="3423920"/>
            <a:ext cx="2457450" cy="2286000"/>
          </a:xfrm>
        </p:spPr>
      </p:pic>
      <p:sp>
        <p:nvSpPr>
          <p:cNvPr id="3" name="文本框 2"/>
          <p:cNvSpPr txBox="1"/>
          <p:nvPr/>
        </p:nvSpPr>
        <p:spPr>
          <a:xfrm>
            <a:off x="933450" y="1878965"/>
            <a:ext cx="5923915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31800" lvl="1" indent="254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863600" lvl="2" indent="508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295400" lvl="3" indent="762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727200" lvl="4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上消化道出血</a:t>
            </a:r>
            <a:r>
              <a:rPr lang="zh-CN" altLang="en-US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是指屈氏韧带（十二指肠悬韧带）以上的消化道，包括食管、胃、十二指肠或胰胆等病变引起的出血，胃空肠吻合术后的空肠病变出血亦属这一范围。大量出血是指在数小时内失血量超出1000ml或循环血容量的20%，其临床主要表现为呕血和（或）黑粪，往往伴有血容量减少引起的急性周围循环衰竭，是常见的急症，病死率高达8%～13.7%。</a:t>
            </a:r>
            <a:endParaRPr lang="zh-CN" altLang="en-US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>
                <a:lumMod val="95000"/>
              </a:schemeClr>
            </a:gs>
            <a:gs pos="100000">
              <a:schemeClr val="accent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/>
          <p:nvPr>
            <p:ph type="title" idx="4294967295"/>
          </p:nvPr>
        </p:nvSpPr>
        <p:spPr>
          <a:xfrm>
            <a:off x="898525" y="244475"/>
            <a:ext cx="8102600" cy="1021080"/>
          </a:xfrm>
        </p:spPr>
        <p:txBody>
          <a:bodyPr/>
          <a:lstStyle/>
          <a:p>
            <a:r>
              <a:rPr lang="zh-CN" altLang="en-US" b="0">
                <a:solidFill>
                  <a:schemeClr val="tx1"/>
                </a:solidFill>
              </a:rPr>
              <a:t>上消化道出血</a:t>
            </a:r>
            <a:endParaRPr lang="zh-CN" altLang="en-US" b="0">
              <a:solidFill>
                <a:schemeClr val="tx1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32155" y="1171575"/>
            <a:ext cx="7890510" cy="4939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31800" lvl="1" indent="254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863600" lvl="2" indent="508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295400" lvl="3" indent="762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727200" lvl="4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lvl="5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lvl="6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lvl="7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lvl="8" indent="101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/>
              <a:t>二、病因   1.上胃肠道疾病 （1）食管疾病 食管炎、食管癌、食管消化性溃疡、食管损伤等。 （2）胃十二指肠疾病 消化性溃疡、急性胃炎、慢性胃炎、胃黏膜脱垂、胃癌、急性胃扩张、十二指肠炎、卓-艾综合征、胃手术后病变等。 （3）空肠疾病 空肠克隆病，胃肠吻合术后空肠溃疡。 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zh-CN" altLang="en-US"/>
              <a:t>2.门静脉高压 （1）各种肝硬化失代偿期。 （2）门静脉阻塞 门静脉炎、门静脉血栓形成、门静脉受邻近肿块压迫。 （3）肝静脉阻塞综合征。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zh-CN" altLang="en-US"/>
              <a:t>3.上胃肠道邻近器官或组织的疾病 （1）胆道出血 胆管或胆囊结石、胆囊或胆管癌、术后胆总管引流管造成的胆道受压坏死、肝癌或肝动脉瘤破入胆道。 （2）胰腺疾病 累及十二指肠胰腺癌，急性胰腺炎并发脓肿溃破。 （3）动脉瘤破入食管、胃或十二指肠，主动脉瘤，肝或脾动脉瘤破裂。 （4）纵隔肿瘤或脓肿破入食管。 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731125" cy="4851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https://d.book118.com/828030056047006026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1.xml><?xml version="1.0" encoding="utf-8"?>
<p:tagLst xmlns:p="http://schemas.openxmlformats.org/presentationml/2006/main">
  <p:tag name="KSO_WM_UNIT_TABLE_BEAUTIFY" val="smartTable{83a45836-1c4c-40be-9557-a5ff108197ef}"/>
</p:tagLst>
</file>

<file path=ppt/tags/tag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宋体</vt:lpstr>
      <vt:lpstr>隶书</vt:lpstr>
      <vt:lpstr>Office Theme</vt:lpstr>
      <vt:lpstr>上消化道出血疑难病例讨论</vt:lpstr>
      <vt:lpstr>基 本 资 料</vt:lpstr>
      <vt:lpstr>病 史 简 介</vt:lpstr>
      <vt:lpstr>病 史 简 介</vt:lpstr>
      <vt:lpstr>病 史 简 介</vt:lpstr>
      <vt:lpstr>入院诊断</vt:lpstr>
      <vt:lpstr>治疗</vt:lpstr>
      <vt:lpstr>护理专项评估</vt:lpstr>
      <vt:lpstr>病 情 发 展</vt:lpstr>
      <vt:lpstr>病 情 发 展</vt:lpstr>
      <vt:lpstr>病 情 发 展</vt:lpstr>
      <vt:lpstr>病 情 发 展</vt:lpstr>
      <vt:lpstr>病 情 发 展</vt:lpstr>
      <vt:lpstr>病 情 发 展</vt:lpstr>
      <vt:lpstr> 相关知识学习</vt:lpstr>
      <vt:lpstr>上消化道出血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2024-09-03T12:52:58.369</cp:lastPrinted>
  <dcterms:created xsi:type="dcterms:W3CDTF">2024-09-03T04:52:58Z</dcterms:created>
  <dcterms:modified xsi:type="dcterms:W3CDTF">2024-09-03T04:53:00Z</dcterms:modified>
</cp:coreProperties>
</file>