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C23262-5719-4F09-B110-558F3E3B78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18894B2-FAA4-44A1-936E-FDB3420A81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51F3FDB-FBD8-4E3B-B5EC-A739F2B110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4B60CC9-043F-429D-82BA-C7B2C3760A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70F41B8-2778-41D0-A401-C053A1F1F6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BD1DFCC-1962-41B1-8397-0C90CDBAC2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44FCC21-9F89-4B7A-9E88-A1159EA621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610B1FB-467E-40B7-9FE4-7411AC6334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1ED9744-ABA1-4887-9371-CC70116E96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9B329CE-0C89-458A-B0CB-C5BCD7C2AF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05FE65F-69B5-4F01-9415-DA10D05045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rcRect l="28268" r="21731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1695" y="5544503"/>
            <a:ext cx="4224233" cy="923330"/>
          </a:xfrm>
        </p:spPr>
        <p:txBody>
          <a:bodyPr wrap="none" anchor="b">
            <a:spAutoFit/>
          </a:bodyPr>
          <a:lstStyle>
            <a:lvl1pPr algn="l">
              <a:defRPr sz="6000" b="0" i="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1695" y="5051672"/>
            <a:ext cx="1980029" cy="4801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2800" b="0" i="0" spc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5" name=""/>
        <p:cNvGrpSpPr/>
        <p:nvPr/>
      </p:nvGrpSpPr>
      <p:grpSpPr>
        <a:xfrm>
          <a:off x="0" y="0"/>
          <a:ext cx="0" cy="0"/>
        </a:xfrm>
      </p:grpSpPr>
      <p:sp>
        <p:nvSpPr>
          <p:cNvPr id="6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7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1" name=""/>
        <p:cNvGrpSpPr/>
        <p:nvPr/>
      </p:nvGrpSpPr>
      <p:grpSpPr>
        <a:xfrm>
          <a:off x="0" y="0"/>
          <a:ext cx="0" cy="0"/>
        </a:xfrm>
      </p:grpSpPr>
      <p:sp>
        <p:nvSpPr>
          <p:cNvPr id="1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1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5" name="图片 2"/>
          <p:cNvPicPr>
            <a:picLocks noChangeAspect="1"/>
          </p:cNvPicPr>
          <p:nvPr userDrawn="1"/>
        </p:nvPicPr>
        <p:blipFill>
          <a:blip r:embed="rId1"/>
          <a:srcRect l="28268" r="21731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6" name=""/>
        <p:cNvGrpSpPr/>
        <p:nvPr/>
      </p:nvGrpSpPr>
      <p:grpSpPr>
        <a:xfrm>
          <a:off x="0" y="0"/>
          <a:ext cx="0" cy="0"/>
        </a:xfrm>
      </p:grpSpPr>
      <p:pic>
        <p:nvPicPr>
          <p:cNvPr id="17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8" name="矩形 6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9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20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1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2" name=""/>
        <p:cNvGrpSpPr/>
        <p:nvPr/>
      </p:nvGrpSpPr>
      <p:grpSpPr>
        <a:xfrm>
          <a:off x="0" y="0"/>
          <a:ext cx="0" cy="0"/>
        </a:xfrm>
      </p:grpSpPr>
      <p:sp>
        <p:nvSpPr>
          <p:cNvPr id="23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24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5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6" name=""/>
        <p:cNvGrpSpPr/>
        <p:nvPr/>
      </p:nvGrpSpPr>
      <p:grpSpPr>
        <a:xfrm>
          <a:off x="0" y="0"/>
          <a:ext cx="0" cy="0"/>
        </a:xfrm>
      </p:grpSpPr>
      <p:pic>
        <p:nvPicPr>
          <p:cNvPr id="27" name="图片 2"/>
          <p:cNvPicPr>
            <a:picLocks noChangeAspect="1"/>
          </p:cNvPicPr>
          <p:nvPr userDrawn="1"/>
        </p:nvPicPr>
        <p:blipFill>
          <a:blip r:embed="rId1"/>
          <a:srcRect l="28268" r="21731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sp>
        <p:nvSpPr>
          <p:cNvPr id="29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0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1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2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2024/1/11</a:t>
            </a:fld>
            <a:endParaRPr lang="en-US" altLang="zh-CN"/>
          </a:p>
        </p:txBody>
      </p:sp>
      <p:sp>
        <p:nvSpPr>
          <p:cNvPr id="3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4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5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0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Relationship Id="rId3" Type="http://schemas.openxmlformats.org/officeDocument/2006/relationships/image" Target="../media/image1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28032104102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骨盆骨折护理研究\n## 1.骨盆骨折概述及流行病学\n### 1.1骨盆骨折的定义与分类\n### 1.2骨盆骨折的发病原因及危险因素\n### 1.3骨盆骨折的流行病学数据及趋势\n## 2.骨盆骨折的诊断与治疗\n### 2.1骨盆骨折的诊断方法\n### 2.2骨盆骨折的治疗原则及方法\n### 2.3骨盆骨折的康复与功能锻炼\n## 3.骨盆骨折的护理概述\n### 3.1骨盆骨折护理的重要性\n### 3.2骨盆骨折护理的目标与原则\n### 3.3骨盆骨折护理的实施方法与流程\n## 4.骨盆骨折的急性期护理\n### 4.1骨盆骨折急性期的病情观察与评估\n### 4.2骨盆骨折急性期的疼痛管理\n### 4.3骨盆骨折急性期的并发症预防与护理\n## 5.骨盆骨折的稳定期护理\n### 5.1骨盆骨折稳定期的康复护理\n### 5.2骨盆骨折稳定期的功能锻炼指导\n### 5.3骨盆骨折稳定期的心理护理与支持\n## 6.骨盆骨折的康复期护理\n### 6.1骨盆骨折康复期的康复训练计划与实施\n### 6.2骨盆骨折康复期的营养指导与饮食调理\n### 6.3骨盆骨折康复期的健康教育与健康促进\n## 7.骨盆骨折护理的质量评价与持续改进\n### 7.1骨盆骨折护理的质量评价标准与方法\n### 7.2骨盆骨折护理的持续改进策略与实践\n### 7.3骨盆骨折护理的未来发展趋势与挑战\n&quot;,&quot;templateId&quot;:&quot;g4cp6mxhy78uudam11m8zmqt9y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1695" y="5553433"/>
            <a:ext cx="9931400" cy="914400"/>
          </a:xfrm>
        </p:spPr>
        <p:txBody>
          <a:bodyPr vert="horz" wrap="square" lIns="91440" tIns="45720" rIns="91440" bIns="45720" anchor="t">
            <a:spAutoFit/>
          </a:bodyPr>
          <a:lstStyle/>
          <a:p>
            <a:pPr>
              <a:buNone/>
            </a:pPr>
            <a:r>
              <a:rPr lang="zh-CN"/>
              <a:t>骨盆骨折护理研究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391695" y="5055553"/>
            <a:ext cx="5786771" cy="476250"/>
          </a:xfrm>
        </p:spPr>
        <p:txBody>
          <a:bodyPr vert="horz" wrap="square" lIns="91440" tIns="45720" rIns="91440" bIns="45720" anchor="b">
            <a:spAutoFit/>
          </a:bodyPr>
          <a:lstStyle/>
          <a:p>
            <a:r>
              <a:rPr lang="en-US"/>
              <a:t>TENCENT DOCS SMART CREATE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effectLst/>
                <a:latin typeface="+mj-ea"/>
                <a:ea typeface="+mj-ea"/>
              </a:rPr>
              <a:t>CREATE TOGETHER</a:t>
            </a:r>
            <a:endParaRPr kumimoji="1" lang="en-US" altLang="zh-CN" spc="80">
              <a:latin typeface="+mj-ea"/>
              <a:ea typeface="+mj-ea"/>
            </a:endParaRPr>
          </a:p>
        </p:txBody>
      </p:sp>
      <p:sp>
        <p:nvSpPr>
          <p:cNvPr id="5" name="文本占位符 20" descr="{&quot;isTemplate&quot;:false,&quot;type&quot;:&quot;subTitle&quot;,&quot;canOmit&quot;:true,&quot;range&quot;:0}"/>
          <p:cNvSpPr txBox="1"/>
          <p:nvPr/>
        </p:nvSpPr>
        <p:spPr>
          <a:xfrm>
            <a:off x="10314921" y="6131138"/>
            <a:ext cx="1484381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solidFill>
                  <a:schemeClr val="bg1"/>
                </a:solidFill>
                <a:effectLst/>
              </a:rPr>
              <a:t>TENCENT</a:t>
            </a:r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r>
              <a:rPr lang="en-US" altLang="zh-CN" spc="80">
                <a:solidFill>
                  <a:schemeClr val="bg1"/>
                </a:solidFill>
                <a:effectLst/>
              </a:rPr>
              <a:t>DOCS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72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14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241408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骨盆骨折概述及流行病学</a:t>
            </a:r>
            <a:endParaRPr/>
          </a:p>
        </p:txBody>
      </p:sp>
      <p:sp>
        <p:nvSpPr>
          <p:cNvPr id="115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01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7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38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39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40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41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骨盆骨折的定义</a:t>
                </a:r>
                <a:endParaRPr/>
              </a:p>
            </p:txBody>
          </p:sp>
          <p:sp>
            <p:nvSpPr>
              <p:cNvPr id="242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骨盆骨折是指骨盆环的完整性受到破坏，包括髋骨、骶骨和尾骨的骨折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骨盆骨折通常是由高能量损伤引起的，如交通事故、坠落伤等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骨盆骨折可能导致严重的并发症，如出血、休克、泌尿生殖系统损伤等</a:t>
                </a:r>
                <a:endParaRPr/>
              </a:p>
            </p:txBody>
          </p:sp>
          <p:sp>
            <p:nvSpPr>
              <p:cNvPr id="243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4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5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46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47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48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骨盆骨折的分类</a:t>
                </a:r>
                <a:endParaRPr/>
              </a:p>
            </p:txBody>
          </p:sp>
          <p:sp>
            <p:nvSpPr>
              <p:cNvPr id="249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根据骨折部位的不同，骨盆骨折可分为髋骨骨折、骶骨骨折和尾骨骨折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根据骨折的稳定性和移位程度，骨盆骨折可分为稳定性骨折和不稳定性骨折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根据骨折的病因，骨盆骨折可分为外伤性骨折和病理性骨折</a:t>
                </a:r>
                <a:endParaRPr/>
              </a:p>
            </p:txBody>
          </p:sp>
          <p:sp>
            <p:nvSpPr>
              <p:cNvPr id="250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1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2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3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5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骨盆骨折的定义与分类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6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骨盆骨折的发病原因及危险因素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63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64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65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骨盆骨折的发病原因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外伤性骨折：主要由于高能量损伤引起，如交通事故、坠落伤、重物砸伤等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病理性骨折：由于骨质疏松、肿瘤侵蚀、感染等因素导致骨质的破坏和骨折</a:t>
                </a:r>
                <a:endParaRPr/>
              </a:p>
            </p:txBody>
          </p:sp>
          <p:pic>
            <p:nvPicPr>
              <p:cNvPr id="26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69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70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骨盆骨折的危险因素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高能量损伤：如交通事故、坠落伤等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骨密度降低：如骨质疏松、长期卧床等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患有慢性疾病：如糖尿病、肾功能不全等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吸烟和饮酒：影响骨密度和骨折愈合</a:t>
                </a:r>
                <a:endParaRPr/>
              </a:p>
            </p:txBody>
          </p:sp>
          <p:pic>
            <p:nvPicPr>
              <p:cNvPr id="27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74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75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76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77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78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骨盆骨折的流行病学数据</a:t>
                </a:r>
                <a:endParaRPr/>
              </a:p>
            </p:txBody>
          </p:sp>
          <p:sp>
            <p:nvSpPr>
              <p:cNvPr id="279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发病率：骨盆骨折的年发病率约为2-10/100,000人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性别分布：男性发病率高于女性，尤其是年轻人群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年龄分布：骨盆骨折好发于20-50岁人群，以30-40岁为高峰</a:t>
                </a:r>
                <a:endParaRPr/>
              </a:p>
            </p:txBody>
          </p:sp>
          <p:sp>
            <p:nvSpPr>
              <p:cNvPr id="280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1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2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83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84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85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骨盆骨折的趋势</a:t>
                </a:r>
                <a:endParaRPr/>
              </a:p>
            </p:txBody>
          </p:sp>
          <p:sp>
            <p:nvSpPr>
              <p:cNvPr id="286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随着交通事故和坠落伤的增加，骨盆骨折的发病率呈上升趋势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随着人口老龄化，骨质疏松性骨盆骨折的发生率逐渐增加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骨盆骨折的治疗技术和康复护理不断改进，患者预后得到改善</a:t>
                </a:r>
                <a:endParaRPr/>
              </a:p>
            </p:txBody>
          </p:sp>
          <p:sp>
            <p:nvSpPr>
              <p:cNvPr id="287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8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9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90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9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骨盆骨折的流行病学数据及趋势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2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93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241408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骨盆骨折的诊断与治疗</a:t>
            </a:r>
            <a:endParaRPr/>
          </a:p>
        </p:txBody>
      </p:sp>
      <p:sp>
        <p:nvSpPr>
          <p:cNvPr id="294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02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5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9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骨盆骨折的诊断方法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97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98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9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0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临床表现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0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疼痛：骨折部位出现剧烈疼痛，活动受限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肿胀：骨折部位出现肿胀、瘀血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畸形：骨折部位出现畸形，如长短腿、髋关节活动受限等</a:t>
                </a:r>
                <a:endParaRPr/>
              </a:p>
            </p:txBody>
          </p:sp>
          <p:pic>
            <p:nvPicPr>
              <p:cNvPr id="30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303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30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0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影像学检查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0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X线检查：了解骨折的部位、类型和移位程度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CT检查：评估骨折的立体结构和关节损伤情况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MRI检查：评估软组织损伤和神经损伤情况</a:t>
                </a:r>
                <a:endParaRPr/>
              </a:p>
            </p:txBody>
          </p:sp>
          <p:pic>
            <p:nvPicPr>
              <p:cNvPr id="30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08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309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310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311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312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治疗原则</a:t>
                </a:r>
                <a:endParaRPr/>
              </a:p>
            </p:txBody>
          </p:sp>
          <p:sp>
            <p:nvSpPr>
              <p:cNvPr id="313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稳定性骨折：采用保守治疗，如卧床休息、药物治疗、物理治疗等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不稳定性骨折：采用手术治疗，如内固定、外固定、骨盆重建等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早诊断、早治疗：避免骨折并发症的发生，提高患者生活质量</a:t>
                </a:r>
                <a:endParaRPr/>
              </a:p>
            </p:txBody>
          </p:sp>
          <p:sp>
            <p:nvSpPr>
              <p:cNvPr id="314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5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6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17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318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319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治疗方法</a:t>
                </a:r>
                <a:endParaRPr/>
              </a:p>
            </p:txBody>
          </p:sp>
          <p:sp>
            <p:nvSpPr>
              <p:cNvPr id="320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保守治疗：包括卧床休息、药物治疗、物理治疗、康复训练等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手术治疗：包括内固定、外固定、骨盆重建、骨折复位等</a:t>
                </a:r>
                <a:endParaRPr/>
              </a:p>
            </p:txBody>
          </p:sp>
          <p:sp>
            <p:nvSpPr>
              <p:cNvPr id="321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22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23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24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32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骨盆骨折的治疗原则及方法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26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327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328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329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330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康复护理</a:t>
                </a:r>
                <a:endParaRPr/>
              </a:p>
            </p:txBody>
          </p:sp>
          <p:sp>
            <p:nvSpPr>
              <p:cNvPr id="331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减轻疼痛：采用药物治疗、物理治疗等方法缓解疼痛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预防感染：保持伤口清洁、定期换药，预防感染的发生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预防血栓：进行下肢静脉泵、穿弹力袜等预防深静脉血栓形成</a:t>
                </a:r>
                <a:endParaRPr/>
              </a:p>
            </p:txBody>
          </p:sp>
          <p:sp>
            <p:nvSpPr>
              <p:cNvPr id="332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33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34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35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336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337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功能锻炼</a:t>
                </a:r>
                <a:endParaRPr/>
              </a:p>
            </p:txBody>
          </p:sp>
          <p:sp>
            <p:nvSpPr>
              <p:cNvPr id="338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早期锻炼：在床上进行关节活动、肌肉收缩等锻炼，预防肌肉萎缩和关节僵硬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中期锻炼：在康复器械辅助下进行站立、行走、平衡等锻炼，提高患者自理能力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晚期锻炼：进行有氧运动、力量训练等，恢复患者运动功能和生活能力</a:t>
                </a:r>
                <a:endParaRPr/>
              </a:p>
            </p:txBody>
          </p:sp>
          <p:sp>
            <p:nvSpPr>
              <p:cNvPr id="339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40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41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42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34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骨盆骨折的康复与功能锻炼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241408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骨盆骨折的护理概述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03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1" name="Picture 3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315750" y="1584357"/>
            <a:ext cx="4575952" cy="4575952"/>
          </a:xfrm>
          <a:prstGeom prst="ellipse">
            <a:avLst/>
          </a:prstGeom>
        </p:spPr>
      </p:pic>
      <p:grpSp>
        <p:nvGrpSpPr>
          <p:cNvPr id="12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5582412" y="1807048"/>
            <a:ext cx="5629118" cy="4659814"/>
            <a:chOff x="5582412" y="1807048"/>
            <a:chExt cx="5629118" cy="4659814"/>
          </a:xfrm>
        </p:grpSpPr>
        <p:grpSp>
          <p:nvGrpSpPr>
            <p:cNvPr id="13" name="组合 3"/>
            <p:cNvGrpSpPr/>
            <p:nvPr/>
          </p:nvGrpSpPr>
          <p:grpSpPr>
            <a:xfrm>
              <a:off x="5582412" y="1807048"/>
              <a:ext cx="5629117" cy="1487888"/>
              <a:chOff x="571500" y="1815543"/>
              <a:chExt cx="5629117" cy="1487888"/>
            </a:xfrm>
          </p:grpSpPr>
          <p:sp>
            <p:nvSpPr>
              <p:cNvPr id="14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提高患者生活质量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5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通过有效的护理措施，减轻患者疼痛，提高患者舒适度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通过康复训练和健康教育，提高患者自理能力和生活质量</a:t>
                </a:r>
                <a:endParaRPr/>
              </a:p>
            </p:txBody>
          </p:sp>
          <p:sp>
            <p:nvSpPr>
              <p:cNvPr id="16" name="椭圆 6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17" name="组合 7"/>
            <p:cNvGrpSpPr/>
            <p:nvPr/>
          </p:nvGrpSpPr>
          <p:grpSpPr>
            <a:xfrm>
              <a:off x="5582412" y="3393011"/>
              <a:ext cx="5629118" cy="1487888"/>
              <a:chOff x="571500" y="1815543"/>
              <a:chExt cx="5629118" cy="1487888"/>
            </a:xfrm>
          </p:grpSpPr>
          <p:sp>
            <p:nvSpPr>
              <p:cNvPr id="18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预防并发症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9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通过密切观察和护理，及时发现并处理潜在并发症，如感染、血栓等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通过合理的营养指导和饮食调理，改善患者营养状况，预防营养不良</a:t>
                </a:r>
                <a:endParaRPr/>
              </a:p>
            </p:txBody>
          </p:sp>
          <p:sp>
            <p:nvSpPr>
              <p:cNvPr id="20" name="椭圆 10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1" name="组合 11"/>
            <p:cNvGrpSpPr/>
            <p:nvPr/>
          </p:nvGrpSpPr>
          <p:grpSpPr>
            <a:xfrm>
              <a:off x="5582412" y="4978974"/>
              <a:ext cx="5629118" cy="1487888"/>
              <a:chOff x="571500" y="1815543"/>
              <a:chExt cx="5629118" cy="1487888"/>
            </a:xfrm>
          </p:grpSpPr>
          <p:sp>
            <p:nvSpPr>
              <p:cNvPr id="22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22082"/>
                <a:ext cx="463434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促进患者康复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3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通过心理护理和支持，帮助患者树立信心，积极配合治疗和康复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通过多学科团队合作，制定个性化的康复计划，提高康复效果</a:t>
                </a:r>
                <a:endParaRPr/>
              </a:p>
            </p:txBody>
          </p:sp>
          <p:sp>
            <p:nvSpPr>
              <p:cNvPr id="24" name="椭圆 14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骨盆骨折护理的重要性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骨盆骨折护理的目标与原则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8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9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30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护理目标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促进患者疼痛缓解，提高舒适度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预防并发症的发生，降低死亡率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促进患者康复，提高生活质量</a:t>
                </a:r>
                <a:endParaRPr/>
              </a:p>
            </p:txBody>
          </p:sp>
          <p:pic>
            <p:nvPicPr>
              <p:cNvPr id="3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34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35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护理原则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以患者为中心，提供个性化护理服务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综合运用护理措施，提高护理效果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加强多学科团队合作，共同促进患者康复</a:t>
                </a:r>
                <a:endParaRPr/>
              </a:p>
            </p:txBody>
          </p:sp>
          <p:pic>
            <p:nvPicPr>
              <p:cNvPr id="3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9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4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骨盆骨折护理的实施方法与流程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41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42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43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实施方法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制定个性化的护理计划，明确护理目标和措施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落实各项护理措施，密切观察患者病情变化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定期评估护理效果，调整护理计划</a:t>
                </a:r>
                <a:endParaRPr/>
              </a:p>
            </p:txBody>
          </p:sp>
          <p:pic>
            <p:nvPicPr>
              <p:cNvPr id="4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47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48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实施流程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评估患者病情，制定护理计划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落实护理措施，密切观察病情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定期评估护理效果，调整护理计划</a:t>
                </a:r>
                <a:endParaRPr/>
              </a:p>
            </p:txBody>
          </p:sp>
          <p:pic>
            <p:nvPicPr>
              <p:cNvPr id="5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2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53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241408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骨盆骨折的急性期护理</a:t>
            </a:r>
            <a:endParaRPr/>
          </a:p>
        </p:txBody>
      </p:sp>
      <p:sp>
        <p:nvSpPr>
          <p:cNvPr id="54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04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5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5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骨盆骨折急性期的病情观察与评估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57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58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5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6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病情观察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6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关注患者的生命体征，如心率、血压、呼吸等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观察患者的疼痛状况，评估疼痛程度和缓解情况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注意患者的伤口情况，预防感染的发生</a:t>
                </a:r>
                <a:endParaRPr/>
              </a:p>
            </p:txBody>
          </p:sp>
          <p:pic>
            <p:nvPicPr>
              <p:cNvPr id="6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63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6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6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评估内容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6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评估患者的骨折类型和移位程度，指导治疗和护理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评估患者的并发症风险，如出血、休克、感染等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评估患者的心理状况，提供心理支持和护理</a:t>
                </a:r>
                <a:endParaRPr/>
              </a:p>
            </p:txBody>
          </p:sp>
          <p:pic>
            <p:nvPicPr>
              <p:cNvPr id="6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https://d.book118.com/828032104102006035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humanities_architecture_blue">
      <a:dk1>
        <a:srgbClr val="000000"/>
      </a:dk1>
      <a:lt1>
        <a:srgbClr val="FFFFFF"/>
      </a:lt1>
      <a:dk2>
        <a:srgbClr val="0A102F"/>
      </a:dk2>
      <a:lt2>
        <a:srgbClr val="DEEFF8"/>
      </a:lt2>
      <a:accent1>
        <a:srgbClr val="2565A9"/>
      </a:accent1>
      <a:accent2>
        <a:srgbClr val="94CAE9"/>
      </a:accent2>
      <a:accent3>
        <a:srgbClr val="4D98D1"/>
      </a:accent3>
      <a:accent4>
        <a:srgbClr val="315C89"/>
      </a:accent4>
      <a:accent5>
        <a:srgbClr val="5880A4"/>
      </a:accent5>
      <a:accent6>
        <a:srgbClr val="1C2F45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106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5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骨盆骨折护理研究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2024-09-14T12:49:50.261</cp:lastPrinted>
  <dcterms:created xsi:type="dcterms:W3CDTF">2024-09-14T04:49:50Z</dcterms:created>
  <dcterms:modified xsi:type="dcterms:W3CDTF">2024-09-14T04:49:52Z</dcterms:modified>
</cp:coreProperties>
</file>