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KVRVJB+MS-UIGothic"/>
      <p:regular r:id="rId19"/>
    </p:embeddedFont>
    <p:embeddedFont>
      <p:font typeface="FPIDNA+BBDDPK+MicrosoftYaHei"/>
      <p:regular r:id="rId20"/>
    </p:embeddedFont>
    <p:embeddedFont>
      <p:font typeface="FTEWGT+PMWKAP+ArialMT"/>
      <p:regular r:id="rId21"/>
    </p:embeddedFont>
    <p:embeddedFont>
      <p:font typeface="RIUPKP+WKCPKJ+MicrosoftYaHei-Bold"/>
      <p:regular r:id="rId22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D4D786-F410-46C6-8FD0-8DA58D2F1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0FE6FD-9DFA-4479-AE5A-EFF018400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AB201-8F86-43E8-AAA9-E015F6709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4E6F7F-A922-4C2C-A3D3-FCB622CA9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617DA7-7D7F-46B3-9BB2-0871AAA45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C3F113-2C72-4C30-BE1A-8A25330DB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0BE80C-A9EE-47D9-BAC7-B1CC419BF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199954-A402-4C5A-9602-8EA5C84C8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230166-6E0F-420F-8B39-77B999CA9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7343E-581A-4FD1-A170-BBAC7A71E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D1F308-C812-4812-AB71-0E1957765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4200101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1509" y="2390025"/>
            <a:ext cx="6600825" cy="2326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4E1B04"/>
                </a:solidFill>
                <a:latin typeface="SimSun"/>
                <a:cs typeface="SimSun"/>
              </a:rPr>
              <a:t>鉴</a:t>
            </a:r>
            <a:r>
              <a:rPr sz="4950">
                <a:solidFill>
                  <a:srgbClr val="4E1B04"/>
                </a:solidFill>
                <a:latin typeface="KVRVJB+MS-UIGothic"/>
                <a:cs typeface="KVRVJB+MS-UIGothic"/>
              </a:rPr>
              <a:t>衡</a:t>
            </a:r>
            <a:r>
              <a:rPr sz="4950">
                <a:solidFill>
                  <a:srgbClr val="4E1B04"/>
                </a:solidFill>
                <a:latin typeface="SimSun"/>
                <a:cs typeface="SimSun"/>
              </a:rPr>
              <a:t>认证节</a:t>
            </a:r>
            <a:r>
              <a:rPr sz="4950">
                <a:solidFill>
                  <a:srgbClr val="4E1B04"/>
                </a:solidFill>
                <a:latin typeface="KVRVJB+MS-UIGothic"/>
                <a:cs typeface="KVRVJB+MS-UIGothic"/>
              </a:rPr>
              <a:t>能量</a:t>
            </a:r>
            <a:r>
              <a:rPr sz="495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4950">
                <a:solidFill>
                  <a:srgbClr val="4E1B04"/>
                </a:solidFill>
                <a:latin typeface="KVRVJB+MS-UIGothic"/>
                <a:cs typeface="KVRVJB+MS-UIGothic"/>
              </a:rPr>
              <a:t>核</a:t>
            </a:r>
          </a:p>
          <a:p>
            <a:pPr marL="0" marR="0">
              <a:lnSpc>
                <a:spcPts val="4950"/>
              </a:lnSpc>
              <a:spcBef>
                <a:spcPts val="989"/>
              </a:spcBef>
              <a:spcAft>
                <a:spcPct val="0"/>
              </a:spcAft>
            </a:pPr>
            <a:r>
              <a:rPr sz="4950">
                <a:solidFill>
                  <a:srgbClr val="4E1B04"/>
                </a:solidFill>
                <a:latin typeface="KVRVJB+MS-UIGothic"/>
                <a:cs typeface="KVRVJB+MS-UIGothic"/>
              </a:rPr>
              <a:t>步</a:t>
            </a:r>
            <a:r>
              <a:rPr sz="4950">
                <a:solidFill>
                  <a:srgbClr val="4E1B04"/>
                </a:solidFill>
                <a:latin typeface="SimSun"/>
                <a:cs typeface="SimSun"/>
              </a:rPr>
              <a:t>骤</a:t>
            </a:r>
            <a:r>
              <a:rPr sz="4950">
                <a:solidFill>
                  <a:srgbClr val="4E1B04"/>
                </a:solidFill>
                <a:latin typeface="KVRVJB+MS-UIGothic"/>
                <a:cs typeface="KVRVJB+MS-UIGothic"/>
              </a:rPr>
              <a:t>与方法</a:t>
            </a:r>
            <a:r>
              <a:rPr sz="4950">
                <a:solidFill>
                  <a:srgbClr val="4E1B04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4E1B04"/>
                </a:solidFill>
                <a:latin typeface="KVRVJB+MS-UIGothic"/>
                <a:cs typeface="KVRVJB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4099132"/>
            <a:ext cx="3725887" cy="403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2"/>
              </a:lnSpc>
              <a:spcBef>
                <a:spcPct val="0"/>
              </a:spcBef>
              <a:spcAft>
                <a:spcPct val="0"/>
              </a:spcAft>
            </a:pPr>
            <a:r>
              <a:rPr sz="1250" spc="15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THE</a:t>
            </a:r>
            <a:r>
              <a:rPr sz="1250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 </a:t>
            </a:r>
            <a:r>
              <a:rPr sz="1250" spc="10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FIRST </a:t>
            </a:r>
            <a:r>
              <a:rPr sz="1250" spc="15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LESSON</a:t>
            </a:r>
            <a:r>
              <a:rPr sz="1250" spc="10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 </a:t>
            </a:r>
            <a:r>
              <a:rPr sz="1250" spc="20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OF</a:t>
            </a:r>
            <a:r>
              <a:rPr sz="1250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 </a:t>
            </a:r>
            <a:r>
              <a:rPr sz="1250" spc="15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THE</a:t>
            </a:r>
            <a:r>
              <a:rPr sz="1250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 </a:t>
            </a:r>
            <a:r>
              <a:rPr sz="1250" spc="15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SCHOOL</a:t>
            </a:r>
            <a:r>
              <a:rPr sz="1250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 </a:t>
            </a:r>
            <a:r>
              <a:rPr sz="1250" spc="15">
                <a:solidFill>
                  <a:srgbClr val="4E1B04"/>
                </a:solidFill>
                <a:latin typeface="FPIDNA+BBDDPK+MicrosoftYaHei"/>
                <a:cs typeface="FPIDNA+BBDDPK+MicrosoftYaHei"/>
              </a:rPr>
              <a:t>YEAR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50659" y="244113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FTEWGT+PMWKAP+ArialMT"/>
                <a:cs typeface="FTEWGT+PMWKAP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2400">
                <a:solidFill>
                  <a:srgbClr val="4E1B04"/>
                </a:solidFill>
                <a:latin typeface="KVRVJB+MS-UIGothic"/>
                <a:cs typeface="KVRVJB+MS-UIGothic"/>
              </a:rPr>
              <a:t>核准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0659" y="295294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FTEWGT+PMWKAP+ArialMT"/>
                <a:cs typeface="FTEWGT+PMWKAP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现场审</a:t>
            </a:r>
            <a:r>
              <a:rPr sz="2400">
                <a:solidFill>
                  <a:srgbClr val="4E1B04"/>
                </a:solidFill>
                <a:latin typeface="KVRVJB+MS-UIGothic"/>
                <a:cs typeface="KVRVJB+MS-UIGothic"/>
              </a:rPr>
              <a:t>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0659" y="3465385"/>
            <a:ext cx="2490691" cy="1809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FTEWGT+PMWKAP+ArialMT"/>
                <a:cs typeface="FTEWGT+PMWKAP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2400">
                <a:solidFill>
                  <a:srgbClr val="4E1B04"/>
                </a:solidFill>
                <a:latin typeface="KVRVJB+MS-UIGothic"/>
                <a:cs typeface="KVRVJB+MS-UIGothic"/>
              </a:rPr>
              <a:t>核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报</a:t>
            </a:r>
            <a:r>
              <a:rPr sz="2400">
                <a:solidFill>
                  <a:srgbClr val="4E1B04"/>
                </a:solidFill>
                <a:latin typeface="KVRVJB+MS-UIGothic"/>
                <a:cs typeface="KVRVJB+MS-UIGothic"/>
              </a:rPr>
              <a:t>告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编</a:t>
            </a:r>
            <a:r>
              <a:rPr sz="2400">
                <a:solidFill>
                  <a:srgbClr val="4E1B04"/>
                </a:solidFill>
                <a:latin typeface="KVRVJB+MS-UIGothic"/>
                <a:cs typeface="KVRVJB+MS-UIGothic"/>
              </a:rPr>
              <a:t>写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FTEWGT+PMWKAP+ArialMT"/>
                <a:cs typeface="FTEWGT+PMWKAP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2400">
                <a:solidFill>
                  <a:srgbClr val="4E1B04"/>
                </a:solidFill>
                <a:latin typeface="KVRVJB+MS-UIGothic"/>
                <a:cs typeface="KVRVJB+MS-UIGothic"/>
              </a:rPr>
              <a:t>核后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续</a:t>
            </a:r>
            <a:r>
              <a:rPr sz="2400">
                <a:solidFill>
                  <a:srgbClr val="4E1B04"/>
                </a:solidFill>
                <a:latin typeface="KVRVJB+MS-UIGothic"/>
                <a:cs typeface="KVRVJB+MS-UIGothic"/>
              </a:rPr>
              <a:t>工作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FTEWGT+PMWKAP+ArialMT"/>
                <a:cs typeface="FTEWGT+PMWKAP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KVRVJB+MS-UIGothic"/>
                <a:cs typeface="KVRVJB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89835" y="1831330"/>
            <a:ext cx="2291134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D27536"/>
                </a:solidFill>
                <a:latin typeface="RIUPKP+WKCPKJ+MicrosoftYaHei-Bold"/>
                <a:cs typeface="RIUPKP+WKCPKJ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0725" y="2978761"/>
            <a:ext cx="5429250" cy="2114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鉴</a:t>
            </a:r>
            <a:r>
              <a:rPr sz="4500">
                <a:solidFill>
                  <a:srgbClr val="4E1B04"/>
                </a:solidFill>
                <a:latin typeface="KVRVJB+MS-UIGothic"/>
                <a:cs typeface="KVRVJB+MS-UIGothic"/>
              </a:rPr>
              <a:t>衡</a:t>
            </a: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认证节</a:t>
            </a:r>
            <a:r>
              <a:rPr sz="4500">
                <a:solidFill>
                  <a:srgbClr val="4E1B04"/>
                </a:solidFill>
                <a:latin typeface="KVRVJB+MS-UIGothic"/>
                <a:cs typeface="KVRVJB+MS-UIGothic"/>
              </a:rPr>
              <a:t>能量</a:t>
            </a: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审</a:t>
            </a:r>
          </a:p>
          <a:p>
            <a:pPr marL="1428750" marR="0">
              <a:lnSpc>
                <a:spcPts val="4500"/>
              </a:lnSpc>
              <a:spcBef>
                <a:spcPts val="90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KVRVJB+MS-UIGothic"/>
                <a:cs typeface="KVRVJB+MS-UIGothic"/>
              </a:rPr>
              <a:t>核概述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定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与目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E1B04"/>
                </a:solidFill>
                <a:latin typeface="KVRVJB+MS-UIGothic"/>
                <a:cs typeface="KVRVJB+MS-UIGothic"/>
              </a:rPr>
              <a:t>定</a:t>
            </a:r>
            <a:r>
              <a:rPr sz="1550">
                <a:solidFill>
                  <a:srgbClr val="4E1B04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鉴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认证节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能量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核是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目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施的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能措施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估和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验证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其是否达到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期的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能效果，并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出具相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认证证书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KVRVJB+MS-UIGothic"/>
                <a:cs typeface="KVRVJB+MS-UIGothic"/>
              </a:rPr>
              <a:t>目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确保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能措施的有效性，提高能源利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用效率，降低能源消耗和碳排放，促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可持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续发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核的重要性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IUPKP+WKCPKJ+MicrosoftYaHei-Bold"/>
                <a:cs typeface="RIUPKP+WKCPKJ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IUPKP+WKCPKJ+MicrosoftYaHei-Bold"/>
                <a:cs typeface="RIUPKP+WKCPKJ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IUPKP+WKCPKJ+MicrosoftYaHei-Bold"/>
                <a:cs typeface="RIUPKP+WKCPKJ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E1B04"/>
                </a:solidFill>
                <a:latin typeface="KVRVJB+MS-UIGothic"/>
                <a:cs typeface="KVRVJB+MS-UIGothic"/>
              </a:rPr>
              <a:t>提高能源利用效率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E1B04"/>
                </a:solidFill>
                <a:latin typeface="KVRVJB+MS-UIGothic"/>
                <a:cs typeface="KVRVJB+MS-UIGothic"/>
              </a:rPr>
              <a:t>降低成本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E1B04"/>
                </a:solidFill>
                <a:latin typeface="KVRVJB+MS-UIGothic"/>
                <a:cs typeface="KVRVJB+MS-UIGothic"/>
              </a:rPr>
              <a:t>提升</a:t>
            </a:r>
            <a:r>
              <a:rPr sz="2000" spc="25">
                <a:solidFill>
                  <a:srgbClr val="4E1B04"/>
                </a:solidFill>
                <a:latin typeface="SimSun"/>
                <a:cs typeface="SimSun"/>
              </a:rPr>
              <a:t>竞</a:t>
            </a:r>
            <a:r>
              <a:rPr sz="2000" spc="23">
                <a:solidFill>
                  <a:srgbClr val="4E1B04"/>
                </a:solidFill>
                <a:latin typeface="KVRVJB+MS-UIGothic"/>
                <a:cs typeface="KVRVJB+MS-UIGothic"/>
              </a:rPr>
              <a:t>争力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555304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核，企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可以了解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能措施的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效果，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一步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化能源利用方式，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提高能源利用效率。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有效的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能措施可以降低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能源消耗和运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成本，提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高企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效益。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过节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认证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，企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可以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得市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场认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可和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提升品牌形象和市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地位。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核的流程与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2300" spc="25">
                <a:solidFill>
                  <a:srgbClr val="4E1B04"/>
                </a:solidFill>
                <a:latin typeface="KVRVJB+MS-UIGothic"/>
                <a:cs typeface="KVRVJB+MS-UIGothic"/>
              </a:rPr>
              <a:t>核流程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2300" spc="25">
                <a:solidFill>
                  <a:srgbClr val="4E1B04"/>
                </a:solidFill>
                <a:latin typeface="KVRVJB+MS-UIGothic"/>
                <a:cs typeface="KVRVJB+MS-UIGothic"/>
              </a:rPr>
              <a:t>核</a:t>
            </a: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标</a:t>
            </a:r>
            <a:r>
              <a:rPr sz="2300">
                <a:solidFill>
                  <a:srgbClr val="4E1B04"/>
                </a:solidFill>
                <a:latin typeface="KVRVJB+MS-UIGothic"/>
                <a:cs typeface="KVRVJB+MS-UIGothic"/>
              </a:rPr>
              <a:t>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2300" spc="25">
                <a:solidFill>
                  <a:srgbClr val="4E1B04"/>
                </a:solidFill>
                <a:latin typeface="KVRVJB+MS-UIGothic"/>
                <a:cs typeface="KVRVJB+MS-UIGothic"/>
              </a:rPr>
              <a:t>核方法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817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包括准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备阶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段、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阶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段、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编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制和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阶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段等。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86522" cy="1036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采用国家或国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通用的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准和方法，如</a:t>
            </a:r>
            <a:r>
              <a:rPr sz="1500">
                <a:solidFill>
                  <a:srgbClr val="000000"/>
                </a:solidFill>
                <a:latin typeface="FPIDNA+BBDDPK+MicrosoftYaHei"/>
                <a:cs typeface="FPIDNA+BBDDPK+MicrosoftYaHei"/>
              </a:rPr>
              <a:t>ISO</a:t>
            </a:r>
          </a:p>
          <a:p>
            <a:pPr marL="0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PIDNA+BBDDPK+MicrosoftYaHei"/>
                <a:cs typeface="FPIDNA+BBDDPK+MicrosoftYaHei"/>
              </a:rPr>
              <a:t>50001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817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包括数据收集、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现场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查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文件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审查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、人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员访谈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89835" y="1831330"/>
            <a:ext cx="2291134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D27536"/>
                </a:solidFill>
                <a:latin typeface="RIUPKP+WKCPKJ+MicrosoftYaHei-Bold"/>
                <a:cs typeface="RIUPKP+WKCPKJ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63725" y="2978761"/>
            <a:ext cx="3143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4500">
                <a:solidFill>
                  <a:srgbClr val="4E1B04"/>
                </a:solidFill>
                <a:latin typeface="KVRVJB+MS-UIGothic"/>
                <a:cs typeface="KVRVJB+MS-UIGothic"/>
              </a:rPr>
              <a:t>核准</a:t>
            </a: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确定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核范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44025" y="200405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E1B04"/>
                </a:solidFill>
                <a:latin typeface="KVRVJB+MS-UIGothic"/>
                <a:cs typeface="KVRVJB+MS-UIGothic"/>
              </a:rPr>
              <a:t>确定</a:t>
            </a:r>
            <a:r>
              <a:rPr sz="1550" spc="25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1550" spc="25">
                <a:solidFill>
                  <a:srgbClr val="4E1B04"/>
                </a:solidFill>
                <a:latin typeface="KVRVJB+MS-UIGothic"/>
                <a:cs typeface="KVRVJB+MS-UIGothic"/>
              </a:rPr>
              <a:t>核</a:t>
            </a:r>
            <a:r>
              <a:rPr sz="1550" spc="25">
                <a:solidFill>
                  <a:srgbClr val="4E1B04"/>
                </a:solidFill>
                <a:latin typeface="SimSun"/>
                <a:cs typeface="SimSun"/>
              </a:rPr>
              <a:t>对</a:t>
            </a:r>
            <a:r>
              <a:rPr sz="1550">
                <a:solidFill>
                  <a:srgbClr val="4E1B04"/>
                </a:solidFill>
                <a:latin typeface="KVRVJB+MS-UIGothic"/>
                <a:cs typeface="KVRVJB+MS-UIGothic"/>
              </a:rPr>
              <a:t>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27873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明确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象，如工厂、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车间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产线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等，确保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核范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明确、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具体。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4025" y="414781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E1B04"/>
                </a:solidFill>
                <a:latin typeface="KVRVJB+MS-UIGothic"/>
                <a:cs typeface="KVRVJB+MS-UIGothic"/>
              </a:rPr>
              <a:t>确定</a:t>
            </a:r>
            <a:r>
              <a:rPr sz="1550" spc="25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1550" spc="25">
                <a:solidFill>
                  <a:srgbClr val="4E1B04"/>
                </a:solidFill>
                <a:latin typeface="KVRVJB+MS-UIGothic"/>
                <a:cs typeface="KVRVJB+MS-UIGothic"/>
              </a:rPr>
              <a:t>核目</a:t>
            </a:r>
            <a:r>
              <a:rPr sz="1550">
                <a:solidFill>
                  <a:srgbClr val="4E1B04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明确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核目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，如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能潜力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估、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能措施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施情况等，确保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核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有的放矢。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建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核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团队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914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4E1B04"/>
                </a:solidFill>
                <a:latin typeface="KVRVJB+MS-UIGothic"/>
                <a:cs typeface="KVRVJB+MS-UIGothic"/>
              </a:rPr>
              <a:t>确定</a:t>
            </a:r>
            <a:r>
              <a:rPr sz="2000" spc="15">
                <a:solidFill>
                  <a:srgbClr val="4E1B04"/>
                </a:solidFill>
                <a:latin typeface="SimSun"/>
                <a:cs typeface="SimSun"/>
              </a:rPr>
              <a:t>团队</a:t>
            </a:r>
            <a:r>
              <a:rPr sz="2000" spc="15">
                <a:solidFill>
                  <a:srgbClr val="4E1B04"/>
                </a:solidFill>
                <a:latin typeface="KVRVJB+MS-UIGothic"/>
                <a:cs typeface="KVRVJB+MS-UIGothic"/>
              </a:rPr>
              <a:t>成</a:t>
            </a:r>
            <a:r>
              <a:rPr sz="2000">
                <a:solidFill>
                  <a:srgbClr val="4E1B04"/>
                </a:solidFill>
                <a:latin typeface="SimSun"/>
                <a:cs typeface="SimSun"/>
              </a:rPr>
              <a:t>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060119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根据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核范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和目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相关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经验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团队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65861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4E1B04"/>
                </a:solidFill>
                <a:latin typeface="KVRVJB+MS-UIGothic"/>
                <a:cs typeface="KVRVJB+MS-UIGothic"/>
              </a:rPr>
              <a:t>分工与</a:t>
            </a:r>
            <a:r>
              <a:rPr sz="2000" spc="14">
                <a:solidFill>
                  <a:srgbClr val="4E1B04"/>
                </a:solidFill>
                <a:latin typeface="SimSun"/>
                <a:cs typeface="SimSun"/>
              </a:rPr>
              <a:t>协</a:t>
            </a:r>
            <a:r>
              <a:rPr sz="2000">
                <a:solidFill>
                  <a:srgbClr val="4E1B04"/>
                </a:solidFill>
                <a:latin typeface="KVRVJB+MS-UIGothic"/>
                <a:cs typeface="KVRVJB+MS-UIGothic"/>
              </a:rPr>
              <a:t>作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499388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明确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团队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的分工，确保各成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够协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同工作，提高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核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85559" y="5148433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RVJB+MS-UIGothic"/>
                <a:cs typeface="KVRVJB+MS-UIGothic"/>
              </a:rPr>
              <a:t>效率。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制定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核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计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KVRVJB+MS-UIGothic"/>
                <a:cs typeface="KVRVJB+MS-UIGothic"/>
              </a:rPr>
              <a:t>制定</a:t>
            </a:r>
            <a:r>
              <a:rPr sz="2300" spc="23">
                <a:solidFill>
                  <a:srgbClr val="4E1B04"/>
                </a:solidFill>
                <a:latin typeface="SimSun"/>
                <a:cs typeface="SimSun"/>
              </a:rPr>
              <a:t>时间</a:t>
            </a:r>
            <a:r>
              <a:rPr sz="2300">
                <a:solidFill>
                  <a:srgbClr val="4E1B04"/>
                </a:solidFill>
                <a:latin typeface="KVRVJB+MS-UIGothic"/>
                <a:cs typeface="KVRVJB+MS-UIGothic"/>
              </a:rPr>
              <a:t>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613238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根据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核范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和目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，制定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详细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表，确保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核按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行。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KVRVJB+MS-UIGothic"/>
                <a:cs typeface="KVRVJB+MS-UIGothic"/>
              </a:rPr>
              <a:t>制定</a:t>
            </a: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审</a:t>
            </a:r>
            <a:r>
              <a:rPr sz="2300" spc="23">
                <a:solidFill>
                  <a:srgbClr val="4E1B04"/>
                </a:solidFill>
                <a:latin typeface="KVRVJB+MS-UIGothic"/>
                <a:cs typeface="KVRVJB+MS-UIGothic"/>
              </a:rPr>
              <a:t>核流程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226051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明确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核流程，包括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现场审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核、后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环节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，确保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程有序、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KVRVJB+MS-UIGothic"/>
                <a:cs typeface="KVRVJB+MS-UIGothic"/>
              </a:rPr>
              <a:t>范。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收集相关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资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KVRVJB+MS-UIGothic"/>
                <a:cs typeface="KVRVJB+MS-UIGothic"/>
              </a:rPr>
              <a:t>收集基</a:t>
            </a:r>
            <a:r>
              <a:rPr sz="2300" spc="23">
                <a:solidFill>
                  <a:srgbClr val="FFFFFF"/>
                </a:solidFill>
                <a:latin typeface="SimSun"/>
                <a:cs typeface="SimSun"/>
              </a:rPr>
              <a:t>础资</a:t>
            </a:r>
            <a:r>
              <a:rPr sz="2300">
                <a:solidFill>
                  <a:srgbClr val="FFFFFF"/>
                </a:solidFill>
                <a:latin typeface="KVRVJB+MS-UIGothic"/>
                <a:cs typeface="KVRVJB+MS-UIGothic"/>
              </a:rPr>
              <a:t>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532198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收集与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象相关的基本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料，如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、工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艺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流程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KVRVJB+MS-UIGothic"/>
                <a:cs typeface="KVRVJB+MS-UIGothic"/>
              </a:rPr>
              <a:t>收集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2300" spc="23">
                <a:solidFill>
                  <a:srgbClr val="FFFFFF"/>
                </a:solidFill>
                <a:latin typeface="KVRVJB+MS-UIGothic"/>
                <a:cs typeface="KVRVJB+MS-UIGothic"/>
              </a:rPr>
              <a:t>史数据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0215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收集与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核目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相关的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史数据，如能耗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记录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记录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等，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为审</a:t>
            </a: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核提供数据支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959203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RVJB+MS-UIGothic"/>
                <a:cs typeface="KVRVJB+MS-UIGothic"/>
              </a:rPr>
              <a:t>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89835" y="1831330"/>
            <a:ext cx="2291134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D27536"/>
                </a:solidFill>
                <a:latin typeface="RIUPKP+WKCPKJ+MicrosoftYaHei-Bold"/>
                <a:cs typeface="RIUPKP+WKCPKJ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63725" y="2978761"/>
            <a:ext cx="3143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现场审</a:t>
            </a:r>
            <a:r>
              <a:rPr sz="4500">
                <a:solidFill>
                  <a:srgbClr val="4E1B04"/>
                </a:solidFill>
                <a:latin typeface="KVRVJB+MS-UIGothic"/>
                <a:cs typeface="KVRVJB+MS-UIGothic"/>
              </a:rPr>
              <a:t> 核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现场</a:t>
            </a: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勘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3115" y="434885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49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现场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查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核的第一步，目的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是了解被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核方的能源使用情况、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运行状况、工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流程等信息。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3067050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查过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程中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注意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察能源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量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表是否配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备齐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全、准确，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运行是否正常，以及是否存在能</a:t>
            </a:r>
          </a:p>
          <a:p>
            <a:pPr marL="762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源浪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费现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象。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9315" y="4348853"/>
            <a:ext cx="2993454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记录现场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查结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果，包括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数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量、型号、运行状况、能源使用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情况等，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的数据收集和整</a:t>
            </a:r>
          </a:p>
          <a:p>
            <a:pPr marL="571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理提供基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数据。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KVRVJB+MS-UIGothic"/>
                <a:cs typeface="KVRVJB+MS-UIGothic"/>
              </a:rPr>
              <a:t>数据收集与整理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7743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根据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现场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查结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果，制定数据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收集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划，明确需要收集的数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型、来源和收集方法。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7743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收集到的数据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应进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行整理、分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归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档，确保数据的准确性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和完整性。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数据整理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程中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应对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异常数据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行核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，确保数据的真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性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RVJB+MS-UIGothic"/>
                <a:cs typeface="KVRVJB+MS-UIGothic"/>
              </a:rPr>
              <a:t>和可靠性。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https://d.book118.com/828042001016006047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SimSun</vt:lpstr>
      <vt:lpstr>KVRVJB+MS-UIGothic</vt:lpstr>
      <vt:lpstr>FPIDNA+BBDDPK+MicrosoftYaHei</vt:lpstr>
      <vt:lpstr>FTEWGT+PMWKAP+ArialMT</vt:lpstr>
      <vt:lpstr>Times New Roman</vt:lpstr>
      <vt:lpstr>RIUPKP+WKCPKJ+MicrosoftYaHei-Bold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2024-09-28T06:44:12.834</cp:lastPrinted>
  <dcterms:created xsi:type="dcterms:W3CDTF">2024-09-27T22:44:12Z</dcterms:created>
  <dcterms:modified xsi:type="dcterms:W3CDTF">2024-09-27T22:44:14Z</dcterms:modified>
</cp:coreProperties>
</file>