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3AD2DCF-8D00-4414-AE32-370362489F7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850BF7-CD7A-4174-B862-4028921CE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AD16E-5910-43F8-84DC-A107C8A46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8A13EA-750B-40D1-862D-1C758064C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2AB580-A77C-4DAF-A3C9-4BB36A6FD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33E828-368C-4AB5-B2D9-3D12E1A815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6E9F5D-9AFC-4F33-AB4F-92F8DE4630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F5ED04-9466-462F-9529-EB62A2A86C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33BE9B-8468-4CC0-BD46-4B3982F66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1AF77-FFFD-4457-B446-1D720F3C92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BF1CA-96BC-4FB2-ADE7-91A27233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6D41D-BF8A-446F-825B-D2557A6E0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F4F0A17-F53E-4ABC-8AA0-53BB5035B57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B189E6F-5F49-4697-989C-88A974C045C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4704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激励与动力训练</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理解激励与动力训练</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激励的类型与方法</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动力训练的技巧与实践</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激励与动力训练在工作中的应用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激励与动力训练在个人生活中的应用</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理解激励与动力训练</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什么是激励与动力训练</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激励是通过外部因素或内在动机来激发人们的积极性和努力。动力训练是一种方法，旨在帮助个人提高自我激励和动力。</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激励与动力的作用</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通过激励与动力训练，个人能够在工作和生活中表现更出色</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提高个人的工作绩效和生活质量</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激励与动力训练可以使个人更有动力克服困难，并达到设定的目标</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帮助个人克服困难，实现目标</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积极的激励和动力训练有助于个人建立自信和乐观的态度</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增强自信心和积极态度</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激励与动力训练可以促进良好的人际关系和团队之间的合作</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改善人际关系和团队合作</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目标设定</a:t>
            </a:r>
            <a:endParaRPr lang="en-US" sz="1800" b="0" strike="noStrike" spc="-1">
              <a:solidFill>
                <a:srgbClr val="FFFFFF"/>
              </a:solidFill>
              <a:latin typeface="Arial"/>
            </a:endParaRPr>
          </a:p>
        </p:txBody>
      </p:sp>
      <p:sp>
        <p:nvSpPr>
          <p:cNvPr id="9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设定明确的目标是激励与动力训练的重要组成部分，能够驱动个人朝着目标努力</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自我激励</a:t>
            </a:r>
            <a:endParaRPr lang="en-US" sz="1800" b="0" strike="noStrike" spc="-1">
              <a:solidFill>
                <a:srgbClr val="FFFFFF"/>
              </a:solidFill>
              <a:latin typeface="Arial"/>
            </a:endParaRPr>
          </a:p>
        </p:txBody>
      </p:sp>
      <p:sp>
        <p:nvSpPr>
          <p:cNvPr id="9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个人可以通过自我激励来保持动力，例如设立奖励机制和自我评价</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心理激励</a:t>
            </a:r>
            <a:endParaRPr lang="en-US" sz="1800" b="0" strike="noStrike" spc="-1">
              <a:solidFill>
                <a:srgbClr val="FFFFFF"/>
              </a:solidFill>
              <a:latin typeface="Arial"/>
            </a:endParaRPr>
          </a:p>
        </p:txBody>
      </p:sp>
      <p:sp>
        <p:nvSpPr>
          <p:cNvPr id="10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心理激励可以通过正面的言语和心理暗示来激励个人，增强内在动力</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激励与动力训练的原理</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奖励和惩罚机制</a:t>
            </a:r>
            <a:endParaRPr lang="en-US" sz="1800" b="0" strike="noStrike" spc="-1">
              <a:solidFill>
                <a:srgbClr val="FFFFFF"/>
              </a:solidFill>
              <a:latin typeface="Arial"/>
            </a:endParaRPr>
          </a:p>
        </p:txBody>
      </p:sp>
      <p:sp>
        <p:nvSpPr>
          <p:cNvPr id="10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激励与动力训练通过奖励良好行为和惩罚不良行为来塑造个人的动力</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为什么需要激励与动力训练</a:t>
            </a:r>
            <a:endParaRPr lang="en-US" sz="3600" b="0" strike="noStrike" spc="-1">
              <a:solidFill>
                <a:schemeClr val="dk1"/>
              </a:solidFill>
              <a:latin typeface="Arial"/>
            </a:endParaRPr>
          </a:p>
        </p:txBody>
      </p:sp>
      <p:sp>
        <p:nvSpPr>
          <p:cNvPr id="10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在现代社会中，人们面临各种挑战和压力，需要激励和动力来应对</a:t>
            </a:r>
            <a:endParaRPr lang="en-US" sz="1600" b="0" strike="noStrike" spc="-1">
              <a:solidFill>
                <a:srgbClr val="FFFFFF"/>
              </a:solidFill>
              <a:latin typeface="Arial"/>
            </a:endParaRPr>
          </a:p>
        </p:txBody>
      </p:sp>
      <p:sp>
        <p:nvSpPr>
          <p:cNvPr id="10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面临挑战和压力</a:t>
            </a:r>
            <a:endParaRPr lang="en-US" sz="2000" b="0" strike="noStrike" spc="-1">
              <a:solidFill>
                <a:srgbClr val="FFFFFF"/>
              </a:solidFill>
              <a:latin typeface="Arial"/>
            </a:endParaRPr>
          </a:p>
        </p:txBody>
      </p:sp>
      <p:sp>
        <p:nvSpPr>
          <p:cNvPr id="11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缺乏激励和动力会导致工作效率低下，影响工作质量</a:t>
            </a:r>
            <a:endParaRPr lang="en-US" sz="1600" b="0" strike="noStrike" spc="-1">
              <a:solidFill>
                <a:srgbClr val="FFFFFF"/>
              </a:solidFill>
              <a:latin typeface="Arial"/>
            </a:endParaRPr>
          </a:p>
        </p:txBody>
      </p:sp>
      <p:sp>
        <p:nvSpPr>
          <p:cNvPr id="11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提高工作效率</a:t>
            </a:r>
            <a:endParaRPr lang="en-US" sz="2000" b="0" strike="noStrike" spc="-1">
              <a:solidFill>
                <a:srgbClr val="FFFFFF"/>
              </a:solidFill>
              <a:latin typeface="Arial"/>
            </a:endParaRPr>
          </a:p>
        </p:txBody>
      </p:sp>
      <p:sp>
        <p:nvSpPr>
          <p:cNvPr id="11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激励与动力训练可以帮助个人不断成长，提升个人能力和素质</a:t>
            </a:r>
            <a:endParaRPr lang="en-US" sz="1600" b="0" strike="noStrike" spc="-1">
              <a:solidFill>
                <a:srgbClr val="FFFFFF"/>
              </a:solidFill>
              <a:latin typeface="Arial"/>
            </a:endParaRPr>
          </a:p>
        </p:txBody>
      </p:sp>
      <p:sp>
        <p:nvSpPr>
          <p:cNvPr id="11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促进个人成长</a:t>
            </a:r>
            <a:endParaRPr lang="en-US" sz="2000" b="0" strike="noStrike" spc="-1">
              <a:solidFill>
                <a:srgbClr val="FFFFFF"/>
              </a:solidFill>
              <a:latin typeface="Arial"/>
            </a:endParaRPr>
          </a:p>
        </p:txBody>
      </p:sp>
      <p:sp>
        <p:nvSpPr>
          <p:cNvPr id="11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通过训练，个人可以提高自我管理能力，更好地规划和执行目标</a:t>
            </a:r>
            <a:endParaRPr lang="en-US" sz="1600" b="0" strike="noStrike" spc="-1">
              <a:solidFill>
                <a:srgbClr val="FFFFFF"/>
              </a:solidFill>
              <a:latin typeface="Arial"/>
            </a:endParaRPr>
          </a:p>
        </p:txBody>
      </p:sp>
      <p:sp>
        <p:nvSpPr>
          <p:cNvPr id="11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增强自我管理能力</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结论</a:t>
            </a:r>
            <a:endParaRPr lang="en-US" sz="2800" b="0" strike="noStrike" spc="-1">
              <a:solidFill>
                <a:srgbClr val="FFFFFF"/>
              </a:solidFill>
              <a:latin typeface="Arial"/>
            </a:endParaRPr>
          </a:p>
        </p:txBody>
      </p:sp>
      <p:sp>
        <p:nvSpPr>
          <p:cNvPr id="11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激励与动力训练是提高个人绩效和生活质量的重要方法，通过深入理解激励与动力的作用和原理，可以更好地应用于个人成长和发展。</a:t>
            </a:r>
            <a:endParaRPr lang="en-US" sz="1800" b="0" strike="noStrike" spc="-1">
              <a:solidFill>
                <a:srgbClr val="FFFFFF"/>
              </a:solidFill>
              <a:latin typeface="Arial"/>
            </a:endParaRPr>
          </a:p>
        </p:txBody>
      </p:sp>
      <p:sp>
        <p:nvSpPr>
          <p:cNvPr id="1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激励的类型与方法</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内在激励</a:t>
            </a:r>
            <a:endParaRPr lang="en-US" sz="3600" b="0" strike="noStrike" spc="-1">
              <a:solidFill>
                <a:schemeClr val="dk1"/>
              </a:solidFill>
              <a:latin typeface="Arial"/>
            </a:endParaRPr>
          </a:p>
        </p:txBody>
      </p:sp>
      <p:sp>
        <p:nvSpPr>
          <p:cNvPr id="12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内在激励是指个体内在的动机和兴趣驱动，不依赖外部奖励。这种类型的激励可以帮助人们更持久地保持积极性和动力，因为它来源于个体内部的需求和价值观。</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内在激励</a:t>
            </a:r>
            <a:endParaRPr lang="en-US" sz="3600" b="0" strike="noStrike" spc="-1">
              <a:solidFill>
                <a:schemeClr val="dk1"/>
              </a:solidFill>
              <a:latin typeface="Arial"/>
            </a:endParaRPr>
          </a:p>
        </p:txBody>
      </p:sp>
      <p:sp>
        <p:nvSpPr>
          <p:cNvPr id="127"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不依赖外部奖励</a:t>
            </a:r>
            <a:endParaRPr lang="en-US" sz="1600" b="0" strike="noStrike" spc="-1">
              <a:solidFill>
                <a:srgbClr val="FFFFFF"/>
              </a:solidFill>
              <a:latin typeface="Arial"/>
            </a:endParaRPr>
          </a:p>
        </p:txBody>
      </p:sp>
      <p:sp>
        <p:nvSpPr>
          <p:cNvPr id="128"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个体内在的动机和兴趣驱动</a:t>
            </a:r>
            <a:endParaRPr lang="en-US" sz="2000" b="0" strike="noStrike" spc="-1">
              <a:solidFill>
                <a:srgbClr val="FFFFFF"/>
              </a:solidFill>
              <a:latin typeface="Arial"/>
            </a:endParaRPr>
          </a:p>
        </p:txBody>
      </p:sp>
      <p:sp>
        <p:nvSpPr>
          <p:cNvPr id="129"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来源于个体内部的需求和价值观</a:t>
            </a:r>
            <a:endParaRPr lang="en-US" sz="1600" b="0" strike="noStrike" spc="-1">
              <a:solidFill>
                <a:srgbClr val="FFFFFF"/>
              </a:solidFill>
              <a:latin typeface="Arial"/>
            </a:endParaRPr>
          </a:p>
        </p:txBody>
      </p:sp>
      <p:sp>
        <p:nvSpPr>
          <p:cNvPr id="130"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帮助人们更持久地保持积极性和动力</a:t>
            </a:r>
            <a:endParaRPr lang="en-US" sz="2000" b="0" strike="noStrike" spc="-1">
              <a:solidFill>
                <a:srgbClr val="FFFFFF"/>
              </a:solidFill>
              <a:latin typeface="Arial"/>
            </a:endParaRPr>
          </a:p>
        </p:txBody>
      </p:sp>
      <p:sp>
        <p:nvSpPr>
          <p:cNvPr id="131"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提高工作绩效和创造力</a:t>
            </a:r>
            <a:endParaRPr lang="en-US" sz="1600" b="0" strike="noStrike" spc="-1">
              <a:solidFill>
                <a:srgbClr val="FFFFFF"/>
              </a:solidFill>
              <a:latin typeface="Arial"/>
            </a:endParaRPr>
          </a:p>
        </p:txBody>
      </p:sp>
      <p:sp>
        <p:nvSpPr>
          <p:cNvPr id="132"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激发个体的自我激励机制</a:t>
            </a:r>
            <a:endParaRPr lang="en-US" sz="2000" b="0" strike="noStrike" spc="-1">
              <a:solidFill>
                <a:srgbClr val="FFFFFF"/>
              </a:solidFill>
              <a:latin typeface="Arial"/>
            </a:endParaRPr>
          </a:p>
        </p:txBody>
      </p:sp>
      <p:sp>
        <p:nvSpPr>
          <p:cNvPr id="133"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4"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外在激励</a:t>
            </a:r>
            <a:endParaRPr lang="en-US" sz="2800" b="0" strike="noStrike" spc="-1">
              <a:solidFill>
                <a:srgbClr val="FFFFFF"/>
              </a:solidFill>
              <a:latin typeface="Arial"/>
            </a:endParaRPr>
          </a:p>
        </p:txBody>
      </p:sp>
      <p:sp>
        <p:nvSpPr>
          <p:cNvPr id="13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外在激励是指通过外部奖励或惩罚来驱动个体的行为。这种激励可以在短期内激发人们的动力和行动力，但并非长久有效，因为依赖于外在条件和奖励机制。</a:t>
            </a:r>
            <a:endParaRPr lang="en-US" sz="1800" b="0" strike="noStrike" spc="-1">
              <a:solidFill>
                <a:srgbClr val="FFFFFF"/>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39"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外在激励</a:t>
            </a:r>
            <a:endParaRPr lang="en-US" sz="3600" b="0" strike="noStrike" spc="-1">
              <a:solidFill>
                <a:schemeClr val="dk1"/>
              </a:solidFill>
              <a:latin typeface="Arial"/>
            </a:endParaRPr>
          </a:p>
        </p:txBody>
      </p:sp>
      <p:sp>
        <p:nvSpPr>
          <p:cNvPr id="141"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短期内激发人们的动力和行动力</a:t>
            </a:r>
            <a:endParaRPr lang="en-US" sz="1600" b="0" strike="noStrike" spc="-1">
              <a:solidFill>
                <a:srgbClr val="FFFFFF"/>
              </a:solidFill>
              <a:latin typeface="Arial"/>
            </a:endParaRPr>
          </a:p>
        </p:txBody>
      </p:sp>
      <p:sp>
        <p:nvSpPr>
          <p:cNvPr id="142"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通过外部奖励或惩罚来驱动个体的行为</a:t>
            </a:r>
            <a:endParaRPr lang="en-US" sz="2000" b="0" strike="noStrike" spc="-1">
              <a:solidFill>
                <a:srgbClr val="FFFFFF"/>
              </a:solidFill>
              <a:latin typeface="Arial"/>
            </a:endParaRPr>
          </a:p>
        </p:txBody>
      </p:sp>
      <p:sp>
        <p:nvSpPr>
          <p:cNvPr id="143"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非长久有效</a:t>
            </a:r>
            <a:endParaRPr lang="en-US" sz="1600" b="0" strike="noStrike" spc="-1">
              <a:solidFill>
                <a:srgbClr val="FFFFFF"/>
              </a:solidFill>
              <a:latin typeface="Arial"/>
            </a:endParaRPr>
          </a:p>
        </p:txBody>
      </p:sp>
      <p:sp>
        <p:nvSpPr>
          <p:cNvPr id="144"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依赖外在条件和奖励机制</a:t>
            </a:r>
            <a:endParaRPr lang="en-US" sz="2000" b="0" strike="noStrike" spc="-1">
              <a:solidFill>
                <a:srgbClr val="FFFFFF"/>
              </a:solidFill>
              <a:latin typeface="Arial"/>
            </a:endParaRPr>
          </a:p>
        </p:txBody>
      </p:sp>
      <p:sp>
        <p:nvSpPr>
          <p:cNvPr id="145"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提高工作效率和品质</a:t>
            </a:r>
            <a:endParaRPr lang="en-US" sz="1600" b="0" strike="noStrike" spc="-1">
              <a:solidFill>
                <a:srgbClr val="FFFFFF"/>
              </a:solidFill>
              <a:latin typeface="Arial"/>
            </a:endParaRPr>
          </a:p>
        </p:txBody>
      </p:sp>
      <p:sp>
        <p:nvSpPr>
          <p:cNvPr id="146"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有助于形成明确目标和绩效标准</a:t>
            </a:r>
            <a:endParaRPr lang="en-US" sz="2000" b="0" strike="noStrike" spc="-1">
              <a:solidFill>
                <a:srgbClr val="FFFFFF"/>
              </a:solidFill>
              <a:latin typeface="Arial"/>
            </a:endParaRPr>
          </a:p>
        </p:txBody>
      </p:sp>
      <p:sp>
        <p:nvSpPr>
          <p:cNvPr id="147"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8"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竞争激发个体激励和动力</a:t>
            </a:r>
            <a:endParaRPr lang="en-US" sz="1800" b="0" strike="noStrike" spc="-1">
              <a:solidFill>
                <a:srgbClr val="FFFFFF"/>
              </a:solidFill>
              <a:latin typeface="Arial"/>
            </a:endParaRPr>
          </a:p>
        </p:txBody>
      </p:sp>
      <p:sp>
        <p:nvSpPr>
          <p:cNvPr id="151"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激发个体的竞争意识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激励个体不断进步</a:t>
            </a:r>
            <a:endParaRPr lang="en-US" sz="1400" b="0" strike="noStrike" spc="-1">
              <a:solidFill>
                <a:srgbClr val="FFFFFF"/>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团队激励提高合作效率</a:t>
            </a:r>
            <a:endParaRPr lang="en-US" sz="1800" b="0" strike="noStrike" spc="-1">
              <a:solidFill>
                <a:srgbClr val="FFFFFF"/>
              </a:solidFill>
              <a:latin typeface="Arial"/>
            </a:endParaRPr>
          </a:p>
        </p:txBody>
      </p:sp>
      <p:sp>
        <p:nvSpPr>
          <p:cNvPr id="154"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减少工作冲突</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促进团队目标达成</a:t>
            </a:r>
            <a:endParaRPr lang="en-US" sz="1400" b="0" strike="noStrike" spc="-1">
              <a:solidFill>
                <a:srgbClr val="FFFFFF"/>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共享团队成功和成就</a:t>
            </a:r>
            <a:endParaRPr lang="en-US" sz="1800" b="0" strike="noStrike" spc="-1">
              <a:solidFill>
                <a:srgbClr val="FFFFFF"/>
              </a:solidFill>
              <a:latin typeface="Arial"/>
            </a:endParaRPr>
          </a:p>
        </p:txBody>
      </p:sp>
      <p:sp>
        <p:nvSpPr>
          <p:cNvPr id="157"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增强团队成员归属感</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鼓励团队合作共赢</a:t>
            </a:r>
            <a:endParaRPr lang="en-US" sz="1400" b="0" strike="noStrike" spc="-1">
              <a:solidFill>
                <a:srgbClr val="FFFFFF"/>
              </a:solidFill>
              <a:latin typeface="Arial"/>
            </a:endParaRPr>
          </a:p>
        </p:txBody>
      </p:sp>
      <p:sp>
        <p:nvSpPr>
          <p:cNvPr id="15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团队激励</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团队合作激发个体激励和动力</a:t>
            </a:r>
            <a:endParaRPr lang="en-US" sz="1800" b="0" strike="noStrike" spc="-1">
              <a:solidFill>
                <a:srgbClr val="FFFFFF"/>
              </a:solidFill>
              <a:latin typeface="Arial"/>
            </a:endParaRPr>
          </a:p>
        </p:txBody>
      </p:sp>
      <p:sp>
        <p:nvSpPr>
          <p:cNvPr id="161"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增加团队凝聚力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促进信息共享和协作</a:t>
            </a:r>
            <a:endParaRPr lang="en-US" sz="14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激励方法</a:t>
            </a:r>
            <a:endParaRPr lang="en-US" sz="3600" b="0" strike="noStrike" spc="-1">
              <a:solidFill>
                <a:schemeClr val="dk1"/>
              </a:solidFill>
              <a:latin typeface="Arial"/>
            </a:endParaRPr>
          </a:p>
        </p:txBody>
      </p:sp>
      <p:sp>
        <p:nvSpPr>
          <p:cNvPr id="16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通过激励奖励个体表现</a:t>
            </a:r>
            <a:endParaRPr lang="en-US" sz="1600" b="0" strike="noStrike" spc="-1">
              <a:solidFill>
                <a:srgbClr val="FFFFFF"/>
              </a:solidFill>
              <a:latin typeface="Arial"/>
            </a:endParaRPr>
          </a:p>
        </p:txBody>
      </p:sp>
      <p:sp>
        <p:nvSpPr>
          <p:cNvPr id="16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奖励制度</a:t>
            </a:r>
            <a:endParaRPr lang="en-US" sz="2000" b="0" strike="noStrike" spc="-1">
              <a:solidFill>
                <a:srgbClr val="FFFFFF"/>
              </a:solidFill>
              <a:latin typeface="Arial"/>
            </a:endParaRPr>
          </a:p>
        </p:txBody>
      </p:sp>
      <p:sp>
        <p:nvSpPr>
          <p:cNvPr id="16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6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6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肯定个体贡献和努力</a:t>
            </a:r>
            <a:endParaRPr lang="en-US" sz="1600" b="0" strike="noStrike" spc="-1">
              <a:solidFill>
                <a:srgbClr val="FFFFFF"/>
              </a:solidFill>
              <a:latin typeface="Arial"/>
            </a:endParaRPr>
          </a:p>
        </p:txBody>
      </p:sp>
      <p:sp>
        <p:nvSpPr>
          <p:cNvPr id="16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表扬奖励</a:t>
            </a:r>
            <a:endParaRPr lang="en-US" sz="2000" b="0" strike="noStrike" spc="-1">
              <a:solidFill>
                <a:srgbClr val="FFFFFF"/>
              </a:solidFill>
              <a:latin typeface="Arial"/>
            </a:endParaRPr>
          </a:p>
        </p:txBody>
      </p:sp>
      <p:sp>
        <p:nvSpPr>
          <p:cNvPr id="16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7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提供个人发展晋升通道</a:t>
            </a:r>
            <a:endParaRPr lang="en-US" sz="1600" b="0" strike="noStrike" spc="-1">
              <a:solidFill>
                <a:srgbClr val="FFFFFF"/>
              </a:solidFill>
              <a:latin typeface="Arial"/>
            </a:endParaRPr>
          </a:p>
        </p:txBody>
      </p:sp>
      <p:sp>
        <p:nvSpPr>
          <p:cNvPr id="17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晋升机会</a:t>
            </a:r>
            <a:endParaRPr lang="en-US" sz="2000" b="0" strike="noStrike" spc="-1">
              <a:solidFill>
                <a:srgbClr val="FFFFFF"/>
              </a:solidFill>
              <a:latin typeface="Arial"/>
            </a:endParaRPr>
          </a:p>
        </p:txBody>
      </p:sp>
      <p:pic>
        <p:nvPicPr>
          <p:cNvPr id="172"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动力训练的技巧与实践</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目标设定</a:t>
            </a:r>
            <a:endParaRPr lang="en-US" sz="2800" b="0" strike="noStrike" spc="-1">
              <a:solidFill>
                <a:srgbClr val="FFFFFF"/>
              </a:solidFill>
              <a:latin typeface="Arial"/>
            </a:endParaRPr>
          </a:p>
        </p:txBody>
      </p:sp>
      <p:sp>
        <p:nvSpPr>
          <p:cNvPr id="17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设定明确具体的目标可以帮助个体指导行为和行动，增强动力。目标设定需要符合</a:t>
            </a:r>
            <a:r>
              <a:rPr lang="en-US" sz="1800" b="0" strike="noStrike" spc="148">
                <a:solidFill>
                  <a:schemeClr val="accent3"/>
                </a:solidFill>
                <a:latin typeface="Arial"/>
                <a:ea typeface="微软雅黑"/>
              </a:rPr>
              <a:t>SMART</a:t>
            </a:r>
            <a:r>
              <a:rPr lang="zh-CN" sz="1800" b="0" strike="noStrike" spc="148">
                <a:solidFill>
                  <a:schemeClr val="accent3"/>
                </a:solidFill>
                <a:latin typeface="Arial"/>
                <a:ea typeface="微软雅黑"/>
              </a:rPr>
              <a:t>原则：具体、可衡量、可达成、相关性和时限性。</a:t>
            </a:r>
            <a:endParaRPr lang="en-US" sz="1800" b="0" strike="noStrike" spc="-1">
              <a:solidFill>
                <a:srgbClr val="FFFFFF"/>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8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自我激励</a:t>
            </a:r>
            <a:endParaRPr lang="en-US" sz="3600" b="0" strike="noStrike" spc="-1">
              <a:solidFill>
                <a:schemeClr val="dk1"/>
              </a:solidFill>
              <a:latin typeface="Arial"/>
            </a:endParaRPr>
          </a:p>
        </p:txBody>
      </p:sp>
      <p:sp>
        <p:nvSpPr>
          <p:cNvPr id="18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自我激励方式之一</a:t>
            </a:r>
            <a:endParaRPr lang="en-US" sz="1600" b="0" strike="noStrike" spc="-1">
              <a:solidFill>
                <a:srgbClr val="FFFFFF"/>
              </a:solidFill>
              <a:latin typeface="Arial"/>
            </a:endParaRPr>
          </a:p>
        </p:txBody>
      </p:sp>
      <p:sp>
        <p:nvSpPr>
          <p:cNvPr id="18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通过自我对话激发动力</a:t>
            </a:r>
            <a:endParaRPr lang="en-US" sz="2000" b="0" strike="noStrike" spc="-1">
              <a:solidFill>
                <a:srgbClr val="FFFFFF"/>
              </a:solidFill>
              <a:latin typeface="Arial"/>
            </a:endParaRPr>
          </a:p>
        </p:txBody>
      </p:sp>
      <p:sp>
        <p:nvSpPr>
          <p:cNvPr id="18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激发内在动力的方法</a:t>
            </a:r>
            <a:endParaRPr lang="en-US" sz="1600" b="0" strike="noStrike" spc="-1">
              <a:solidFill>
                <a:srgbClr val="FFFFFF"/>
              </a:solidFill>
              <a:latin typeface="Arial"/>
            </a:endParaRPr>
          </a:p>
        </p:txBody>
      </p:sp>
      <p:sp>
        <p:nvSpPr>
          <p:cNvPr id="18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奖励自己的行为</a:t>
            </a:r>
            <a:endParaRPr lang="en-US" sz="2000" b="0" strike="noStrike" spc="-1">
              <a:solidFill>
                <a:srgbClr val="FFFFFF"/>
              </a:solidFill>
              <a:latin typeface="Arial"/>
            </a:endParaRPr>
          </a:p>
        </p:txBody>
      </p:sp>
      <p:sp>
        <p:nvSpPr>
          <p:cNvPr id="18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8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持久动力</a:t>
            </a:r>
            <a:endParaRPr lang="en-US" sz="3600" b="0" strike="noStrike" spc="-1">
              <a:solidFill>
                <a:schemeClr val="dk1"/>
              </a:solidFill>
              <a:latin typeface="Arial"/>
            </a:endParaRPr>
          </a:p>
        </p:txBody>
      </p:sp>
      <p:sp>
        <p:nvSpPr>
          <p:cNvPr id="1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关键因素之一</a:t>
            </a:r>
            <a:endParaRPr lang="en-US" sz="1600" b="0" strike="noStrike" spc="-1">
              <a:solidFill>
                <a:srgbClr val="FFFFFF"/>
              </a:solidFill>
              <a:latin typeface="Arial"/>
            </a:endParaRPr>
          </a:p>
        </p:txBody>
      </p:sp>
      <p:sp>
        <p:nvSpPr>
          <p:cNvPr id="1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培养自律性</a:t>
            </a:r>
            <a:endParaRPr lang="en-US" sz="2000" b="0" strike="noStrike" spc="-1">
              <a:solidFill>
                <a:srgbClr val="FFFFFF"/>
              </a:solidFill>
              <a:latin typeface="Arial"/>
            </a:endParaRPr>
          </a:p>
        </p:txBody>
      </p:sp>
      <p:sp>
        <p:nvSpPr>
          <p:cNvPr id="1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持续努力的保障</a:t>
            </a:r>
            <a:endParaRPr lang="en-US" sz="1600" b="0" strike="noStrike" spc="-1">
              <a:solidFill>
                <a:srgbClr val="FFFFFF"/>
              </a:solidFill>
              <a:latin typeface="Arial"/>
            </a:endParaRPr>
          </a:p>
        </p:txBody>
      </p:sp>
      <p:sp>
        <p:nvSpPr>
          <p:cNvPr id="1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提高自信心</a:t>
            </a:r>
            <a:endParaRPr lang="en-US" sz="2000" b="0" strike="noStrike" spc="-1">
              <a:solidFill>
                <a:srgbClr val="FFFFFF"/>
              </a:solidFill>
              <a:latin typeface="Arial"/>
            </a:endParaRPr>
          </a:p>
        </p:txBody>
      </p:sp>
      <p:pic>
        <p:nvPicPr>
          <p:cNvPr id="20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提高激励有效性</a:t>
            </a:r>
            <a:endParaRPr lang="en-US" sz="1800" b="0" strike="noStrike" spc="-1">
              <a:solidFill>
                <a:srgbClr val="FFFFFF"/>
              </a:solidFill>
              <a:latin typeface="Arial"/>
            </a:endParaRPr>
          </a:p>
        </p:txBody>
      </p:sp>
      <p:sp>
        <p:nvSpPr>
          <p:cNvPr id="203"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增强感知激励的方法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激励对个体的持久性</a:t>
            </a:r>
            <a:endParaRPr lang="en-US" sz="1400" b="0" strike="noStrike" spc="-1">
              <a:solidFill>
                <a:srgbClr val="FFFFFF"/>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206"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209"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感知激励</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认知外部奖励</a:t>
            </a:r>
            <a:endParaRPr lang="en-US" sz="1800" b="0" strike="noStrike" spc="-1">
              <a:solidFill>
                <a:srgbClr val="FFFFFF"/>
              </a:solidFill>
              <a:latin typeface="Arial"/>
            </a:endParaRPr>
          </a:p>
        </p:txBody>
      </p:sp>
      <p:sp>
        <p:nvSpPr>
          <p:cNvPr id="213"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对外部激励的接受和认可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奖励对个体行为的影响</a:t>
            </a:r>
            <a:endParaRPr lang="en-US" sz="14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https://d.book118.com/828047042011006050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激励与动力训练</vt:lpstr>
      <vt:lpstr>目录</vt:lpstr>
      <vt:lpstr>第一章 理解激励与动力训练</vt:lpstr>
      <vt:lpstr> </vt:lpstr>
      <vt:lpstr>激励与动力的作用</vt:lpstr>
      <vt:lpstr>激励与动力训练的原理</vt:lpstr>
      <vt:lpstr>为什么需要激励与动力训练</vt:lpstr>
      <vt:lpstr> </vt:lpstr>
      <vt:lpstr>第2章 激励的类型与方法</vt:lpstr>
      <vt:lpstr>内在激励</vt:lpstr>
      <vt:lpstr>内在激励</vt:lpstr>
      <vt:lpstr> </vt:lpstr>
      <vt:lpstr>外在激励</vt:lpstr>
      <vt:lpstr>团队激励</vt:lpstr>
      <vt:lpstr>激励方法</vt:lpstr>
      <vt:lpstr>第3章 动力训练的技巧与实践</vt:lpstr>
      <vt:lpstr> </vt:lpstr>
      <vt:lpstr>自我激励</vt:lpstr>
      <vt:lpstr>持久动力</vt:lpstr>
      <vt:lpstr>感知激励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2024-09-29T15:10:47.088</cp:lastPrinted>
  <dcterms:created xsi:type="dcterms:W3CDTF">2024-09-29T07:10:47Z</dcterms:created>
  <dcterms:modified xsi:type="dcterms:W3CDTF">2024-09-29T07:10:49Z</dcterms:modified>
</cp:coreProperties>
</file>