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PLPFE+MS-UIGothic"/>
      <p:regular r:id="rId15"/>
    </p:embeddedFont>
    <p:embeddedFont>
      <p:font typeface="UPAWNJ+SGDVOA+MicrosoftYaHei"/>
      <p:regular r:id="rId16"/>
    </p:embeddedFont>
    <p:embeddedFont>
      <p:font typeface="TFKFOD+UKFAVC+ArialMT"/>
      <p:regular r:id="rId17"/>
    </p:embeddedFont>
    <p:embeddedFont>
      <p:font typeface="SUTTHG+SGEDKI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22890-398A-438E-AE18-B4C770E89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C62E56-1189-482D-B79C-B24B333BD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10D27-CC8B-4DF4-93F9-2AF9B373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8B83C-B289-47FC-8858-9EF01E49F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B7075-6D70-412C-8C20-2F9B42F85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99259E-E39D-40E5-9248-1E6975EC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0C05C2-18BF-40AD-B96C-04F787EE2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45B3D-848C-4A8C-8FB4-B21107EC8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83BD4-2BC8-4FBE-8D87-9B439A2F8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BF950C-5DB7-4891-9ABF-99993136A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91486-CD1A-4B0C-8526-BB9419931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806004202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1509" y="2390025"/>
            <a:ext cx="6600825" cy="2326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CPLPFE+MS-UIGothic"/>
                <a:cs typeface="CPLPFE+MS-UIGothic"/>
              </a:rPr>
              <a:t>家居用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4950">
                <a:solidFill>
                  <a:srgbClr val="4E1B04"/>
                </a:solidFill>
                <a:latin typeface="CPLPFE+MS-UIGothic"/>
                <a:cs typeface="CPLPFE+MS-UIGothic"/>
              </a:rPr>
              <a:t>指南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资</a:t>
            </a:r>
            <a:r>
              <a:rPr sz="4950">
                <a:solidFill>
                  <a:srgbClr val="4E1B04"/>
                </a:solidFill>
                <a:latin typeface="CPLPFE+MS-UIGothic"/>
                <a:cs typeface="CPLPFE+MS-UIGothic"/>
              </a:rPr>
              <a:t>料</a:t>
            </a:r>
            <a:r>
              <a:rPr sz="4950">
                <a:solidFill>
                  <a:srgbClr val="4E1B04"/>
                </a:solidFill>
                <a:latin typeface="SimSun"/>
                <a:cs typeface="SimSun"/>
              </a:rPr>
              <a:t>课</a:t>
            </a:r>
          </a:p>
          <a:p>
            <a:pPr marL="0" marR="0">
              <a:lnSpc>
                <a:spcPts val="4950"/>
              </a:lnSpc>
              <a:spcBef>
                <a:spcPts val="989"/>
              </a:spcBef>
              <a:spcAft>
                <a:spcPct val="0"/>
              </a:spcAft>
            </a:pPr>
            <a:r>
              <a:rPr sz="4950">
                <a:solidFill>
                  <a:srgbClr val="4E1B04"/>
                </a:solidFill>
                <a:latin typeface="CPLPFE+MS-UIGothic"/>
                <a:cs typeface="CPLPFE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11580" y="4099132"/>
            <a:ext cx="3725887" cy="4035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02"/>
              </a:lnSpc>
              <a:spcBef>
                <a:spcPct val="0"/>
              </a:spcBef>
              <a:spcAft>
                <a:spcPct val="0"/>
              </a:spcAft>
            </a:pPr>
            <a:r>
              <a:rPr sz="1250" spc="15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 </a:t>
            </a:r>
            <a:r>
              <a:rPr sz="1250" spc="1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FIRST </a:t>
            </a:r>
            <a:r>
              <a:rPr sz="1250" spc="15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LESSON</a:t>
            </a:r>
            <a:r>
              <a:rPr sz="1250" spc="1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 </a:t>
            </a:r>
            <a:r>
              <a:rPr sz="1250" spc="2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OF</a:t>
            </a:r>
            <a:r>
              <a:rPr sz="125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THE</a:t>
            </a:r>
            <a:r>
              <a:rPr sz="125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SCHOOL</a:t>
            </a:r>
            <a:r>
              <a:rPr sz="1250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 </a:t>
            </a:r>
            <a:r>
              <a:rPr sz="1250" spc="15">
                <a:solidFill>
                  <a:srgbClr val="4E1B04"/>
                </a:solidFill>
                <a:latin typeface="UPAWNJ+SGDVOA+MicrosoftYaHei"/>
                <a:cs typeface="UPAWNJ+SGDVOA+MicrosoftYaHei"/>
              </a:rPr>
              <a:t>YEAR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550659" y="1928685"/>
            <a:ext cx="2490510" cy="12964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TFKFOD+UKFAVC+ArialMT"/>
                <a:cs typeface="TFKFOD+UKFAVC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CPLPFE+MS-UIGothic"/>
                <a:cs typeface="CPLPFE+MS-UIGothic"/>
              </a:rPr>
              <a:t>家居用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E1B04"/>
                </a:solidFill>
                <a:latin typeface="CPLPFE+MS-UIGothic"/>
                <a:cs typeface="CPLPFE+MS-UIGothic"/>
              </a:rPr>
              <a:t>安全</a:t>
            </a:r>
          </a:p>
          <a:p>
            <a:pPr marL="0" marR="0">
              <a:lnSpc>
                <a:spcPts val="2552"/>
              </a:lnSpc>
              <a:spcBef>
                <a:spcPts val="1432"/>
              </a:spcBef>
              <a:spcAft>
                <a:spcPct val="0"/>
              </a:spcAft>
            </a:pPr>
            <a:r>
              <a:rPr sz="2450">
                <a:solidFill>
                  <a:srgbClr val="4E1B04"/>
                </a:solidFill>
                <a:latin typeface="TFKFOD+UKFAVC+ArialMT"/>
                <a:cs typeface="TFKFOD+UKFAVC+ArialMT"/>
              </a:rPr>
              <a:t>•</a:t>
            </a:r>
            <a:r>
              <a:rPr sz="2450" spc="128">
                <a:solidFill>
                  <a:srgbClr val="4E1B04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4E1B04"/>
                </a:solidFill>
                <a:latin typeface="CPLPFE+MS-UIGothic"/>
                <a:cs typeface="CPLPFE+MS-UIGothic"/>
              </a:rPr>
              <a:t>家用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240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  <a:r>
              <a:rPr sz="2400">
                <a:solidFill>
                  <a:srgbClr val="4E1B04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SUTTHG+SGEDKI+MicrosoftYaHei-Bold"/>
                <a:cs typeface="SUTTHG+SGEDK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297876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CPLPFE+MS-UIGothic"/>
                <a:cs typeface="CPLPFE+MS-UIGothic"/>
              </a:rPr>
              <a:t>家居用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4E1B04"/>
                </a:solidFill>
                <a:latin typeface="CPLPFE+MS-UIGothic"/>
                <a:cs typeface="CPLPFE+MS-UIGothic"/>
              </a:rPr>
              <a:t>安全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家庭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路基本知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家庭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路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组</a:t>
            </a:r>
            <a:r>
              <a:rPr sz="1550">
                <a:solidFill>
                  <a:srgbClr val="4E1B04"/>
                </a:solidFill>
                <a:latin typeface="CPLPFE+MS-UIGothic"/>
                <a:cs typeface="CPLPFE+MS-UIGothic"/>
              </a:rPr>
              <a:t>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家庭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路主要由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源、开关、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负载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成，其中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源提供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能，开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关控制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路的通断，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导线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流的通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道，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负载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消耗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能。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550" spc="25">
                <a:solidFill>
                  <a:srgbClr val="FFFFFF"/>
                </a:solidFill>
                <a:latin typeface="CPLPFE+MS-UIGothic"/>
                <a:cs typeface="CPLPFE+MS-UIGothic"/>
              </a:rPr>
              <a:t>与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FFFFFF"/>
                </a:solidFill>
                <a:latin typeface="CPLPFE+MS-UIGothic"/>
                <a:cs typeface="CPLPFE+MS-UIGothic"/>
              </a:rPr>
              <a:t>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174396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家庭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路的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一般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UPAWNJ+SGDVOA+MicrosoftYaHei"/>
                <a:cs typeface="UPAWNJ+SGDVOA+MicrosoftYaHei"/>
              </a:rPr>
              <a:t>220V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流大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小取决于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负载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的阻抗。了解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电压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流的基本概念及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算关系，有助于合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器和保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CPLPFE+MS-UIGothic"/>
                <a:cs typeface="CPLPFE+MS-UIGothic"/>
              </a:rPr>
              <a:t>安全。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安全用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常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CPLPFE+MS-UIGothic"/>
                <a:cs typeface="CPLPFE+MS-UIGothic"/>
              </a:rPr>
              <a:t>不私拉乱接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SUTTHG+SGEDKI+MicrosoftYaHei-Bold"/>
                <a:cs typeface="SUTTHG+SGEDKI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SUTTHG+SGEDKI+MicrosoftYaHei-Bold"/>
                <a:cs typeface="SUTTHG+SGEDKI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SUTTHG+SGEDKI+MicrosoftYaHei-Bold"/>
                <a:cs typeface="SUTTHG+SGEDKI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不要随意增加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路和插座，避免超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负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荷使用。如需增加用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应请专业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施工。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73106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CPLPFE+MS-UIGothic"/>
                <a:cs typeface="CPLPFE+MS-UIGothic"/>
              </a:rPr>
              <a:t>不使用破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损电</a:t>
            </a:r>
            <a:r>
              <a:rPr sz="160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器可能存在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失效或内部元件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坏等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，容易引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或火灾事故。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296820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4E1B04"/>
                </a:solidFill>
                <a:latin typeface="CPLPFE+MS-UIGothic"/>
                <a:cs typeface="CPLPFE+MS-UIGothic"/>
              </a:rPr>
              <a:t>不用要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铜丝</a:t>
            </a:r>
            <a:r>
              <a:rPr sz="1600">
                <a:solidFill>
                  <a:srgbClr val="4E1B04"/>
                </a:solidFill>
                <a:latin typeface="CPLPFE+MS-UIGothic"/>
                <a:cs typeface="CPLPFE+MS-UIGothic"/>
              </a:rPr>
              <a:t>、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铁丝</a:t>
            </a:r>
            <a:r>
              <a:rPr sz="1600">
                <a:solidFill>
                  <a:srgbClr val="4E1B04"/>
                </a:solidFill>
                <a:latin typeface="CPLPFE+MS-UIGothic"/>
                <a:cs typeface="CPLPFE+MS-UIGothic"/>
              </a:rPr>
              <a:t>代替保</a:t>
            </a:r>
            <a:r>
              <a:rPr sz="1600">
                <a:solidFill>
                  <a:srgbClr val="4E1B04"/>
                </a:solidFill>
                <a:latin typeface="SimSun"/>
                <a:cs typeface="SimSun"/>
              </a:rPr>
              <a:t>险丝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铜丝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铁丝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的熔点高，无法在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熔断，起不到保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用。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使用符合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格的保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险丝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，并定期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触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急救措施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断开</a:t>
            </a: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2300">
                <a:solidFill>
                  <a:srgbClr val="4E1B04"/>
                </a:solidFill>
                <a:latin typeface="CPLPFE+MS-UIGothic"/>
                <a:cs typeface="CPLPFE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416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一旦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有人触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，首先要断开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源，避免施救者触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。可使用干燥的木棒、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竹竿等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绝缘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物体将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电线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从触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者身上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拨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心肺复</a:t>
            </a:r>
            <a:r>
              <a:rPr sz="2300">
                <a:solidFill>
                  <a:srgbClr val="4E1B04"/>
                </a:solidFill>
                <a:latin typeface="SimSun"/>
                <a:cs typeface="SimSun"/>
              </a:rPr>
              <a:t> 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于触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失去知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觉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的患者，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立即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行心肺复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，保持呼吸道通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拨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打急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电话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。在等待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前，持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续进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行心肺复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患者争取宝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贵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抢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救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CPLPFE+MS-UIGothic"/>
                <a:cs typeface="CPLP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89835" y="1831330"/>
            <a:ext cx="2291134" cy="21306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877"/>
              </a:lnSpc>
              <a:spcBef>
                <a:spcPct val="0"/>
              </a:spcBef>
              <a:spcAft>
                <a:spcPct val="0"/>
              </a:spcAft>
            </a:pPr>
            <a:r>
              <a:rPr sz="6600">
                <a:solidFill>
                  <a:srgbClr val="D27536"/>
                </a:solidFill>
                <a:latin typeface="SUTTHG+SGEDKI+MicrosoftYaHei-Bold"/>
                <a:cs typeface="SUTTHG+SGEDK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92225" y="297876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4E1B04"/>
                </a:solidFill>
                <a:latin typeface="CPLPFE+MS-UIGothic"/>
                <a:cs typeface="CPLPFE+MS-UIGothic"/>
              </a:rPr>
              <a:t>家用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450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  <a:r>
              <a:rPr sz="4500">
                <a:solidFill>
                  <a:srgbClr val="4E1B04"/>
                </a:solidFill>
                <a:latin typeface="SimSun"/>
                <a:cs typeface="SimSun"/>
              </a:rPr>
              <a:t>设备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家用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器分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AWNJ+SGDVOA+MicrosoftYaHei"/>
                <a:cs typeface="UPAWNJ+SGDVOA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AWNJ+SGDVOA+MicrosoftYaHei"/>
                <a:cs typeface="UPAWNJ+SGDVOA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AWNJ+SGDVOA+MicrosoftYaHei"/>
                <a:cs typeface="UPAWNJ+SGDVOA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UPAWNJ+SGDVOA+MicrosoftYaHei"/>
                <a:cs typeface="UPAWNJ+SGDVOA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厨房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家居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环</a:t>
            </a: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境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娱乐电</a:t>
            </a:r>
            <a:r>
              <a:rPr sz="155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个人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护</a:t>
            </a: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理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1550">
                <a:solidFill>
                  <a:srgbClr val="4E1B04"/>
                </a:solidFill>
                <a:latin typeface="CPLPFE+MS-UIGothic"/>
                <a:cs typeface="CPLPFE+MS-UIGothic"/>
              </a:rPr>
              <a:t>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25194" y="5274162"/>
            <a:ext cx="256163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电饭煲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磁炉、微波炉等。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如空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调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、空气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净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化器、加湿器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452870" y="5274162"/>
            <a:ext cx="216730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电视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、音响、游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机等。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如吹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机、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电动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牙刷、剃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须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刀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4632325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等。</a:t>
            </a:r>
          </a:p>
        </p:txBody>
      </p:sp>
      <p:sp>
        <p:nvSpPr>
          <p:cNvPr id="17" name="object 17"/>
          <p:cNvSpPr txBox="1"/>
          <p:nvPr/>
        </p:nvSpPr>
        <p:spPr>
          <a:xfrm>
            <a:off x="9988550" y="5561817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家用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器使用注意事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09800" y="21056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阅读说</a:t>
            </a: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明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注意使用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环</a:t>
            </a:r>
            <a:r>
              <a:rPr sz="1550">
                <a:solidFill>
                  <a:srgbClr val="4E1B04"/>
                </a:solidFill>
                <a:latin typeface="CPLPFE+MS-UIGothic"/>
                <a:cs typeface="CPLPFE+MS-UIGothic"/>
              </a:rPr>
              <a:t>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在使用任何家用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器之前，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请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阅读说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书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，了解正确的</a:t>
            </a:r>
          </a:p>
          <a:p>
            <a:pPr marL="6858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使用方法和注意事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家用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放置在干燥、通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良好、无阳光直射的地方，避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免潮湿、高温或极寒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境。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定期</a:t>
            </a:r>
            <a:r>
              <a:rPr sz="1550" spc="25">
                <a:solidFill>
                  <a:srgbClr val="4E1B04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E1B04"/>
                </a:solidFill>
                <a:latin typeface="CPLPFE+MS-UIGothic"/>
                <a:cs typeface="CPLPFE+MS-UIGothic"/>
              </a:rPr>
              <a:t>避免超</a:t>
            </a:r>
            <a:r>
              <a:rPr sz="1550">
                <a:solidFill>
                  <a:srgbClr val="4E1B04"/>
                </a:solidFill>
                <a:latin typeface="SimSun"/>
                <a:cs typeface="SimSun"/>
              </a:rPr>
              <a:t>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627873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了确保家用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器的安全和延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使用寿命，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如清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检查电线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和插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不要将多个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器插在同一个插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座上，避免超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载导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致火灾或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家用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电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器常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见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故障及</a:t>
            </a:r>
            <a:r>
              <a:rPr sz="3000">
                <a:solidFill>
                  <a:srgbClr val="4E1B04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4E1B04"/>
                </a:solidFill>
                <a:latin typeface="CPLPFE+MS-UIGothic"/>
                <a:cs typeface="CPLPFE+MS-UIGothic"/>
              </a:rPr>
              <a:t>理方法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0729" y="15415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故障一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47150" y="1541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理方法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60169" y="2029312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家用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器无法启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691755" y="2029312"/>
            <a:ext cx="4205213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是否有部件松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坏，清理灰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或异物，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</a:p>
          <a:p>
            <a:pPr marL="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修人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553844" y="33113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理方法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698355" y="331132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故障三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19835" y="3848588"/>
            <a:ext cx="3877114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源插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是否插好，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源开关是否打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开，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险丝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是否完好。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7959090" y="3848588"/>
            <a:ext cx="256317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家用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异常气味或冒烟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957704" y="510329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故障二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942069" y="510329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4E1B04"/>
                </a:solidFill>
                <a:latin typeface="SimSun"/>
                <a:cs typeface="SimSun"/>
              </a:rPr>
              <a:t>处</a:t>
            </a:r>
            <a:r>
              <a:rPr sz="2300" spc="25">
                <a:solidFill>
                  <a:srgbClr val="4E1B04"/>
                </a:solidFill>
                <a:latin typeface="CPLPFE+MS-UIGothic"/>
                <a:cs typeface="CPLPFE+MS-UIGothic"/>
              </a:rPr>
              <a:t>理方法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1440814" y="5584678"/>
            <a:ext cx="162877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家用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器噪音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大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7545069" y="5584678"/>
            <a:ext cx="45995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立即关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闭电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修人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员进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修，切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7545069" y="5872333"/>
            <a:ext cx="17426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CPLPFE+MS-UIGothic"/>
                <a:cs typeface="CPLPFE+MS-UIGothic"/>
              </a:rPr>
              <a:t>勿自行拆卸或修理。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https://d.book118.com/828060042026006046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CPLPFE+MS-UIGothic</vt:lpstr>
      <vt:lpstr>SimSun</vt:lpstr>
      <vt:lpstr>UPAWNJ+SGDVOA+MicrosoftYaHei</vt:lpstr>
      <vt:lpstr>TFKFOD+UKFAVC+ArialMT</vt:lpstr>
      <vt:lpstr>Times New Roman</vt:lpstr>
      <vt:lpstr>SUTTHG+SGEDKI+MicrosoftYaHei-Bold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2024-09-26T23:42:17.505</cp:lastPrinted>
  <dcterms:created xsi:type="dcterms:W3CDTF">2024-09-26T15:42:17Z</dcterms:created>
  <dcterms:modified xsi:type="dcterms:W3CDTF">2024-09-26T15:42:18Z</dcterms:modified>
</cp:coreProperties>
</file>