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D94B79-0E27-40B2-B7C2-FFC6022CE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7E0CBB-A614-4C61-821A-1870080142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FA6D3C-C6FE-487C-AE2E-363585E82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2B01DF-5E95-4D73-9877-EB4A1FDCA7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2669C5-0765-4229-BE8F-542F0115B2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CBB105-E2DE-4B58-9717-CB00612882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4A144B-5754-46CE-8200-580BD28712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0C6BB5-98AB-46A7-916F-2C774E27F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E32A43-ADF4-4F24-822D-34BF96D9AB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712AE-273A-4F8F-8250-43B896755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9D944-EAC3-45E8-B3A7-64D585DAF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7402307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物业管理条例》内容详细介绍\n## 1.物业管理条例概述及其重要性\n### 1.1物业管理条例的定义及其背景\n### 1.2物业管理条例的重要性及其影响\n### 1.3物业管理条例的实施与监管\n## 2.物业管理条例的主要内容\n### 2.1物业管理条例的适用范围\n### 2.2物业管理条例中的业主权益保障\n### 2.3物业管理条例中的物业服务规范\n## 3.物业管理条例中的业主大会与业主委员会\n### 3.1业主大会的组织与职责\n### 3.2业主委员会的选举与职责\n### 3.3业主大会与业主委员会的运作与监督\n## 4.物业管理条例中的物业服务合同\n### 4.1物业服务合同的签订与变更\n### 4.2物业服务合同的内容与履行\n### 4.3物业服务合同的解除与终止\n## 5.物业管理条例中的物业费用与收费\n### 5.1物业费用的构成与计算\n### 5.2物业费用的收取与使用\n### 5.3物业费用纠纷的处理与解决\n## 6.物业管理条例中的法律责任\n### 6.1物业管理条例中的违法行为与法律责任\n### 6.2物业管理条例中的侵权责任与赔偿\n### 6.3物业管理条例中的行政处罚与救济\n## 7.物业管理条例的实施与修订\n### 7.1物业管理条例的实施情况与问题\n### 7.2物业管理条例的修订过程与内容\n### 7.3物业管理条例的未来发展趋势与展望\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5700"/>
              <a:t>《物业管理条例》内容详细介绍</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descr="{&quot;isTemplate&quot;:true,&quot;type&quot;:2}"/>
        <p:cNvGrpSpPr/>
        <p:nvPr/>
      </p:nvGrpSpPr>
      <p:grpSpPr>
        <a:xfrm>
          <a:off x="0" y="0"/>
          <a:ext cx="0" cy="0"/>
        </a:xfrm>
      </p:grpSpPr>
      <p:sp>
        <p:nvSpPr>
          <p:cNvPr id="116"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物业管理条例概述及其重要性</a:t>
            </a:r>
            <a:endParaRPr/>
          </a:p>
        </p:txBody>
      </p:sp>
      <p:sp>
        <p:nvSpPr>
          <p:cNvPr id="117"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18"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1" name="" descr="{&quot;isTemplate&quot;:true,&quot;type&quot;:3}"/>
        <p:cNvGrpSpPr/>
        <p:nvPr/>
      </p:nvGrpSpPr>
      <p:grpSpPr>
        <a:xfrm>
          <a:off x="0" y="0"/>
          <a:ext cx="0" cy="0"/>
        </a:xfrm>
      </p:grpSpPr>
      <p:pic>
        <p:nvPicPr>
          <p:cNvPr id="25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4" name="Group 598"/>
            <p:cNvGrpSpPr/>
            <p:nvPr/>
          </p:nvGrpSpPr>
          <p:grpSpPr>
            <a:xfrm>
              <a:off x="763829" y="1414808"/>
              <a:ext cx="6972294" cy="2337649"/>
              <a:chOff x="763829" y="1414808"/>
              <a:chExt cx="6972294" cy="2337649"/>
            </a:xfrm>
          </p:grpSpPr>
          <p:sp>
            <p:nvSpPr>
              <p:cNvPr id="25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物业管理条例是一部规范物业管理活动的法律法规</a:t>
                </a:r>
                <a:endParaRPr/>
              </a:p>
            </p:txBody>
          </p:sp>
          <p:sp>
            <p:nvSpPr>
              <p:cNvPr id="25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物业管理是指业主通过选聘物业服务企业，对房屋及配套设施设备和相关场地进行维修、养护、管理，维护物业管理区域内的环境卫生和相关秩序的活动。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物业管理条例旨在规范物业管理活动，维护业主和物业服务企业的合法权益，促进物业管理行业的健康发展。</a:t>
                </a:r>
                <a:endParaRPr/>
              </a:p>
            </p:txBody>
          </p:sp>
          <p:sp>
            <p:nvSpPr>
              <p:cNvPr id="25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1" name="Group 591"/>
            <p:cNvGrpSpPr/>
            <p:nvPr/>
          </p:nvGrpSpPr>
          <p:grpSpPr>
            <a:xfrm>
              <a:off x="689593" y="3949139"/>
              <a:ext cx="7078256" cy="2128975"/>
              <a:chOff x="689593" y="3949139"/>
              <a:chExt cx="7078256" cy="2128975"/>
            </a:xfrm>
          </p:grpSpPr>
          <p:sp>
            <p:nvSpPr>
              <p:cNvPr id="26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物业管理条例的产生背景</a:t>
                </a:r>
                <a:endParaRPr/>
              </a:p>
            </p:txBody>
          </p:sp>
          <p:sp>
            <p:nvSpPr>
              <p:cNvPr id="26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a:t>
                </a:r>
                <a:r>
                  <a:rPr lang="zh-CN" sz="1400" b="1">
                    <a:solidFill>
                      <a:schemeClr val="tx1">
                        <a:alpha val="100000"/>
                      </a:schemeClr>
                    </a:solidFill>
                    <a:latin typeface="Microsoft Yahei"/>
                    <a:ea typeface="Microsoft Yahei"/>
                  </a:rPr>
                  <a:t>城市化进程</a:t>
                </a:r>
                <a:r>
                  <a:rPr lang="zh-CN" sz="1400">
                    <a:solidFill>
                      <a:schemeClr val="tx1">
                        <a:alpha val="100000"/>
                      </a:schemeClr>
                    </a:solidFill>
                    <a:latin typeface="Microsoft Yahei"/>
                    <a:ea typeface="Microsoft Yahei"/>
                  </a:rPr>
                  <a:t>的加快，物业管理成为城市居民生活的重要组成部分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物业管理活动中出现的纠纷和问题日益增多，需要法律法规进行规范和调整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物业管理条例的制定，有助于规范物业管理市场秩序，保障业主和物业服务企业的合法权益</a:t>
                </a:r>
                <a:endParaRPr/>
              </a:p>
            </p:txBody>
          </p:sp>
          <p:sp>
            <p:nvSpPr>
              <p:cNvPr id="26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物业管理条例的定义及其背景</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3" name="" descr="{&quot;isTemplate&quot;:true,&quot;type&quot;:3}"/>
        <p:cNvGrpSpPr/>
        <p:nvPr/>
      </p:nvGrpSpPr>
      <p:grpSpPr>
        <a:xfrm>
          <a:off x="0" y="0"/>
          <a:ext cx="0" cy="0"/>
        </a:xfrm>
      </p:grpSpPr>
      <p:pic>
        <p:nvPicPr>
          <p:cNvPr id="27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6" name="Group 598"/>
            <p:cNvGrpSpPr/>
            <p:nvPr/>
          </p:nvGrpSpPr>
          <p:grpSpPr>
            <a:xfrm>
              <a:off x="763829" y="1414808"/>
              <a:ext cx="6972294" cy="2337649"/>
              <a:chOff x="763829" y="1414808"/>
              <a:chExt cx="6972294" cy="2337649"/>
            </a:xfrm>
          </p:grpSpPr>
          <p:sp>
            <p:nvSpPr>
              <p:cNvPr id="27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物业管理条例的重要性</a:t>
                </a:r>
                <a:endParaRPr/>
              </a:p>
            </p:txBody>
          </p:sp>
          <p:sp>
            <p:nvSpPr>
              <p:cNvPr id="27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规范物业管理市场秩序，维护业主和物业服务企业的合法权益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促进物业管理行业的健康发展，提高物业管理水平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保障城市居民的生活环境，维护社会和谐稳定</a:t>
                </a:r>
                <a:endParaRPr/>
              </a:p>
            </p:txBody>
          </p:sp>
          <p:sp>
            <p:nvSpPr>
              <p:cNvPr id="27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3" name="Group 591"/>
            <p:cNvGrpSpPr/>
            <p:nvPr/>
          </p:nvGrpSpPr>
          <p:grpSpPr>
            <a:xfrm>
              <a:off x="689593" y="3949139"/>
              <a:ext cx="7078256" cy="2128975"/>
              <a:chOff x="689593" y="3949139"/>
              <a:chExt cx="7078256" cy="2128975"/>
            </a:xfrm>
          </p:grpSpPr>
          <p:sp>
            <p:nvSpPr>
              <p:cNvPr id="28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物业管理条例的影响</a:t>
                </a:r>
                <a:endParaRPr/>
              </a:p>
            </p:txBody>
          </p:sp>
          <p:sp>
            <p:nvSpPr>
              <p:cNvPr id="28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对业主而言，物业管理条例有助于维护其合法权益，提高生活质量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对物业服务企业而言，物业管理条例有助于规范其经营行为，提高服务质量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对整个社会而言，物业管理条例有助于促进社会和谐稳定，提高城市管理水平</a:t>
                </a:r>
                <a:endParaRPr/>
              </a:p>
            </p:txBody>
          </p:sp>
          <p:sp>
            <p:nvSpPr>
              <p:cNvPr id="28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物业管理条例的重要性及其影响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1" name="" descr="{&quot;isTemplate&quot;:true,&quot;type&quot;:3}"/>
        <p:cNvGrpSpPr/>
        <p:nvPr/>
      </p:nvGrpSpPr>
      <p:grpSpPr>
        <a:xfrm>
          <a:off x="0" y="0"/>
          <a:ext cx="0" cy="0"/>
        </a:xfrm>
      </p:grpSpPr>
      <p:pic>
        <p:nvPicPr>
          <p:cNvPr id="2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94" name="Group 598"/>
            <p:cNvGrpSpPr/>
            <p:nvPr/>
          </p:nvGrpSpPr>
          <p:grpSpPr>
            <a:xfrm>
              <a:off x="763829" y="1414808"/>
              <a:ext cx="6972294" cy="2337649"/>
              <a:chOff x="763829" y="1414808"/>
              <a:chExt cx="6972294" cy="2337649"/>
            </a:xfrm>
          </p:grpSpPr>
          <p:sp>
            <p:nvSpPr>
              <p:cNvPr id="2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物业管理条例的实施</a:t>
                </a:r>
                <a:endParaRPr/>
              </a:p>
            </p:txBody>
          </p:sp>
          <p:sp>
            <p:nvSpPr>
              <p:cNvPr id="2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物业管理条例自发布之日起施行，所有物业管理活动均需遵守本条例的规定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地方政府负责组织实施物业管理条例，加强对物业管理活动的监管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业主、物业服务企业和其他有关主体应遵守物业管理条例的规定，维护物业管理区域的正常秩序</a:t>
                </a:r>
                <a:endParaRPr/>
              </a:p>
            </p:txBody>
          </p:sp>
          <p:sp>
            <p:nvSpPr>
              <p:cNvPr id="2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01" name="Group 591"/>
            <p:cNvGrpSpPr/>
            <p:nvPr/>
          </p:nvGrpSpPr>
          <p:grpSpPr>
            <a:xfrm>
              <a:off x="689593" y="3949139"/>
              <a:ext cx="7078256" cy="2128975"/>
              <a:chOff x="689593" y="3949139"/>
              <a:chExt cx="7078256" cy="2128975"/>
            </a:xfrm>
          </p:grpSpPr>
          <p:sp>
            <p:nvSpPr>
              <p:cNvPr id="3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物业管理条例的监管</a:t>
                </a:r>
                <a:endParaRPr/>
              </a:p>
            </p:txBody>
          </p:sp>
          <p:sp>
            <p:nvSpPr>
              <p:cNvPr id="3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地方政府应加强对物业管理活动的监管，及时查处违法行为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物业服务行业组织应加强行业自律，引导物业服务企业遵守物业管理条例的规定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业主、物业服务企业和其他有关主体有权对违反物业管理条例的行为进行投诉和举报</a:t>
                </a:r>
                <a:endParaRPr/>
              </a:p>
            </p:txBody>
          </p:sp>
          <p:sp>
            <p:nvSpPr>
              <p:cNvPr id="3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物业管理条例的实施与监管</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9" name="" descr="{&quot;isTemplate&quot;:true,&quot;type&quot;:2}"/>
        <p:cNvGrpSpPr/>
        <p:nvPr/>
      </p:nvGrpSpPr>
      <p:grpSpPr>
        <a:xfrm>
          <a:off x="0" y="0"/>
          <a:ext cx="0" cy="0"/>
        </a:xfrm>
      </p:grpSpPr>
      <p:sp>
        <p:nvSpPr>
          <p:cNvPr id="310"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物业管理条例的主要内容</a:t>
            </a:r>
            <a:endParaRPr/>
          </a:p>
        </p:txBody>
      </p:sp>
      <p:sp>
        <p:nvSpPr>
          <p:cNvPr id="311"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312"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3" name="" descr="{&quot;isTemplate&quot;:true,&quot;type&quot;:3}"/>
        <p:cNvGrpSpPr/>
        <p:nvPr/>
      </p:nvGrpSpPr>
      <p:grpSpPr>
        <a:xfrm>
          <a:off x="0" y="0"/>
          <a:ext cx="0" cy="0"/>
        </a:xfrm>
      </p:grpSpPr>
      <p:grpSp>
        <p:nvGrpSpPr>
          <p:cNvPr id="31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15" name=""/>
            <p:cNvGrpSpPr/>
            <p:nvPr/>
          </p:nvGrpSpPr>
          <p:grpSpPr>
            <a:xfrm>
              <a:off x="685800" y="3146904"/>
              <a:ext cx="5760000" cy="3225487"/>
              <a:chOff x="685800" y="3146904"/>
              <a:chExt cx="5760000" cy="3225487"/>
            </a:xfrm>
          </p:grpSpPr>
          <p:sp>
            <p:nvSpPr>
              <p:cNvPr id="31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物业管理条例适用于住宅小区、商业办公楼等物业管理区域</a:t>
                </a:r>
                <a:endParaRPr kumimoji="1" lang="en-US" altLang="zh-CN" sz="1800" b="1">
                  <a:solidFill>
                    <a:schemeClr val="bg1"/>
                  </a:solidFill>
                  <a:latin typeface="+mj-ea"/>
                  <a:ea typeface="+mj-ea"/>
                </a:endParaRPr>
              </a:p>
            </p:txBody>
          </p:sp>
          <p:sp>
            <p:nvSpPr>
              <p:cNvPr id="31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住宅小区是指供家庭居住使用的建筑，包括商品房、经济适用房、共有产权房等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商业办公楼是指供企事业单位办公使用的建筑，包括写字楼、商场、酒店等</a:t>
                </a:r>
                <a:endParaRPr/>
              </a:p>
            </p:txBody>
          </p:sp>
        </p:grpSp>
        <p:grpSp>
          <p:nvGrpSpPr>
            <p:cNvPr id="318" name=""/>
            <p:cNvGrpSpPr/>
            <p:nvPr/>
          </p:nvGrpSpPr>
          <p:grpSpPr>
            <a:xfrm>
              <a:off x="6016236" y="3146904"/>
              <a:ext cx="5400000" cy="3225487"/>
              <a:chOff x="6016236" y="3146904"/>
              <a:chExt cx="5400000" cy="3225487"/>
            </a:xfrm>
          </p:grpSpPr>
          <p:sp>
            <p:nvSpPr>
              <p:cNvPr id="31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物业管理条例不适用于非物业管理区域，如独立别墅、联排别墅等</a:t>
                </a:r>
                <a:endParaRPr kumimoji="1" lang="en-US" altLang="zh-CN" sz="1800" b="1">
                  <a:solidFill>
                    <a:schemeClr val="bg1"/>
                  </a:solidFill>
                  <a:latin typeface="+mj-ea"/>
                  <a:ea typeface="+mj-ea"/>
                </a:endParaRPr>
              </a:p>
            </p:txBody>
          </p:sp>
          <p:sp>
            <p:nvSpPr>
              <p:cNvPr id="32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非物业管理区域通常由业主自行管理，不需要物业服务企业提供专业服务</a:t>
                </a:r>
                <a:endParaRPr/>
              </a:p>
            </p:txBody>
          </p:sp>
        </p:grpSp>
      </p:grpSp>
      <p:sp>
        <p:nvSpPr>
          <p:cNvPr id="32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物业管理条例的适用范围</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2" name="" descr="{&quot;isTemplate&quot;:true,&quot;type&quot;:3}"/>
        <p:cNvGrpSpPr/>
        <p:nvPr/>
      </p:nvGrpSpPr>
      <p:grpSpPr>
        <a:xfrm>
          <a:off x="0" y="0"/>
          <a:ext cx="0" cy="0"/>
        </a:xfrm>
      </p:grpSpPr>
      <p:grpSp>
        <p:nvGrpSpPr>
          <p:cNvPr id="32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324" name="Group 628"/>
            <p:cNvGrpSpPr/>
            <p:nvPr/>
          </p:nvGrpSpPr>
          <p:grpSpPr>
            <a:xfrm>
              <a:off x="1197254" y="3971227"/>
              <a:ext cx="11008530" cy="2106887"/>
              <a:chOff x="1197254" y="3971227"/>
              <a:chExt cx="11008530" cy="2106887"/>
            </a:xfrm>
          </p:grpSpPr>
          <p:sp>
            <p:nvSpPr>
              <p:cNvPr id="32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2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业主的合法权益</a:t>
                </a:r>
                <a:endParaRPr/>
              </a:p>
            </p:txBody>
          </p:sp>
          <p:sp>
            <p:nvSpPr>
              <p:cNvPr id="33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业主享有</a:t>
                </a:r>
                <a:r>
                  <a:rPr lang="zh-CN" sz="1400" b="1">
                    <a:solidFill>
                      <a:schemeClr val="tx1">
                        <a:alpha val="100000"/>
                      </a:schemeClr>
                    </a:solidFill>
                    <a:latin typeface="Microsoft Yahei"/>
                    <a:ea typeface="Microsoft Yahei"/>
                  </a:rPr>
                  <a:t>知情权</a:t>
                </a:r>
                <a:r>
                  <a:rPr lang="zh-CN" sz="1400">
                    <a:solidFill>
                      <a:schemeClr val="tx1">
                        <a:alpha val="100000"/>
                      </a:schemeClr>
                    </a:solidFill>
                    <a:latin typeface="Microsoft Yahei"/>
                    <a:ea typeface="Microsoft Yahei"/>
                  </a:rPr>
                  <a:t>，有权了解物业管理区域的物业服务情况、费用收支情况等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业主享有</a:t>
                </a:r>
                <a:r>
                  <a:rPr lang="zh-CN" sz="1400" b="1">
                    <a:solidFill>
                      <a:schemeClr val="tx1">
                        <a:alpha val="100000"/>
                      </a:schemeClr>
                    </a:solidFill>
                    <a:latin typeface="Microsoft Yahei"/>
                    <a:ea typeface="Microsoft Yahei"/>
                  </a:rPr>
                  <a:t>参与权</a:t>
                </a:r>
                <a:r>
                  <a:rPr lang="zh-CN" sz="1400">
                    <a:solidFill>
                      <a:schemeClr val="tx1">
                        <a:alpha val="100000"/>
                      </a:schemeClr>
                    </a:solidFill>
                    <a:latin typeface="Microsoft Yahei"/>
                    <a:ea typeface="Microsoft Yahei"/>
                  </a:rPr>
                  <a:t>，有权参与物业管理区域的决策、监督物业服务企业的服务质量等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业主享有</a:t>
                </a:r>
                <a:r>
                  <a:rPr lang="zh-CN" sz="1400" b="1">
                    <a:solidFill>
                      <a:schemeClr val="tx1">
                        <a:alpha val="100000"/>
                      </a:schemeClr>
                    </a:solidFill>
                    <a:latin typeface="Microsoft Yahei"/>
                    <a:ea typeface="Microsoft Yahei"/>
                  </a:rPr>
                  <a:t>收益权</a:t>
                </a:r>
                <a:r>
                  <a:rPr lang="zh-CN" sz="1400">
                    <a:solidFill>
                      <a:schemeClr val="tx1">
                        <a:alpha val="100000"/>
                      </a:schemeClr>
                    </a:solidFill>
                    <a:latin typeface="Microsoft Yahei"/>
                    <a:ea typeface="Microsoft Yahei"/>
                  </a:rPr>
                  <a:t>，有权享受物业服务企业提供的物业服务，并按照约定支付物业费用</a:t>
                </a:r>
                <a:endParaRPr/>
              </a:p>
            </p:txBody>
          </p:sp>
        </p:grpSp>
        <p:grpSp>
          <p:nvGrpSpPr>
            <p:cNvPr id="331" name="Group 635"/>
            <p:cNvGrpSpPr/>
            <p:nvPr/>
          </p:nvGrpSpPr>
          <p:grpSpPr>
            <a:xfrm>
              <a:off x="3499345" y="1423099"/>
              <a:ext cx="11008530" cy="2005901"/>
              <a:chOff x="3499345" y="1423099"/>
              <a:chExt cx="11008530" cy="2005901"/>
            </a:xfrm>
          </p:grpSpPr>
          <p:sp>
            <p:nvSpPr>
              <p:cNvPr id="33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业主权益的保障</a:t>
                </a:r>
                <a:endParaRPr/>
              </a:p>
            </p:txBody>
          </p:sp>
          <p:sp>
            <p:nvSpPr>
              <p:cNvPr id="33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物业管理条例规定，业主有权通过业主大会和业主委员会维护其合法权益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物业服务企业应尊重业主的合法权益，提供优质的物业服务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地方政府应加强对业主权益的保护，及时查处侵犯业主权益的行为</a:t>
                </a:r>
                <a:endParaRPr/>
              </a:p>
            </p:txBody>
          </p:sp>
          <p:sp>
            <p:nvSpPr>
              <p:cNvPr id="33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3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物业管理条例中的业主权益保障</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9" name="" descr="{&quot;isTemplate&quot;:true,&quot;type&quot;:3}"/>
        <p:cNvGrpSpPr/>
        <p:nvPr/>
      </p:nvGrpSpPr>
      <p:grpSpPr>
        <a:xfrm>
          <a:off x="0" y="0"/>
          <a:ext cx="0" cy="0"/>
        </a:xfrm>
      </p:grpSpPr>
      <p:grpSp>
        <p:nvGrpSpPr>
          <p:cNvPr id="34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341" name="Group 9"/>
            <p:cNvGrpSpPr/>
            <p:nvPr/>
          </p:nvGrpSpPr>
          <p:grpSpPr>
            <a:xfrm>
              <a:off x="5982796" y="1521950"/>
              <a:ext cx="5687135" cy="1523479"/>
              <a:chOff x="5982796" y="1521950"/>
              <a:chExt cx="5687135" cy="1523479"/>
            </a:xfrm>
          </p:grpSpPr>
          <p:sp>
            <p:nvSpPr>
              <p:cNvPr id="34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物业服务的范围</a:t>
                </a:r>
                <a:endParaRPr/>
              </a:p>
            </p:txBody>
          </p:sp>
          <p:sp>
            <p:nvSpPr>
              <p:cNvPr id="34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物业服务包括</a:t>
                </a:r>
                <a:r>
                  <a:rPr lang="zh-CN" sz="1400" b="1">
                    <a:solidFill>
                      <a:schemeClr val="tx1">
                        <a:alpha val="100000"/>
                      </a:schemeClr>
                    </a:solidFill>
                    <a:latin typeface="Microsoft Yahei"/>
                    <a:ea typeface="Microsoft Yahei"/>
                  </a:rPr>
                  <a:t>共用部位</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共用设施设备</a:t>
                </a:r>
                <a:r>
                  <a:rPr lang="zh-CN" sz="1400">
                    <a:solidFill>
                      <a:schemeClr val="tx1">
                        <a:alpha val="100000"/>
                      </a:schemeClr>
                    </a:solidFill>
                    <a:latin typeface="Microsoft Yahei"/>
                    <a:ea typeface="Microsoft Yahei"/>
                  </a:rPr>
                  <a:t>的维修、养护和管理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物业服务包括</a:t>
                </a:r>
                <a:r>
                  <a:rPr lang="zh-CN" sz="1400" b="1">
                    <a:solidFill>
                      <a:schemeClr val="tx1">
                        <a:alpha val="100000"/>
                      </a:schemeClr>
                    </a:solidFill>
                    <a:latin typeface="Microsoft Yahei"/>
                    <a:ea typeface="Microsoft Yahei"/>
                  </a:rPr>
                  <a:t>环境卫生</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秩序维护</a:t>
                </a:r>
                <a:r>
                  <a:rPr lang="zh-CN" sz="1400">
                    <a:solidFill>
                      <a:schemeClr val="tx1">
                        <a:alpha val="100000"/>
                      </a:schemeClr>
                    </a:solidFill>
                    <a:latin typeface="Microsoft Yahei"/>
                    <a:ea typeface="Microsoft Yahei"/>
                  </a:rPr>
                  <a:t>等相关服务</a:t>
                </a:r>
                <a:endParaRPr/>
              </a:p>
            </p:txBody>
          </p:sp>
        </p:grpSp>
        <p:grpSp>
          <p:nvGrpSpPr>
            <p:cNvPr id="344" name="Group 2"/>
            <p:cNvGrpSpPr/>
            <p:nvPr/>
          </p:nvGrpSpPr>
          <p:grpSpPr>
            <a:xfrm>
              <a:off x="5982796" y="3170591"/>
              <a:ext cx="5783287" cy="1523479"/>
              <a:chOff x="5982796" y="3170591"/>
              <a:chExt cx="5783287" cy="1523479"/>
            </a:xfrm>
          </p:grpSpPr>
          <p:sp>
            <p:nvSpPr>
              <p:cNvPr id="34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物业服务的标准</a:t>
                </a:r>
                <a:endParaRPr/>
              </a:p>
            </p:txBody>
          </p:sp>
          <p:sp>
            <p:nvSpPr>
              <p:cNvPr id="34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物业服务应符合国家、地方规定的</a:t>
                </a:r>
                <a:r>
                  <a:rPr lang="zh-CN" sz="1400" b="1">
                    <a:solidFill>
                      <a:schemeClr val="tx1">
                        <a:alpha val="100000"/>
                      </a:schemeClr>
                    </a:solidFill>
                    <a:latin typeface="Microsoft Yahei"/>
                    <a:ea typeface="Microsoft Yahei"/>
                  </a:rPr>
                  <a:t>服务质量标准</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收费标准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物业服务应满足业主的基本需求，提高业主的生活品质</a:t>
                </a:r>
                <a:endParaRPr/>
              </a:p>
            </p:txBody>
          </p:sp>
        </p:grpSp>
        <p:grpSp>
          <p:nvGrpSpPr>
            <p:cNvPr id="347" name="Group 5"/>
            <p:cNvGrpSpPr/>
            <p:nvPr/>
          </p:nvGrpSpPr>
          <p:grpSpPr>
            <a:xfrm>
              <a:off x="5982796" y="4823246"/>
              <a:ext cx="5783287" cy="1523479"/>
              <a:chOff x="5982796" y="4823246"/>
              <a:chExt cx="5783287" cy="1523479"/>
            </a:xfrm>
          </p:grpSpPr>
          <p:sp>
            <p:nvSpPr>
              <p:cNvPr id="34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物业服务的监管</a:t>
                </a:r>
                <a:endParaRPr/>
              </a:p>
            </p:txBody>
          </p:sp>
          <p:sp>
            <p:nvSpPr>
              <p:cNvPr id="34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地方政府应加强对物业服务的监管，确保物业服务企业按照本条例规定提供服务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物业服务行业组织应加强行业自律，引导物业服务企业提高服务质量</a:t>
                </a:r>
                <a:endParaRPr/>
              </a:p>
            </p:txBody>
          </p:sp>
        </p:grpSp>
      </p:grpSp>
      <p:pic>
        <p:nvPicPr>
          <p:cNvPr id="35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35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物业管理条例中的物业服务规范</a:t>
            </a:r>
            <a:endParaRPr lang="en-US" altLang="zh-CN" sz="2800" b="1">
              <a:latin typeface="+mj-ea"/>
              <a:ea typeface="+mj-ea"/>
            </a:endParaRPr>
          </a:p>
        </p:txBody>
      </p:sp>
      <p:sp>
        <p:nvSpPr>
          <p:cNvPr id="35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5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5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物业管理条例中的业主大会与业主委员会</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grpSp>
        <p:nvGrpSpPr>
          <p:cNvPr id="1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3" name="Group 686"/>
            <p:cNvGrpSpPr/>
            <p:nvPr/>
          </p:nvGrpSpPr>
          <p:grpSpPr>
            <a:xfrm>
              <a:off x="1075314" y="1520189"/>
              <a:ext cx="9868911" cy="2072418"/>
              <a:chOff x="1075314" y="1520189"/>
              <a:chExt cx="9868911" cy="2072418"/>
            </a:xfrm>
          </p:grpSpPr>
          <p:sp>
            <p:nvSpPr>
              <p:cNvPr id="1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业主大会是由</a:t>
                </a:r>
                <a:r>
                  <a:rPr lang="zh-CN" sz="1400" b="1">
                    <a:solidFill>
                      <a:schemeClr val="tx1">
                        <a:alpha val="100000"/>
                      </a:schemeClr>
                    </a:solidFill>
                    <a:latin typeface="Microsoft Yahei"/>
                    <a:ea typeface="Microsoft Yahei"/>
                  </a:rPr>
                  <a:t>物业管理区域内</a:t>
                </a:r>
                <a:r>
                  <a:rPr lang="zh-CN" sz="1400">
                    <a:solidFill>
                      <a:schemeClr val="tx1">
                        <a:alpha val="100000"/>
                      </a:schemeClr>
                    </a:solidFill>
                    <a:latin typeface="Microsoft Yahei"/>
                    <a:ea typeface="Microsoft Yahei"/>
                  </a:rPr>
                  <a:t>的业主组成的</a:t>
                </a:r>
                <a:r>
                  <a:rPr lang="zh-CN" sz="1400" b="1">
                    <a:solidFill>
                      <a:schemeClr val="tx1">
                        <a:alpha val="100000"/>
                      </a:schemeClr>
                    </a:solidFill>
                    <a:latin typeface="Microsoft Yahei"/>
                    <a:ea typeface="Microsoft Yahei"/>
                  </a:rPr>
                  <a:t>自治组织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业主大会按照</a:t>
                </a:r>
                <a:r>
                  <a:rPr lang="zh-CN" sz="1400" b="1">
                    <a:solidFill>
                      <a:schemeClr val="tx1">
                        <a:alpha val="100000"/>
                      </a:schemeClr>
                    </a:solidFill>
                    <a:latin typeface="Microsoft Yahei"/>
                    <a:ea typeface="Microsoft Yahei"/>
                  </a:rPr>
                  <a:t>法定程序</a:t>
                </a:r>
                <a:r>
                  <a:rPr lang="zh-CN" sz="1400">
                    <a:solidFill>
                      <a:schemeClr val="tx1">
                        <a:alpha val="100000"/>
                      </a:schemeClr>
                    </a:solidFill>
                    <a:latin typeface="Microsoft Yahei"/>
                    <a:ea typeface="Microsoft Yahei"/>
                  </a:rPr>
                  <a:t>召开，选举业主委员会，决定物业管理区域的重大事项</a:t>
                </a:r>
                <a:endParaRPr/>
              </a:p>
            </p:txBody>
          </p:sp>
          <p:sp>
            <p:nvSpPr>
              <p:cNvPr id="1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业主大会的组织</a:t>
                </a:r>
                <a:endParaRPr/>
              </a:p>
            </p:txBody>
          </p:sp>
          <p:sp>
            <p:nvSpPr>
              <p:cNvPr id="1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8" name="Group 691"/>
            <p:cNvGrpSpPr/>
            <p:nvPr/>
          </p:nvGrpSpPr>
          <p:grpSpPr>
            <a:xfrm>
              <a:off x="1075314" y="3881882"/>
              <a:ext cx="9868911" cy="2072418"/>
              <a:chOff x="1075314" y="3881882"/>
              <a:chExt cx="9868911" cy="2072418"/>
            </a:xfrm>
          </p:grpSpPr>
          <p:sp>
            <p:nvSpPr>
              <p:cNvPr id="1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业主大会负责</a:t>
                </a:r>
                <a:r>
                  <a:rPr lang="zh-CN" sz="1400" b="1">
                    <a:solidFill>
                      <a:schemeClr val="tx1">
                        <a:alpha val="100000"/>
                      </a:schemeClr>
                    </a:solidFill>
                    <a:latin typeface="Microsoft Yahei"/>
                    <a:ea typeface="Microsoft Yahei"/>
                  </a:rPr>
                  <a:t>制定业主大会议事规则</a:t>
                </a:r>
                <a:r>
                  <a:rPr lang="zh-CN" sz="1400">
                    <a:solidFill>
                      <a:schemeClr val="tx1">
                        <a:alpha val="100000"/>
                      </a:schemeClr>
                    </a:solidFill>
                    <a:latin typeface="Microsoft Yahei"/>
                    <a:ea typeface="Microsoft Yahei"/>
                  </a:rPr>
                  <a:t>，明确业主大会的职责、权限和议事程序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业主大会负责</a:t>
                </a:r>
                <a:r>
                  <a:rPr lang="zh-CN" sz="1400" b="1">
                    <a:solidFill>
                      <a:schemeClr val="tx1">
                        <a:alpha val="100000"/>
                      </a:schemeClr>
                    </a:solidFill>
                    <a:latin typeface="Microsoft Yahei"/>
                    <a:ea typeface="Microsoft Yahei"/>
                  </a:rPr>
                  <a:t>选举业主委员会</a:t>
                </a:r>
                <a:r>
                  <a:rPr lang="zh-CN" sz="1400">
                    <a:solidFill>
                      <a:schemeClr val="tx1">
                        <a:alpha val="100000"/>
                      </a:schemeClr>
                    </a:solidFill>
                    <a:latin typeface="Microsoft Yahei"/>
                    <a:ea typeface="Microsoft Yahei"/>
                  </a:rPr>
                  <a:t>，选举和罢免业主委员会的成员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业主大会负责</a:t>
                </a:r>
                <a:r>
                  <a:rPr lang="zh-CN" sz="1400" b="1">
                    <a:solidFill>
                      <a:schemeClr val="tx1">
                        <a:alpha val="100000"/>
                      </a:schemeClr>
                    </a:solidFill>
                    <a:latin typeface="Microsoft Yahei"/>
                    <a:ea typeface="Microsoft Yahei"/>
                  </a:rPr>
                  <a:t>决定物业管理区域的重大事项</a:t>
                </a:r>
                <a:r>
                  <a:rPr lang="zh-CN" sz="1400">
                    <a:solidFill>
                      <a:schemeClr val="tx1">
                        <a:alpha val="100000"/>
                      </a:schemeClr>
                    </a:solidFill>
                    <a:latin typeface="Microsoft Yahei"/>
                    <a:ea typeface="Microsoft Yahei"/>
                  </a:rPr>
                  <a:t>，如选聘物业服务企业、调整物业费用等</a:t>
                </a:r>
                <a:endParaRPr/>
              </a:p>
            </p:txBody>
          </p:sp>
          <p:sp>
            <p:nvSpPr>
              <p:cNvPr id="2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业主大会的职责</a:t>
                </a:r>
                <a:endParaRPr/>
              </a:p>
            </p:txBody>
          </p:sp>
          <p:sp>
            <p:nvSpPr>
              <p:cNvPr id="2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业主大会的组织与职责</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 name="" descr="{&quot;isTemplate&quot;:true,&quot;type&quot;:3}"/>
        <p:cNvGrpSpPr/>
        <p:nvPr/>
      </p:nvGrpSpPr>
      <p:grpSpPr>
        <a:xfrm>
          <a:off x="0" y="0"/>
          <a:ext cx="0" cy="0"/>
        </a:xfrm>
      </p:grpSpPr>
      <p:grpSp>
        <p:nvGrpSpPr>
          <p:cNvPr id="25"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6" name="Group 686"/>
            <p:cNvGrpSpPr/>
            <p:nvPr/>
          </p:nvGrpSpPr>
          <p:grpSpPr>
            <a:xfrm>
              <a:off x="1075314" y="1520189"/>
              <a:ext cx="9868911" cy="2072418"/>
              <a:chOff x="1075314" y="1520189"/>
              <a:chExt cx="9868911" cy="2072418"/>
            </a:xfrm>
          </p:grpSpPr>
          <p:sp>
            <p:nvSpPr>
              <p:cNvPr id="27"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业主委员会是由业主大会选举产生的</a:t>
                </a:r>
                <a:r>
                  <a:rPr lang="zh-CN" sz="1400" b="1">
                    <a:solidFill>
                      <a:schemeClr val="tx1">
                        <a:alpha val="100000"/>
                      </a:schemeClr>
                    </a:solidFill>
                    <a:latin typeface="Microsoft Yahei"/>
                    <a:ea typeface="Microsoft Yahei"/>
                  </a:rPr>
                  <a:t>常设机构</a:t>
                </a:r>
                <a:r>
                  <a:rPr lang="zh-CN" sz="1400">
                    <a:solidFill>
                      <a:schemeClr val="tx1">
                        <a:alpha val="100000"/>
                      </a:schemeClr>
                    </a:solidFill>
                    <a:latin typeface="Microsoft Yahei"/>
                    <a:ea typeface="Microsoft Yahei"/>
                  </a:rPr>
                  <a:t>，负责业主大会的日常工作和维护业主的合法权益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业主委员会的成员应具备</a:t>
                </a:r>
                <a:r>
                  <a:rPr lang="zh-CN" sz="1400" b="1">
                    <a:solidFill>
                      <a:schemeClr val="tx1">
                        <a:alpha val="100000"/>
                      </a:schemeClr>
                    </a:solidFill>
                    <a:latin typeface="Microsoft Yahei"/>
                    <a:ea typeface="Microsoft Yahei"/>
                  </a:rPr>
                  <a:t>法定资格</a:t>
                </a:r>
                <a:r>
                  <a:rPr lang="zh-CN" sz="1400">
                    <a:solidFill>
                      <a:schemeClr val="tx1">
                        <a:alpha val="100000"/>
                      </a:schemeClr>
                    </a:solidFill>
                    <a:latin typeface="Microsoft Yahei"/>
                    <a:ea typeface="Microsoft Yahei"/>
                  </a:rPr>
                  <a:t>，如具有完全民事行为能力、热心物业管理等</a:t>
                </a:r>
                <a:endParaRPr/>
              </a:p>
            </p:txBody>
          </p:sp>
          <p:sp>
            <p:nvSpPr>
              <p:cNvPr id="28"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业主委员会的选举</a:t>
                </a:r>
                <a:endParaRPr/>
              </a:p>
            </p:txBody>
          </p:sp>
          <p:sp>
            <p:nvSpPr>
              <p:cNvPr id="29"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1" name="Group 691"/>
            <p:cNvGrpSpPr/>
            <p:nvPr/>
          </p:nvGrpSpPr>
          <p:grpSpPr>
            <a:xfrm>
              <a:off x="1075314" y="3881882"/>
              <a:ext cx="9868911" cy="2072418"/>
              <a:chOff x="1075314" y="3881882"/>
              <a:chExt cx="9868911" cy="2072418"/>
            </a:xfrm>
          </p:grpSpPr>
          <p:sp>
            <p:nvSpPr>
              <p:cNvPr id="32"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业主委员会负责</a:t>
                </a:r>
                <a:r>
                  <a:rPr lang="zh-CN" sz="1400" b="1">
                    <a:solidFill>
                      <a:schemeClr val="tx1">
                        <a:alpha val="100000"/>
                      </a:schemeClr>
                    </a:solidFill>
                    <a:latin typeface="Microsoft Yahei"/>
                    <a:ea typeface="Microsoft Yahei"/>
                  </a:rPr>
                  <a:t>执行业主大会的决定</a:t>
                </a:r>
                <a:r>
                  <a:rPr lang="zh-CN" sz="1400">
                    <a:solidFill>
                      <a:schemeClr val="tx1">
                        <a:alpha val="100000"/>
                      </a:schemeClr>
                    </a:solidFill>
                    <a:latin typeface="Microsoft Yahei"/>
                    <a:ea typeface="Microsoft Yahei"/>
                  </a:rPr>
                  <a:t>，如选聘物业服务企业、调整物业费用等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业主委员会负责</a:t>
                </a:r>
                <a:r>
                  <a:rPr lang="zh-CN" sz="1400" b="1">
                    <a:solidFill>
                      <a:schemeClr val="tx1">
                        <a:alpha val="100000"/>
                      </a:schemeClr>
                    </a:solidFill>
                    <a:latin typeface="Microsoft Yahei"/>
                    <a:ea typeface="Microsoft Yahei"/>
                  </a:rPr>
                  <a:t>监督物业服务企业的服务质量</a:t>
                </a:r>
                <a:r>
                  <a:rPr lang="zh-CN" sz="1400">
                    <a:solidFill>
                      <a:schemeClr val="tx1">
                        <a:alpha val="100000"/>
                      </a:schemeClr>
                    </a:solidFill>
                    <a:latin typeface="Microsoft Yahei"/>
                    <a:ea typeface="Microsoft Yahei"/>
                  </a:rPr>
                  <a:t>，保障业主的合法权益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业主委员会负责</a:t>
                </a:r>
                <a:r>
                  <a:rPr lang="zh-CN" sz="1400" b="1">
                    <a:solidFill>
                      <a:schemeClr val="tx1">
                        <a:alpha val="100000"/>
                      </a:schemeClr>
                    </a:solidFill>
                    <a:latin typeface="Microsoft Yahei"/>
                    <a:ea typeface="Microsoft Yahei"/>
                  </a:rPr>
                  <a:t>协调业主与物业服务企业之间的关系</a:t>
                </a:r>
                <a:r>
                  <a:rPr lang="zh-CN" sz="1400">
                    <a:solidFill>
                      <a:schemeClr val="tx1">
                        <a:alpha val="100000"/>
                      </a:schemeClr>
                    </a:solidFill>
                    <a:latin typeface="Microsoft Yahei"/>
                    <a:ea typeface="Microsoft Yahei"/>
                  </a:rPr>
                  <a:t>，维护物业管理区域的正常秩序</a:t>
                </a:r>
                <a:endParaRPr/>
              </a:p>
            </p:txBody>
          </p:sp>
          <p:sp>
            <p:nvSpPr>
              <p:cNvPr id="33"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业主委员会的职责</a:t>
                </a:r>
                <a:endParaRPr/>
              </a:p>
            </p:txBody>
          </p:sp>
          <p:sp>
            <p:nvSpPr>
              <p:cNvPr id="34"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业主委员会的选举与职责</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7" name="" descr="{&quot;isTemplate&quot;:true,&quot;type&quot;:3}"/>
        <p:cNvGrpSpPr/>
        <p:nvPr/>
      </p:nvGrpSpPr>
      <p:grpSpPr>
        <a:xfrm>
          <a:off x="0" y="0"/>
          <a:ext cx="0" cy="0"/>
        </a:xfrm>
      </p:grpSpPr>
      <p:sp>
        <p:nvSpPr>
          <p:cNvPr id="3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业主大会与业主委员会的运作与监督</a:t>
            </a:r>
            <a:endParaRPr lang="en-US" altLang="zh-CN" sz="2800" b="1">
              <a:latin typeface="+mj-ea"/>
              <a:ea typeface="+mj-ea"/>
            </a:endParaRPr>
          </a:p>
        </p:txBody>
      </p:sp>
      <p:grpSp>
        <p:nvGrpSpPr>
          <p:cNvPr id="3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0" name=""/>
            <p:cNvGrpSpPr/>
            <p:nvPr/>
          </p:nvGrpSpPr>
          <p:grpSpPr>
            <a:xfrm>
              <a:off x="660399" y="2074672"/>
              <a:ext cx="5100082" cy="4536540"/>
              <a:chOff x="660399" y="2074672"/>
              <a:chExt cx="5100082" cy="4536540"/>
            </a:xfrm>
          </p:grpSpPr>
          <p:sp>
            <p:nvSpPr>
              <p:cNvPr id="4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业主大会与业主委员会的运作</a:t>
                </a:r>
                <a:endParaRPr lang="en-US" altLang="zh-CN" sz="2000" b="1">
                  <a:latin typeface="Microsoft YaHei" panose="020b0503020204020204" pitchFamily="34" charset="-122"/>
                  <a:ea typeface="Microsoft YaHei" panose="020b0503020204020204" pitchFamily="34" charset="-122"/>
                </a:endParaRPr>
              </a:p>
            </p:txBody>
          </p:sp>
          <p:sp>
            <p:nvSpPr>
              <p:cNvPr id="4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业主大会按照</a:t>
                </a:r>
                <a:r>
                  <a:rPr lang="zh-CN" sz="1400" b="1">
                    <a:solidFill>
                      <a:schemeClr val="tx1">
                        <a:lumMod val="50000"/>
                        <a:lumOff val="50000"/>
                        <a:alpha val="100000"/>
                      </a:schemeClr>
                    </a:solidFill>
                    <a:latin typeface="微软雅黑"/>
                    <a:ea typeface="微软雅黑"/>
                  </a:rPr>
                  <a:t>法定程序</a:t>
                </a:r>
                <a:r>
                  <a:rPr lang="zh-CN" sz="1400">
                    <a:solidFill>
                      <a:schemeClr val="tx1">
                        <a:lumMod val="50000"/>
                        <a:lumOff val="50000"/>
                        <a:alpha val="100000"/>
                      </a:schemeClr>
                    </a:solidFill>
                    <a:latin typeface="微软雅黑"/>
                    <a:ea typeface="微软雅黑"/>
                  </a:rPr>
                  <a:t>召开，业主委员会负责业主大会的日常工作和维护业主的合法权益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业主大会和业主委员会应</a:t>
                </a:r>
                <a:r>
                  <a:rPr lang="zh-CN" sz="1400" b="1">
                    <a:solidFill>
                      <a:schemeClr val="tx1">
                        <a:lumMod val="50000"/>
                        <a:lumOff val="50000"/>
                        <a:alpha val="100000"/>
                      </a:schemeClr>
                    </a:solidFill>
                    <a:latin typeface="微软雅黑"/>
                    <a:ea typeface="微软雅黑"/>
                  </a:rPr>
                  <a:t>依法履行职责</a:t>
                </a:r>
                <a:r>
                  <a:rPr lang="zh-CN" sz="1400">
                    <a:solidFill>
                      <a:schemeClr val="tx1">
                        <a:lumMod val="50000"/>
                        <a:lumOff val="50000"/>
                        <a:alpha val="100000"/>
                      </a:schemeClr>
                    </a:solidFill>
                    <a:latin typeface="微软雅黑"/>
                    <a:ea typeface="微软雅黑"/>
                  </a:rPr>
                  <a:t>，遵守物业管理条例的规定</a:t>
                </a:r>
                <a:endParaRPr/>
              </a:p>
            </p:txBody>
          </p:sp>
          <p:pic>
            <p:nvPicPr>
              <p:cNvPr id="4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5" name=""/>
            <p:cNvGrpSpPr/>
            <p:nvPr/>
          </p:nvGrpSpPr>
          <p:grpSpPr>
            <a:xfrm>
              <a:off x="6431519" y="2074672"/>
              <a:ext cx="5100082" cy="4536540"/>
              <a:chOff x="660399" y="2074672"/>
              <a:chExt cx="5100082" cy="4536540"/>
            </a:xfrm>
          </p:grpSpPr>
          <p:sp>
            <p:nvSpPr>
              <p:cNvPr id="4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业主大会与业主委员会的监督</a:t>
                </a:r>
                <a:endParaRPr lang="en-US" altLang="zh-CN" sz="2000" b="1">
                  <a:latin typeface="Microsoft YaHei" panose="020b0503020204020204" pitchFamily="34" charset="-122"/>
                  <a:ea typeface="Microsoft YaHei" panose="020b0503020204020204" pitchFamily="34" charset="-122"/>
                </a:endParaRPr>
              </a:p>
            </p:txBody>
          </p:sp>
          <p:sp>
            <p:nvSpPr>
              <p:cNvPr id="4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地方政府应加强对业主大会和业主委员会的监督，确保其依法履行职责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物业服务行业组织应加强行业自律，引导业主大会和业主委员会规范运作</a:t>
                </a:r>
                <a:endParaRPr/>
              </a:p>
            </p:txBody>
          </p:sp>
          <p:pic>
            <p:nvPicPr>
              <p:cNvPr id="4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0" name="" descr="{&quot;isTemplate&quot;:true,&quot;type&quot;:2}"/>
        <p:cNvGrpSpPr/>
        <p:nvPr/>
      </p:nvGrpSpPr>
      <p:grpSpPr>
        <a:xfrm>
          <a:off x="0" y="0"/>
          <a:ext cx="0" cy="0"/>
        </a:xfrm>
      </p:grpSpPr>
      <p:sp>
        <p:nvSpPr>
          <p:cNvPr id="51"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物业管理条例中的物业服务合同</a:t>
            </a:r>
            <a:endParaRPr/>
          </a:p>
        </p:txBody>
      </p:sp>
      <p:sp>
        <p:nvSpPr>
          <p:cNvPr id="52"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04</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53"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4" name="" descr="{&quot;isTemplate&quot;:true,&quot;type&quot;:3}"/>
        <p:cNvGrpSpPr/>
        <p:nvPr/>
      </p:nvGrpSpPr>
      <p:grpSpPr>
        <a:xfrm>
          <a:off x="0" y="0"/>
          <a:ext cx="0" cy="0"/>
        </a:xfrm>
      </p:grpSpPr>
      <p:sp>
        <p:nvSpPr>
          <p:cNvPr id="5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物业服务合同的签订与变更</a:t>
            </a:r>
            <a:endParaRPr lang="en-US" altLang="zh-CN" sz="2800" b="1">
              <a:latin typeface="+mj-ea"/>
              <a:ea typeface="+mj-ea"/>
            </a:endParaRPr>
          </a:p>
        </p:txBody>
      </p:sp>
      <p:grpSp>
        <p:nvGrpSpPr>
          <p:cNvPr id="5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57" name=""/>
            <p:cNvGrpSpPr/>
            <p:nvPr/>
          </p:nvGrpSpPr>
          <p:grpSpPr>
            <a:xfrm>
              <a:off x="660399" y="2074672"/>
              <a:ext cx="5100082" cy="4536540"/>
              <a:chOff x="660399" y="2074672"/>
              <a:chExt cx="5100082" cy="4536540"/>
            </a:xfrm>
          </p:grpSpPr>
          <p:sp>
            <p:nvSpPr>
              <p:cNvPr id="5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物业服务合同的签订</a:t>
                </a:r>
                <a:endParaRPr lang="en-US" altLang="zh-CN" sz="2000" b="1">
                  <a:latin typeface="Microsoft YaHei" panose="020b0503020204020204" pitchFamily="34" charset="-122"/>
                  <a:ea typeface="Microsoft YaHei" panose="020b0503020204020204" pitchFamily="34" charset="-122"/>
                </a:endParaRPr>
              </a:p>
            </p:txBody>
          </p:sp>
          <p:sp>
            <p:nvSpPr>
              <p:cNvPr id="6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物业服务合同是由业主大会或业主委员会与物业服务企业签订的</a:t>
                </a:r>
                <a:r>
                  <a:rPr lang="zh-CN" sz="1400" b="1">
                    <a:solidFill>
                      <a:schemeClr val="tx1">
                        <a:lumMod val="50000"/>
                        <a:lumOff val="50000"/>
                        <a:alpha val="100000"/>
                      </a:schemeClr>
                    </a:solidFill>
                    <a:latin typeface="微软雅黑"/>
                    <a:ea typeface="微软雅黑"/>
                  </a:rPr>
                  <a:t>民事合同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物业服务合同应明确物业服务的内容、标准、费用等事项，保障业主和物业服务企业的合法权益</a:t>
                </a:r>
                <a:endParaRPr/>
              </a:p>
            </p:txBody>
          </p:sp>
          <p:pic>
            <p:nvPicPr>
              <p:cNvPr id="6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62" name=""/>
            <p:cNvGrpSpPr/>
            <p:nvPr/>
          </p:nvGrpSpPr>
          <p:grpSpPr>
            <a:xfrm>
              <a:off x="6431519" y="2074672"/>
              <a:ext cx="5100082" cy="4536540"/>
              <a:chOff x="660399" y="2074672"/>
              <a:chExt cx="5100082" cy="4536540"/>
            </a:xfrm>
          </p:grpSpPr>
          <p:sp>
            <p:nvSpPr>
              <p:cNvPr id="6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6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物业服务合同的变更</a:t>
                </a:r>
                <a:endParaRPr lang="en-US" altLang="zh-CN" sz="2000" b="1">
                  <a:latin typeface="Microsoft YaHei" panose="020b0503020204020204" pitchFamily="34" charset="-122"/>
                  <a:ea typeface="Microsoft YaHei" panose="020b0503020204020204" pitchFamily="34" charset="-122"/>
                </a:endParaRPr>
              </a:p>
            </p:txBody>
          </p:sp>
          <p:sp>
            <p:nvSpPr>
              <p:cNvPr id="6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物业服务合同的变更应由业主大会或业主委员会与物业服务企业协商一致，并按照合同约定进行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物业服务合同的变更应遵循</a:t>
                </a:r>
                <a:r>
                  <a:rPr lang="zh-CN" sz="1400" b="1">
                    <a:solidFill>
                      <a:schemeClr val="tx1">
                        <a:lumMod val="50000"/>
                        <a:lumOff val="50000"/>
                        <a:alpha val="100000"/>
                      </a:schemeClr>
                    </a:solidFill>
                    <a:latin typeface="微软雅黑"/>
                    <a:ea typeface="微软雅黑"/>
                  </a:rPr>
                  <a:t>公平、合理</a:t>
                </a:r>
                <a:r>
                  <a:rPr lang="zh-CN" sz="1400">
                    <a:solidFill>
                      <a:schemeClr val="tx1">
                        <a:lumMod val="50000"/>
                        <a:lumOff val="50000"/>
                        <a:alpha val="100000"/>
                      </a:schemeClr>
                    </a:solidFill>
                    <a:latin typeface="微软雅黑"/>
                    <a:ea typeface="微软雅黑"/>
                  </a:rPr>
                  <a:t>的原则，不得损害业主的合法权益</a:t>
                </a:r>
                <a:endParaRPr/>
              </a:p>
            </p:txBody>
          </p:sp>
          <p:pic>
            <p:nvPicPr>
              <p:cNvPr id="6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https://d.book118.com/828074023071006037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《物业管理条例》内容详细介绍</vt:lpstr>
      <vt:lpstr>物业管理条例概述及其重要性</vt:lpstr>
      <vt:lpstr>PowerPoint Presentation</vt:lpstr>
      <vt:lpstr>PowerPoint Presentation</vt:lpstr>
      <vt:lpstr>PowerPoint Presentation</vt:lpstr>
      <vt:lpstr>物业管理条例的主要内容</vt:lpstr>
      <vt:lpstr>PowerPoint Presentation</vt:lpstr>
      <vt:lpstr>PowerPoint Presentation</vt:lpstr>
      <vt:lpstr>PowerPoint Presentation</vt:lpstr>
      <vt:lpstr>物业管理条例中的业主大会与业主委员会</vt:lpstr>
      <vt:lpstr>PowerPoint Presentation</vt:lpstr>
      <vt:lpstr>PowerPoint Presentation</vt:lpstr>
      <vt:lpstr>PowerPoint Presentation</vt:lpstr>
      <vt:lpstr>物业管理条例中的物业服务合同</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2024-09-17T09:39:43.408</cp:lastPrinted>
  <dcterms:created xsi:type="dcterms:W3CDTF">2024-09-17T01:39:43Z</dcterms:created>
  <dcterms:modified xsi:type="dcterms:W3CDTF">2024-09-17T01:39:45Z</dcterms:modified>
</cp:coreProperties>
</file>