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A6AD8C-1573-446C-A856-D350739174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496F0-A3B9-4A79-9072-D59EF8236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47FF86-DAAB-4890-950E-78F7E1F2C1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6018C3-5D22-40B2-86BE-FE7869D305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3B4454-8526-42A4-914B-8929D046FF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5CE9F1-4B24-46BC-BF6F-BFEB742136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C7AF4A-B334-4B88-B673-8B8B6F4740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5A6904-1228-4B55-9337-E023693408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8B84BD-0630-485E-9FDA-8701D34DED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1D2747-A591-43AA-A7A6-3958009D82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27FAB3-6103-470D-B159-403EA380C6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9"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7405303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劳动关系风险分析与防范\n## 1.劳动关系风险的基本概念与类型\n### 1.1劳动关系风险的定义与特点\n### 1.2劳动关系风险的类型及成因\n### 1.3劳动关系风险对企业的影响\n## 2.劳动关系风险的识别与评估\n### 2.1劳动关系风险的识别方法\n### 2.2劳动关系风险的评估标准\n### 2.3劳动关系风险的等级划分\n## 3.劳动关系风险的预防与应对措施\n### 3.1制定完善的劳动规章制度\n### 3.2加强劳动合同管理\n### 3.3提高员工培训与激励机制\n## 4.劳动关系风险的化解与处理\n### 4.1劳动关系风险的应急预案\n### 4.2劳动关系风险的调解与仲裁\n### 4.3劳动关系风险的诉讼与执行\n## 5.劳动关系风险的监控与改进\n### 5.1劳动关系风险的监控体系\n### 5.2劳动关系风险的预警机制\n### 5.3劳动关系风险的持续改进与优化\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6600"/>
              <a:t>劳动关系风险分析与防范</a:t>
            </a:r>
            <a:endParaRPr/>
          </a:p>
        </p:txBody>
      </p:sp>
      <p:sp>
        <p:nvSpPr>
          <p:cNvPr id="3" name="副标题 2"/>
          <p:cNvSpPr>
            <a:spLocks noGrp="1"/>
          </p:cNvSpPr>
          <p:nvPr>
            <p:ph type="subTitle" idx="1"/>
          </p:nvPr>
        </p:nvSpPr>
        <p:spPr>
          <a:xfrm>
            <a:off x="571500" y="3908901"/>
            <a:ext cx="4368800" cy="311150"/>
          </a:xfrm>
        </p:spPr>
        <p:txBody>
          <a:bodyPr wrap="none">
            <a:spAutoFit/>
          </a:bodyPr>
          <a:lstStyle/>
          <a:p>
            <a:pPr marL="0" indent="0">
              <a:buNone/>
            </a:pPr>
            <a:r>
              <a:rPr lang="en-US"/>
              <a:t> </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tx1">
                    <a:lumMod val="50000"/>
                    <a:lumOff val="50000"/>
                  </a:schemeClr>
                </a:solidFill>
                <a:effectLst/>
              </a:rPr>
              <a:t> </a:t>
            </a: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descr="{&quot;isTemplate&quot;:true,&quot;type&quot;:2}"/>
        <p:cNvGrpSpPr/>
        <p:nvPr/>
      </p:nvGrpSpPr>
      <p:grpSpPr>
        <a:xfrm>
          <a:off x="0" y="0"/>
          <a:ext cx="0" cy="0"/>
        </a:xfrm>
      </p:grpSpPr>
      <p:sp>
        <p:nvSpPr>
          <p:cNvPr id="116"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劳动关系风险的基本概念与类型</a:t>
            </a:r>
            <a:endParaRPr/>
          </a:p>
        </p:txBody>
      </p:sp>
      <p:sp>
        <p:nvSpPr>
          <p:cNvPr id="117"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118"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8" name="" descr="{&quot;isTemplate&quot;:true,&quot;type&quot;:3}"/>
        <p:cNvGrpSpPr/>
        <p:nvPr/>
      </p:nvGrpSpPr>
      <p:grpSpPr>
        <a:xfrm>
          <a:off x="0" y="0"/>
          <a:ext cx="0" cy="0"/>
        </a:xfrm>
      </p:grpSpPr>
      <p:pic>
        <p:nvPicPr>
          <p:cNvPr id="14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1" name="Group 598"/>
            <p:cNvGrpSpPr/>
            <p:nvPr/>
          </p:nvGrpSpPr>
          <p:grpSpPr>
            <a:xfrm>
              <a:off x="763829" y="1414808"/>
              <a:ext cx="6972294" cy="2337649"/>
              <a:chOff x="763829" y="1414808"/>
              <a:chExt cx="6972294" cy="2337649"/>
            </a:xfrm>
          </p:grpSpPr>
          <p:sp>
            <p:nvSpPr>
              <p:cNvPr id="15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劳动关系风险的定义</a:t>
                </a:r>
                <a:endParaRPr/>
              </a:p>
            </p:txBody>
          </p:sp>
          <p:sp>
            <p:nvSpPr>
              <p:cNvPr id="15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劳动关系风险是指在劳动关系中，由于各种原因导致劳动双方产生纠纷、冲突或者损害的可能性。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这种风险可能影响到企业的正常运营、员工的工作权益以及企业的声誉。</a:t>
                </a:r>
                <a:endParaRPr/>
              </a:p>
            </p:txBody>
          </p:sp>
          <p:sp>
            <p:nvSpPr>
              <p:cNvPr id="15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58" name="Group 591"/>
            <p:cNvGrpSpPr/>
            <p:nvPr/>
          </p:nvGrpSpPr>
          <p:grpSpPr>
            <a:xfrm>
              <a:off x="689593" y="3949139"/>
              <a:ext cx="7078256" cy="2128975"/>
              <a:chOff x="689593" y="3949139"/>
              <a:chExt cx="7078256" cy="2128975"/>
            </a:xfrm>
          </p:grpSpPr>
          <p:sp>
            <p:nvSpPr>
              <p:cNvPr id="15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劳动关系风险的特点</a:t>
                </a:r>
                <a:endParaRPr/>
              </a:p>
            </p:txBody>
          </p:sp>
          <p:sp>
            <p:nvSpPr>
              <p:cNvPr id="16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客观性：劳动关系风险的存在是客观的，不以人的意志为转移。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可变性：劳动关系风险的大小和类型会随着企业内部和外部环境的变化而变化。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可预防性：通过采取一定的措施，企业可以降低劳动关系风险的发生概率。</a:t>
                </a:r>
                <a:endParaRPr/>
              </a:p>
            </p:txBody>
          </p:sp>
          <p:sp>
            <p:nvSpPr>
              <p:cNvPr id="16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6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劳动关系风险的定义与特点</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6" name="" descr="{&quot;isTemplate&quot;:true,&quot;type&quot;:3}"/>
        <p:cNvGrpSpPr/>
        <p:nvPr/>
      </p:nvGrpSpPr>
      <p:grpSpPr>
        <a:xfrm>
          <a:off x="0" y="0"/>
          <a:ext cx="0" cy="0"/>
        </a:xfrm>
      </p:grpSpPr>
      <p:grpSp>
        <p:nvGrpSpPr>
          <p:cNvPr id="167"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68" name="Group 686"/>
            <p:cNvGrpSpPr/>
            <p:nvPr/>
          </p:nvGrpSpPr>
          <p:grpSpPr>
            <a:xfrm>
              <a:off x="1075314" y="1520189"/>
              <a:ext cx="9868911" cy="2072418"/>
              <a:chOff x="1075314" y="1520189"/>
              <a:chExt cx="9868911" cy="2072418"/>
            </a:xfrm>
          </p:grpSpPr>
          <p:sp>
            <p:nvSpPr>
              <p:cNvPr id="169"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合同风险：劳动合同的制定、变更、解除和终止等方面存在的不合理、不合法行为导致的风险。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权益风险：员工在工资、福利、保险等方面的权益受到侵害的风险。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人事风险：企业在招聘、培训、晋升等方面存在的不公平、不合理行为导致的风险。</a:t>
                </a:r>
                <a:endParaRPr/>
              </a:p>
            </p:txBody>
          </p:sp>
          <p:sp>
            <p:nvSpPr>
              <p:cNvPr id="170"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劳动关系风险的类型</a:t>
                </a:r>
                <a:endParaRPr/>
              </a:p>
            </p:txBody>
          </p:sp>
          <p:sp>
            <p:nvSpPr>
              <p:cNvPr id="171"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73" name="Group 691"/>
            <p:cNvGrpSpPr/>
            <p:nvPr/>
          </p:nvGrpSpPr>
          <p:grpSpPr>
            <a:xfrm>
              <a:off x="1075314" y="3881882"/>
              <a:ext cx="9868911" cy="2072418"/>
              <a:chOff x="1075314" y="3881882"/>
              <a:chExt cx="9868911" cy="2072418"/>
            </a:xfrm>
          </p:grpSpPr>
          <p:sp>
            <p:nvSpPr>
              <p:cNvPr id="174"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企业管理不善：企业管理制度不完善，或者管理人员的素质不高，导致劳动关系风险的发生。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法律法规不完善：劳动法律法规存在漏洞或者滞后，导致劳动关系风险的发生。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劳动者权益意识增强：随着社会的发展，劳动者的权益意识逐渐增强，对企业的要求也越来越高，导致劳动关系风险的发生。</a:t>
                </a:r>
                <a:endParaRPr/>
              </a:p>
            </p:txBody>
          </p:sp>
          <p:sp>
            <p:nvSpPr>
              <p:cNvPr id="175"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劳动关系风险的成因</a:t>
                </a:r>
                <a:endParaRPr/>
              </a:p>
            </p:txBody>
          </p:sp>
          <p:sp>
            <p:nvSpPr>
              <p:cNvPr id="176"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7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劳动关系风险的类型及成因</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9" name="" descr="{&quot;isTemplate&quot;:true,&quot;type&quot;:3}"/>
        <p:cNvGrpSpPr/>
        <p:nvPr/>
      </p:nvGrpSpPr>
      <p:grpSpPr>
        <a:xfrm>
          <a:off x="0" y="0"/>
          <a:ext cx="0" cy="0"/>
        </a:xfrm>
      </p:grpSpPr>
      <p:grpSp>
        <p:nvGrpSpPr>
          <p:cNvPr id="180"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81" name=""/>
            <p:cNvGrpSpPr/>
            <p:nvPr/>
          </p:nvGrpSpPr>
          <p:grpSpPr>
            <a:xfrm>
              <a:off x="4252327" y="1207692"/>
              <a:ext cx="8485777" cy="1440001"/>
              <a:chOff x="4252327" y="1207692"/>
              <a:chExt cx="8485777" cy="1440001"/>
            </a:xfrm>
          </p:grpSpPr>
          <p:sp>
            <p:nvSpPr>
              <p:cNvPr id="182"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3"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对企业运营的影响</a:t>
                </a:r>
                <a:endParaRPr lang="en-US" altLang="zh-CN" sz="2000" b="1">
                  <a:latin typeface="Microsoft YaHei" panose="020b0503020204020204" pitchFamily="34" charset="-122"/>
                  <a:ea typeface="Microsoft YaHei" panose="020b0503020204020204" pitchFamily="34" charset="-122"/>
                </a:endParaRPr>
              </a:p>
            </p:txBody>
          </p:sp>
          <p:sp>
            <p:nvSpPr>
              <p:cNvPr id="184"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劳动纠纷可能导致企业生产效率下降，影响企业的正常运营。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劳动关系风险可能导致企业声誉受损，影响企业的市场竞争力。</a:t>
                </a:r>
                <a:endParaRPr/>
              </a:p>
            </p:txBody>
          </p:sp>
          <p:pic>
            <p:nvPicPr>
              <p:cNvPr id="185"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86" name=""/>
            <p:cNvGrpSpPr/>
            <p:nvPr/>
          </p:nvGrpSpPr>
          <p:grpSpPr>
            <a:xfrm>
              <a:off x="4252325" y="2998393"/>
              <a:ext cx="8485779" cy="1440000"/>
              <a:chOff x="4252325" y="2998393"/>
              <a:chExt cx="8485779" cy="1440000"/>
            </a:xfrm>
          </p:grpSpPr>
          <p:sp>
            <p:nvSpPr>
              <p:cNvPr id="187"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8"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对企业人力资源的影响</a:t>
                </a:r>
                <a:endParaRPr lang="en-US" altLang="zh-CN" sz="2000" b="1">
                  <a:latin typeface="Microsoft YaHei" panose="020b0503020204020204" pitchFamily="34" charset="-122"/>
                  <a:ea typeface="Microsoft YaHei" panose="020b0503020204020204" pitchFamily="34" charset="-122"/>
                </a:endParaRPr>
              </a:p>
            </p:txBody>
          </p:sp>
          <p:sp>
            <p:nvSpPr>
              <p:cNvPr id="189"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劳动关系风险可能导致员工流失，影响企业的人力资源稳定性。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劳动关系风险可能导致员工的工作积极性下降，影响企业的人力资源利用效率。</a:t>
                </a:r>
                <a:endParaRPr/>
              </a:p>
            </p:txBody>
          </p:sp>
          <p:pic>
            <p:nvPicPr>
              <p:cNvPr id="190"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91" name=""/>
            <p:cNvGrpSpPr/>
            <p:nvPr/>
          </p:nvGrpSpPr>
          <p:grpSpPr>
            <a:xfrm>
              <a:off x="4252323" y="4789093"/>
              <a:ext cx="8485781" cy="1440002"/>
              <a:chOff x="4252323" y="4789093"/>
              <a:chExt cx="8485781" cy="1440002"/>
            </a:xfrm>
          </p:grpSpPr>
          <p:sp>
            <p:nvSpPr>
              <p:cNvPr id="192"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3"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对企业财务的影响</a:t>
                </a:r>
                <a:endParaRPr lang="en-US" altLang="zh-CN" sz="2000" b="1">
                  <a:latin typeface="Microsoft YaHei" panose="020b0503020204020204" pitchFamily="34" charset="-122"/>
                  <a:ea typeface="Microsoft YaHei" panose="020b0503020204020204" pitchFamily="34" charset="-122"/>
                </a:endParaRPr>
              </a:p>
            </p:txBody>
          </p:sp>
          <p:sp>
            <p:nvSpPr>
              <p:cNvPr id="194"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劳动关系风险可能导致企业承担法律赔偿责任，增加企业的财务负担。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劳动关系风险可能导致企业需要投入更多的资源来处理纠纷和冲突，增加企业的管理成本。</a:t>
                </a:r>
                <a:endParaRPr/>
              </a:p>
            </p:txBody>
          </p:sp>
          <p:pic>
            <p:nvPicPr>
              <p:cNvPr id="195"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96"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劳动关系风险对企业的影响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descr="{&quot;isTemplate&quot;:true,&quot;type&quot;:2}"/>
        <p:cNvGrpSpPr/>
        <p:nvPr/>
      </p:nvGrpSpPr>
      <p:grpSpPr>
        <a:xfrm>
          <a:off x="0" y="0"/>
          <a:ext cx="0" cy="0"/>
        </a:xfrm>
      </p:grpSpPr>
      <p:sp>
        <p:nvSpPr>
          <p:cNvPr id="19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劳动关系风险的识别与评估</a:t>
            </a:r>
            <a:endParaRPr/>
          </a:p>
        </p:txBody>
      </p:sp>
      <p:sp>
        <p:nvSpPr>
          <p:cNvPr id="19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20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descr="{&quot;isTemplate&quot;:true,&quot;type&quot;:3}"/>
        <p:cNvGrpSpPr/>
        <p:nvPr/>
      </p:nvGrpSpPr>
      <p:grpSpPr>
        <a:xfrm>
          <a:off x="0" y="0"/>
          <a:ext cx="0" cy="0"/>
        </a:xfrm>
      </p:grpSpPr>
      <p:grpSp>
        <p:nvGrpSpPr>
          <p:cNvPr id="202"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03" name=""/>
            <p:cNvGrpSpPr/>
            <p:nvPr/>
          </p:nvGrpSpPr>
          <p:grpSpPr>
            <a:xfrm>
              <a:off x="685801" y="3146904"/>
              <a:ext cx="4207178" cy="3287791"/>
              <a:chOff x="685801" y="3146904"/>
              <a:chExt cx="4207178" cy="3287791"/>
            </a:xfrm>
          </p:grpSpPr>
          <p:sp>
            <p:nvSpPr>
              <p:cNvPr id="20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通过对企业的内部环境和外部环境进行分析，识别出可能产生劳动关系风险的因素。</a:t>
                </a:r>
                <a:endParaRPr kumimoji="1" lang="en-US" altLang="zh-CN" sz="1800" b="1">
                  <a:solidFill>
                    <a:schemeClr val="bg1"/>
                  </a:solidFill>
                  <a:latin typeface="+mj-ea"/>
                  <a:ea typeface="+mj-ea"/>
                </a:endParaRPr>
              </a:p>
            </p:txBody>
          </p:sp>
        </p:grpSp>
        <p:grpSp>
          <p:nvGrpSpPr>
            <p:cNvPr id="205" name=""/>
            <p:cNvGrpSpPr/>
            <p:nvPr/>
          </p:nvGrpSpPr>
          <p:grpSpPr>
            <a:xfrm>
              <a:off x="4408278" y="3146904"/>
              <a:ext cx="3798485" cy="3287791"/>
              <a:chOff x="4408278" y="3146904"/>
              <a:chExt cx="3798485" cy="3287791"/>
            </a:xfrm>
          </p:grpSpPr>
          <p:sp>
            <p:nvSpPr>
              <p:cNvPr id="206"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通过收集员工的反馈信息，了解员工对企业的满意度和需求，识别出可能产生劳动关系风险的问题。</a:t>
                </a:r>
                <a:endParaRPr kumimoji="1" lang="en-US" altLang="zh-CN" sz="1800" b="1">
                  <a:solidFill>
                    <a:schemeClr val="bg1"/>
                  </a:solidFill>
                  <a:latin typeface="+mj-ea"/>
                  <a:ea typeface="+mj-ea"/>
                </a:endParaRPr>
              </a:p>
            </p:txBody>
          </p:sp>
        </p:grpSp>
        <p:grpSp>
          <p:nvGrpSpPr>
            <p:cNvPr id="207" name=""/>
            <p:cNvGrpSpPr/>
            <p:nvPr/>
          </p:nvGrpSpPr>
          <p:grpSpPr>
            <a:xfrm>
              <a:off x="7707715" y="3146904"/>
              <a:ext cx="3798485" cy="3287791"/>
              <a:chOff x="7707715" y="3146904"/>
              <a:chExt cx="3798485" cy="3287791"/>
            </a:xfrm>
          </p:grpSpPr>
          <p:sp>
            <p:nvSpPr>
              <p:cNvPr id="208"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通过对企业的劳动关系管理流程进行审查，识别出可能产生劳动关系风险的关键环节。</a:t>
                </a:r>
                <a:endParaRPr kumimoji="1" lang="en-US" altLang="zh-CN" sz="1800" b="1">
                  <a:solidFill>
                    <a:schemeClr val="bg1"/>
                  </a:solidFill>
                  <a:latin typeface="+mj-ea"/>
                  <a:ea typeface="+mj-ea"/>
                </a:endParaRPr>
              </a:p>
            </p:txBody>
          </p:sp>
        </p:grpSp>
      </p:grpSp>
      <p:sp>
        <p:nvSpPr>
          <p:cNvPr id="20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劳动关系风险的识别方法</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0" name="" descr="{&quot;isTemplate&quot;:true,&quot;type&quot;:3}"/>
        <p:cNvGrpSpPr/>
        <p:nvPr/>
      </p:nvGrpSpPr>
      <p:grpSpPr>
        <a:xfrm>
          <a:off x="0" y="0"/>
          <a:ext cx="0" cy="0"/>
        </a:xfrm>
      </p:grpSpPr>
      <p:sp>
        <p:nvSpPr>
          <p:cNvPr id="211"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劳动关系风险的评估标准</a:t>
            </a:r>
            <a:endParaRPr lang="en-US" sz="3600" b="1">
              <a:latin typeface="微软雅黑"/>
              <a:ea typeface="微软雅黑"/>
            </a:endParaRPr>
          </a:p>
        </p:txBody>
      </p:sp>
      <p:sp>
        <p:nvSpPr>
          <p:cNvPr id="212"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评估标准包括但不限于：</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劳动关系风险的发生概率：评估劳动关系风险发生的可能性。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劳动关系风险的严重程度：评估劳动关系风险对企业的影响程度。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劳动关系风险的可控性：评估企业采取预防措施后，劳动关系风险的可控程度。</a:t>
            </a:r>
            <a:endParaRPr/>
          </a:p>
        </p:txBody>
      </p:sp>
      <p:cxnSp>
        <p:nvCxnSpPr>
          <p:cNvPr id="213"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14"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5" name="" descr="{&quot;isTemplate&quot;:true,&quot;type&quot;:3}"/>
        <p:cNvGrpSpPr/>
        <p:nvPr/>
      </p:nvGrpSpPr>
      <p:grpSpPr>
        <a:xfrm>
          <a:off x="0" y="0"/>
          <a:ext cx="0" cy="0"/>
        </a:xfrm>
      </p:grpSpPr>
      <p:sp>
        <p:nvSpPr>
          <p:cNvPr id="216"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20" name="Group 182" descr="{&quot;isTemplate&quot;:true,&quot;type&quot;:&quot;list&quot;,&quot;alignment&quot;:&quot;left&quot;,&quot;alignmentVertical&quot;:&quot;top&quot;,&quot;canOmit&quot;:false,&quot;scalable&quot;:false,&quot;minItemsCount&quot;:-1}"/>
          <p:cNvGrpSpPr/>
          <p:nvPr/>
        </p:nvGrpSpPr>
        <p:grpSpPr>
          <a:xfrm>
            <a:off x="7809821" y="1823726"/>
            <a:ext cx="3286271" cy="4300566"/>
            <a:chOff x="7809821" y="1823726"/>
            <a:chExt cx="3286271" cy="4300566"/>
          </a:xfrm>
        </p:grpSpPr>
        <p:grpSp>
          <p:nvGrpSpPr>
            <p:cNvPr id="221" name="Group 43"/>
            <p:cNvGrpSpPr/>
            <p:nvPr/>
          </p:nvGrpSpPr>
          <p:grpSpPr>
            <a:xfrm>
              <a:off x="7809821" y="1823726"/>
              <a:ext cx="3286271" cy="1875094"/>
              <a:chOff x="7809821" y="1823726"/>
              <a:chExt cx="3286271" cy="1875094"/>
            </a:xfrm>
          </p:grpSpPr>
          <p:sp>
            <p:nvSpPr>
              <p:cNvPr id="222" name="TextBox 44" descr="{&quot;isTemplate&quot;:true,&quot;type&quot;:&quot;title&quot;,&quot;canOmit&quot;:true,&quot;range&quot;:0}"/>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sz="1400">
                    <a:solidFill>
                      <a:schemeClr val="tx1">
                        <a:alpha val="100000"/>
                      </a:schemeClr>
                    </a:solidFill>
                    <a:latin typeface="Microsoft Yahei"/>
                    <a:ea typeface="Microsoft Yahei"/>
                  </a:rPr>
                  <a:t>根据劳动关系风险的发生概率、严重程度和可控性，将劳动关系风险划分为不同的等级。</a:t>
                </a:r>
                <a:endParaRPr/>
              </a:p>
            </p:txBody>
          </p:sp>
        </p:grpSp>
        <p:grpSp>
          <p:nvGrpSpPr>
            <p:cNvPr id="223" name="Group 45"/>
            <p:cNvGrpSpPr/>
            <p:nvPr/>
          </p:nvGrpSpPr>
          <p:grpSpPr>
            <a:xfrm>
              <a:off x="7809821" y="4249198"/>
              <a:ext cx="3286271" cy="1875094"/>
              <a:chOff x="7809821" y="4249198"/>
              <a:chExt cx="3286271" cy="1875094"/>
            </a:xfrm>
          </p:grpSpPr>
          <p:sp>
            <p:nvSpPr>
              <p:cNvPr id="224" name="TextBox 46" descr="{&quot;isTemplate&quot;:true,&quot;type&quot;:&quot;title&quot;,&quot;canOmit&quot;:true,&quot;range&quot;: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sz="1400">
                    <a:solidFill>
                      <a:schemeClr val="tx1">
                        <a:alpha val="100000"/>
                      </a:schemeClr>
                    </a:solidFill>
                    <a:latin typeface="Microsoft Yahei"/>
                    <a:ea typeface="Microsoft Yahei"/>
                  </a:rPr>
                  <a:t>不同等级的劳动关系风险对应不同的预警颜色和应对措施，以便企业进行分类管理和控制。</a:t>
                </a:r>
                <a:endParaRPr/>
              </a:p>
            </p:txBody>
          </p:sp>
        </p:grpSp>
      </p:grpSp>
      <p:sp>
        <p:nvSpPr>
          <p:cNvPr id="225" name="Tencent" descr="{&quot;isTemplate&quot;:true,&quot;type&quot;:&quot;title&quot;,&quot;canOmit&quot;:false,&quot;range&quot;:0}"/>
          <p:cNvSpPr txBox="1"/>
          <p:nvPr/>
        </p:nvSpPr>
        <p:spPr>
          <a:xfrm>
            <a:off x="660396" y="418039"/>
            <a:ext cx="10435696"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劳动关系风险的等级划分</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劳动关系风险的预防与应对措施</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660396" y="418039"/>
            <a:ext cx="10790199"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制定完善的劳动规章制度</a:t>
            </a:r>
            <a:endParaRPr lang="en-US" altLang="zh-CN" sz="2800" b="1">
              <a:latin typeface="+mj-ea"/>
              <a:ea typeface="+mj-ea"/>
            </a:endParaRPr>
          </a:p>
        </p:txBody>
      </p:sp>
      <p:grpSp>
        <p:nvGrpSpPr>
          <p:cNvPr id="13" name="" descr="{&quot;isTemplate&quot;:true,&quot;type&quot;:&quot;list&quot;,&quot;alignment&quot;:&quot;left&quot;,&quot;alignmentVertical&quot;:&quot;top&quot;,&quot;canOmit&quot;:false,&quot;scalable&quot;:false,&quot;minItemsCount&quot;:-1}"/>
          <p:cNvGrpSpPr/>
          <p:nvPr/>
        </p:nvGrpSpPr>
        <p:grpSpPr>
          <a:xfrm>
            <a:off x="660396" y="1998403"/>
            <a:ext cx="10790199" cy="3908001"/>
            <a:chOff x="660396" y="1998403"/>
            <a:chExt cx="10790199" cy="3908001"/>
          </a:xfrm>
        </p:grpSpPr>
        <p:grpSp>
          <p:nvGrpSpPr>
            <p:cNvPr id="14" name="Group 19"/>
            <p:cNvGrpSpPr/>
            <p:nvPr/>
          </p:nvGrpSpPr>
          <p:grpSpPr>
            <a:xfrm>
              <a:off x="660396" y="1998403"/>
              <a:ext cx="10790199" cy="1225768"/>
              <a:chOff x="660395" y="1262089"/>
              <a:chExt cx="10790199" cy="1044000"/>
            </a:xfrm>
          </p:grpSpPr>
          <p:sp>
            <p:nvSpPr>
              <p:cNvPr id="15" name="Tencent"/>
              <p:cNvSpPr/>
              <p:nvPr/>
            </p:nvSpPr>
            <p:spPr>
              <a:xfrm>
                <a:off x="660395" y="1262089"/>
                <a:ext cx="10790199" cy="104400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 name="Tencent"/>
              <p:cNvSpPr txBox="1"/>
              <p:nvPr/>
            </p:nvSpPr>
            <p:spPr>
              <a:xfrm>
                <a:off x="815343" y="1272202"/>
                <a:ext cx="798327" cy="1033886"/>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4000">
                    <a:solidFill>
                      <a:schemeClr val="accent1"/>
                    </a:solidFill>
                    <a:latin typeface="Microsoft YaHei" panose="020b0503020204020204" pitchFamily="34" charset="-122"/>
                    <a:ea typeface="Microsoft YaHei" panose="020b0503020204020204" pitchFamily="34" charset="-122"/>
                  </a:rPr>
                  <a:t>01</a:t>
                </a:r>
                <a:endParaRPr/>
              </a:p>
            </p:txBody>
          </p:sp>
          <p:sp>
            <p:nvSpPr>
              <p:cNvPr id="17" name="Tencent" descr="{&quot;isTemplate&quot;:true,&quot;type&quot;:&quot;title&quot;,&quot;canOmit&quot;:false,&quot;range&quot;:0}"/>
              <p:cNvSpPr txBox="1"/>
              <p:nvPr/>
            </p:nvSpPr>
            <p:spPr>
              <a:xfrm>
                <a:off x="1728483" y="1272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企业应当根据国家的劳动法律法规和企业的实际情况，制定完善的劳动规章制度。</a:t>
                </a:r>
                <a:endParaRPr/>
              </a:p>
            </p:txBody>
          </p:sp>
          <p:cxnSp>
            <p:nvCxnSpPr>
              <p:cNvPr id="18" name="直线连接符 31"/>
              <p:cNvCxnSpPr/>
              <p:nvPr/>
            </p:nvCxnSpPr>
            <p:spPr>
              <a:xfrm>
                <a:off x="660395" y="1262089"/>
                <a:ext cx="10790199"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19" name="Group 18"/>
            <p:cNvGrpSpPr/>
            <p:nvPr/>
          </p:nvGrpSpPr>
          <p:grpSpPr>
            <a:xfrm>
              <a:off x="660396" y="3335232"/>
              <a:ext cx="10790199" cy="1235837"/>
              <a:chOff x="660395" y="2380713"/>
              <a:chExt cx="10790199" cy="1052575"/>
            </a:xfrm>
          </p:grpSpPr>
          <p:sp>
            <p:nvSpPr>
              <p:cNvPr id="20" name="Tencent"/>
              <p:cNvSpPr/>
              <p:nvPr/>
            </p:nvSpPr>
            <p:spPr>
              <a:xfrm>
                <a:off x="660395" y="2380713"/>
                <a:ext cx="10790199" cy="1044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 name="Tencent"/>
              <p:cNvSpPr txBox="1"/>
              <p:nvPr/>
            </p:nvSpPr>
            <p:spPr>
              <a:xfrm>
                <a:off x="815343" y="2389202"/>
                <a:ext cx="792001" cy="1044086"/>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2"/>
                    </a:solidFill>
                    <a:latin typeface="Microsoft YaHei" panose="020b0503020204020204" pitchFamily="34" charset="-122"/>
                    <a:ea typeface="Microsoft YaHei" panose="020b0503020204020204" pitchFamily="34" charset="-122"/>
                  </a:rPr>
                  <a:t>02</a:t>
                </a:r>
                <a:endParaRPr lang="en-GB" sz="4000">
                  <a:solidFill>
                    <a:schemeClr val="accent2"/>
                  </a:solidFill>
                  <a:latin typeface="Microsoft YaHei" panose="020b0503020204020204" pitchFamily="34" charset="-122"/>
                  <a:ea typeface="Microsoft YaHei" panose="020b0503020204020204" pitchFamily="34" charset="-122"/>
                </a:endParaRPr>
              </a:p>
            </p:txBody>
          </p:sp>
          <p:cxnSp>
            <p:nvCxnSpPr>
              <p:cNvPr id="22" name="直线连接符 39"/>
              <p:cNvCxnSpPr/>
              <p:nvPr/>
            </p:nvCxnSpPr>
            <p:spPr>
              <a:xfrm>
                <a:off x="660395" y="2380713"/>
                <a:ext cx="107901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3" name="Tencent" descr="{&quot;isTemplate&quot;:true,&quot;type&quot;:&quot;title&quot;,&quot;canOmit&quot;:false,&quot;range&quot;:0}"/>
              <p:cNvSpPr txBox="1"/>
              <p:nvPr/>
            </p:nvSpPr>
            <p:spPr>
              <a:xfrm>
                <a:off x="1728482" y="2389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劳动规章制度应当包括劳动合同、工资福利、社会保险、工作时间、休假制度等方面的内容。</a:t>
                </a:r>
                <a:endParaRPr/>
              </a:p>
            </p:txBody>
          </p:sp>
        </p:grpSp>
        <p:grpSp>
          <p:nvGrpSpPr>
            <p:cNvPr id="24" name="Group 17"/>
            <p:cNvGrpSpPr/>
            <p:nvPr/>
          </p:nvGrpSpPr>
          <p:grpSpPr>
            <a:xfrm>
              <a:off x="660396" y="4680636"/>
              <a:ext cx="10790199" cy="1225768"/>
              <a:chOff x="660395" y="3499337"/>
              <a:chExt cx="10790199" cy="1044000"/>
            </a:xfrm>
          </p:grpSpPr>
          <p:sp>
            <p:nvSpPr>
              <p:cNvPr id="25" name="Tencent"/>
              <p:cNvSpPr/>
              <p:nvPr/>
            </p:nvSpPr>
            <p:spPr>
              <a:xfrm>
                <a:off x="660395" y="3499337"/>
                <a:ext cx="10790199" cy="1044000"/>
              </a:xfrm>
              <a:prstGeom prst="rect">
                <a:avLst/>
              </a:prstGeom>
              <a:solidFill>
                <a:schemeClr val="accent3">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 name="Tencent"/>
              <p:cNvSpPr txBox="1"/>
              <p:nvPr/>
            </p:nvSpPr>
            <p:spPr>
              <a:xfrm>
                <a:off x="815343" y="3504153"/>
                <a:ext cx="787395" cy="1023770"/>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3"/>
                    </a:solidFill>
                    <a:latin typeface="Microsoft YaHei" panose="020b0503020204020204" pitchFamily="34" charset="-122"/>
                    <a:ea typeface="Microsoft YaHei" panose="020b0503020204020204" pitchFamily="34" charset="-122"/>
                  </a:rPr>
                  <a:t>03</a:t>
                </a:r>
                <a:endParaRPr lang="en-GB" sz="4000">
                  <a:solidFill>
                    <a:schemeClr val="accent3"/>
                  </a:solidFill>
                  <a:latin typeface="Microsoft YaHei" panose="020b0503020204020204" pitchFamily="34" charset="-122"/>
                  <a:ea typeface="Microsoft YaHei" panose="020b0503020204020204" pitchFamily="34" charset="-122"/>
                </a:endParaRPr>
              </a:p>
            </p:txBody>
          </p:sp>
          <p:cxnSp>
            <p:nvCxnSpPr>
              <p:cNvPr id="27" name="直线连接符 45"/>
              <p:cNvCxnSpPr/>
              <p:nvPr/>
            </p:nvCxnSpPr>
            <p:spPr>
              <a:xfrm>
                <a:off x="660395" y="3499337"/>
                <a:ext cx="10790199"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8" name="Tencent" descr="{&quot;isTemplate&quot;:true,&quot;type&quot;:&quot;title&quot;,&quot;canOmit&quot;:false,&quot;range&quot;:0}"/>
              <p:cNvSpPr txBox="1"/>
              <p:nvPr/>
            </p:nvSpPr>
            <p:spPr>
              <a:xfrm>
                <a:off x="1729110" y="3507806"/>
                <a:ext cx="972148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劳动规章制度应当经过民主程序制定，并向员工进行公示，确保员工的知情权和参与权。</a:t>
                </a:r>
                <a:endParaRPr/>
              </a:p>
            </p:txBody>
          </p:sp>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https://d.book118.com/828074053031006040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劳动关系风险分析与防范</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2024-09-18T11:23:01.452</cp:lastPrinted>
  <dcterms:created xsi:type="dcterms:W3CDTF">2024-09-18T03:23:01Z</dcterms:created>
  <dcterms:modified xsi:type="dcterms:W3CDTF">2024-09-18T03:23:03Z</dcterms:modified>
</cp:coreProperties>
</file>