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7FD058-D138-45A5-AD43-3905F7398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F01805-97CF-4A3C-B99D-C7E7437251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8C364B-78D0-454F-9B6A-27A12CB5A1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C373D5-00F0-4306-955E-F2FB7AFC01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A2BAF0-A81B-4496-A7FE-38948674E7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027099A-6435-4EEF-9112-CBA807631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4030DA-51A3-4676-BC85-99DC797D38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FFB1AF-DCBE-4681-A905-85ECC2116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6AB41C-EA27-4F88-A16D-3B2F9F574A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1527A6-ABF4-43D4-BB81-C5C8339B92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3FEDA6-08E2-43FA-801A-8900AAE3F7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100030011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频谱仪使用和主要射频指标测试方法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频谱仪基本原理与结构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频谱仪操作方法与步骤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主要射频指标测试方法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频谱仪在无线通信中的应用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频谱仪使用注意事项与维护保养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频谱仪基本原理与结构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992" r="3499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521" r="3152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频谱仪工作原理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其核心原理是将时域信号转换为频域信号，通过对信号的频谱进行分析，可以得到信号的频率、幅度、相位等信息。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频谱仪通过接收被测信号，经过一系列的处理和转换，将信号在频域上进行展示和分析。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输入部分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混频部分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中频处理部分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显示部分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频谱仪主要组成部分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包括天线、滤波器、放大器等，用于接收和处理被测信号。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对中频信号进行放大、滤波等处理，提取出信号的幅度和相位信息。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将输入信号与本振信号进行混频，产生中频信号。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将处理后的信号以图形或数字形式展示出来，供用户分析和判断。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187" r="1618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指频谱仪能够测量的频率范围，通常分为低频、中频和高频等不同的频段。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频率范围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分辨率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灵敏度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动态范围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指频谱仪能够分辨的最小频率间隔，决定了仪器的测量精度。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指频谱仪能够检测到的最小信号幅度，决定了仪器的测量下限。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指频谱仪能够同时测量的最大信号幅度和最小信号幅度之比，反映了仪器对强弱信号的适应能力。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频谱仪性能指标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频谱仪操作方法与步骤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打开频谱仪电源，启动设备。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进行初始化设置，包括选择语言、时间、日期等。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根据测试需求，选择合适的测量范围和分辨率。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开机与初始化设置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880" r="188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连接信号源和频谱仪，确保信号正确输入。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配置信号输出，如选择输出端口、设置输出电平等。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根据需要，使用外部衰减器或放大器调整信号幅度。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信号输入与输出配置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622012" y="1989677"/>
            <a:ext cx="1109091" cy="1054132"/>
            <a:chOff x="1622012" y="1989677"/>
            <a:chExt cx="1109091" cy="1054132"/>
          </a:xfrm>
        </p:grpSpPr>
        <p:sp>
          <p:nvSpPr>
            <p:cNvPr id="3" name="AutoShape 3"/>
            <p:cNvSpPr/>
            <p:nvPr/>
          </p:nvSpPr>
          <p:spPr>
            <a:xfrm>
              <a:off x="1622012" y="1989677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81759" y="2250567"/>
              <a:ext cx="646938" cy="646748"/>
            </a:xfrm>
            <a:custGeom>
              <a:rect l="l" t="t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537162" y="3598354"/>
            <a:ext cx="1109091" cy="1054132"/>
            <a:chOff x="8537162" y="3598354"/>
            <a:chExt cx="1109091" cy="1054132"/>
          </a:xfrm>
        </p:grpSpPr>
        <p:sp>
          <p:nvSpPr>
            <p:cNvPr id="6" name="AutoShape 6"/>
            <p:cNvSpPr/>
            <p:nvPr/>
          </p:nvSpPr>
          <p:spPr>
            <a:xfrm>
              <a:off x="8537162" y="3598354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8916448" y="3874675"/>
              <a:ext cx="350425" cy="644557"/>
            </a:xfrm>
            <a:custGeom>
              <a:rect l="l" t="t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232112" y="2046827"/>
            <a:ext cx="1109091" cy="1056227"/>
            <a:chOff x="6232112" y="2046827"/>
            <a:chExt cx="1109091" cy="1056227"/>
          </a:xfrm>
        </p:grpSpPr>
        <p:sp>
          <p:nvSpPr>
            <p:cNvPr id="9" name="AutoShape 9"/>
            <p:cNvSpPr/>
            <p:nvPr/>
          </p:nvSpPr>
          <p:spPr>
            <a:xfrm>
              <a:off x="6232112" y="2046827"/>
              <a:ext cx="1109091" cy="1056227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527768" y="2381536"/>
              <a:ext cx="546354" cy="546164"/>
            </a:xfrm>
            <a:custGeom>
              <a:rect l="l" t="t" r="r" b="b"/>
              <a:pathLst>
                <a:path w="347" h="347">
                  <a:moveTo>
                    <a:pt x="174" y="0"/>
                  </a:moveTo>
                  <a:cubicBezTo>
                    <a:pt x="78" y="0"/>
                    <a:pt x="0" y="78"/>
                    <a:pt x="0" y="174"/>
                  </a:cubicBezTo>
                  <a:cubicBezTo>
                    <a:pt x="0" y="269"/>
                    <a:pt x="78" y="347"/>
                    <a:pt x="174" y="347"/>
                  </a:cubicBezTo>
                  <a:cubicBezTo>
                    <a:pt x="269" y="347"/>
                    <a:pt x="347" y="269"/>
                    <a:pt x="347" y="174"/>
                  </a:cubicBezTo>
                  <a:cubicBezTo>
                    <a:pt x="347" y="78"/>
                    <a:pt x="269" y="0"/>
                    <a:pt x="174" y="0"/>
                  </a:cubicBezTo>
                  <a:close/>
                  <a:moveTo>
                    <a:pt x="332" y="166"/>
                  </a:moveTo>
                  <a:cubicBezTo>
                    <a:pt x="283" y="166"/>
                    <a:pt x="283" y="166"/>
                    <a:pt x="283" y="166"/>
                  </a:cubicBezTo>
                  <a:cubicBezTo>
                    <a:pt x="281" y="107"/>
                    <a:pt x="261" y="55"/>
                    <a:pt x="231" y="26"/>
                  </a:cubicBezTo>
                  <a:cubicBezTo>
                    <a:pt x="288" y="48"/>
                    <a:pt x="329" y="102"/>
                    <a:pt x="332" y="166"/>
                  </a:cubicBezTo>
                  <a:close/>
                  <a:moveTo>
                    <a:pt x="174" y="332"/>
                  </a:moveTo>
                  <a:cubicBezTo>
                    <a:pt x="165" y="330"/>
                    <a:pt x="148" y="277"/>
                    <a:pt x="147" y="181"/>
                  </a:cubicBezTo>
                  <a:cubicBezTo>
                    <a:pt x="200" y="181"/>
                    <a:pt x="200" y="181"/>
                    <a:pt x="200" y="181"/>
                  </a:cubicBezTo>
                  <a:cubicBezTo>
                    <a:pt x="199" y="277"/>
                    <a:pt x="183" y="330"/>
                    <a:pt x="174" y="332"/>
                  </a:cubicBezTo>
                  <a:close/>
                  <a:moveTo>
                    <a:pt x="147" y="166"/>
                  </a:moveTo>
                  <a:cubicBezTo>
                    <a:pt x="148" y="70"/>
                    <a:pt x="165" y="17"/>
                    <a:pt x="174" y="15"/>
                  </a:cubicBezTo>
                  <a:cubicBezTo>
                    <a:pt x="174" y="15"/>
                    <a:pt x="174" y="15"/>
                    <a:pt x="174" y="15"/>
                  </a:cubicBezTo>
                  <a:cubicBezTo>
                    <a:pt x="183" y="17"/>
                    <a:pt x="199" y="70"/>
                    <a:pt x="200" y="166"/>
                  </a:cubicBezTo>
                  <a:lnTo>
                    <a:pt x="147" y="166"/>
                  </a:lnTo>
                  <a:close/>
                  <a:moveTo>
                    <a:pt x="153" y="19"/>
                  </a:moveTo>
                  <a:cubicBezTo>
                    <a:pt x="138" y="51"/>
                    <a:pt x="133" y="118"/>
                    <a:pt x="133" y="166"/>
                  </a:cubicBezTo>
                  <a:cubicBezTo>
                    <a:pt x="79" y="166"/>
                    <a:pt x="79" y="166"/>
                    <a:pt x="79" y="166"/>
                  </a:cubicBezTo>
                  <a:cubicBezTo>
                    <a:pt x="81" y="94"/>
                    <a:pt x="112" y="34"/>
                    <a:pt x="153" y="19"/>
                  </a:cubicBezTo>
                  <a:close/>
                  <a:moveTo>
                    <a:pt x="133" y="181"/>
                  </a:moveTo>
                  <a:cubicBezTo>
                    <a:pt x="133" y="229"/>
                    <a:pt x="138" y="296"/>
                    <a:pt x="153" y="329"/>
                  </a:cubicBezTo>
                  <a:cubicBezTo>
                    <a:pt x="112" y="313"/>
                    <a:pt x="81" y="254"/>
                    <a:pt x="79" y="181"/>
                  </a:cubicBezTo>
                  <a:lnTo>
                    <a:pt x="133" y="181"/>
                  </a:lnTo>
                  <a:close/>
                  <a:moveTo>
                    <a:pt x="194" y="329"/>
                  </a:moveTo>
                  <a:cubicBezTo>
                    <a:pt x="209" y="296"/>
                    <a:pt x="214" y="229"/>
                    <a:pt x="215" y="181"/>
                  </a:cubicBezTo>
                  <a:cubicBezTo>
                    <a:pt x="268" y="181"/>
                    <a:pt x="268" y="181"/>
                    <a:pt x="268" y="181"/>
                  </a:cubicBezTo>
                  <a:cubicBezTo>
                    <a:pt x="266" y="254"/>
                    <a:pt x="235" y="313"/>
                    <a:pt x="194" y="329"/>
                  </a:cubicBezTo>
                  <a:close/>
                  <a:moveTo>
                    <a:pt x="215" y="166"/>
                  </a:moveTo>
                  <a:cubicBezTo>
                    <a:pt x="214" y="118"/>
                    <a:pt x="209" y="51"/>
                    <a:pt x="194" y="19"/>
                  </a:cubicBezTo>
                  <a:cubicBezTo>
                    <a:pt x="235" y="34"/>
                    <a:pt x="266" y="94"/>
                    <a:pt x="268" y="166"/>
                  </a:cubicBezTo>
                  <a:lnTo>
                    <a:pt x="215" y="166"/>
                  </a:lnTo>
                  <a:close/>
                  <a:moveTo>
                    <a:pt x="117" y="26"/>
                  </a:moveTo>
                  <a:cubicBezTo>
                    <a:pt x="87" y="55"/>
                    <a:pt x="66" y="107"/>
                    <a:pt x="64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8" y="102"/>
                    <a:pt x="59" y="48"/>
                    <a:pt x="117" y="26"/>
                  </a:cubicBezTo>
                  <a:close/>
                  <a:moveTo>
                    <a:pt x="15" y="181"/>
                  </a:moveTo>
                  <a:cubicBezTo>
                    <a:pt x="64" y="181"/>
                    <a:pt x="64" y="181"/>
                    <a:pt x="64" y="181"/>
                  </a:cubicBezTo>
                  <a:cubicBezTo>
                    <a:pt x="66" y="241"/>
                    <a:pt x="87" y="292"/>
                    <a:pt x="117" y="322"/>
                  </a:cubicBezTo>
                  <a:cubicBezTo>
                    <a:pt x="59" y="300"/>
                    <a:pt x="18" y="245"/>
                    <a:pt x="15" y="181"/>
                  </a:cubicBezTo>
                  <a:close/>
                  <a:moveTo>
                    <a:pt x="231" y="322"/>
                  </a:moveTo>
                  <a:cubicBezTo>
                    <a:pt x="261" y="292"/>
                    <a:pt x="281" y="241"/>
                    <a:pt x="283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29" y="245"/>
                    <a:pt x="288" y="300"/>
                    <a:pt x="231" y="3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924871" y="3598354"/>
            <a:ext cx="1109091" cy="1054132"/>
            <a:chOff x="3924871" y="3598354"/>
            <a:chExt cx="1109091" cy="1054132"/>
          </a:xfrm>
        </p:grpSpPr>
        <p:sp>
          <p:nvSpPr>
            <p:cNvPr id="12" name="AutoShape 12"/>
            <p:cNvSpPr/>
            <p:nvPr/>
          </p:nvSpPr>
          <p:spPr>
            <a:xfrm>
              <a:off x="3924871" y="3598354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154710" y="3974592"/>
              <a:ext cx="649605" cy="444722"/>
            </a:xfrm>
            <a:custGeom>
              <a:rect l="l" t="t" r="r" b="b"/>
              <a:pathLst>
                <a:path w="412" h="283">
                  <a:moveTo>
                    <a:pt x="340" y="283"/>
                  </a:moveTo>
                  <a:cubicBezTo>
                    <a:pt x="73" y="283"/>
                    <a:pt x="73" y="283"/>
                    <a:pt x="73" y="283"/>
                  </a:cubicBezTo>
                  <a:cubicBezTo>
                    <a:pt x="73" y="283"/>
                    <a:pt x="72" y="283"/>
                    <a:pt x="72" y="283"/>
                  </a:cubicBezTo>
                  <a:cubicBezTo>
                    <a:pt x="32" y="282"/>
                    <a:pt x="0" y="249"/>
                    <a:pt x="0" y="209"/>
                  </a:cubicBezTo>
                  <a:cubicBezTo>
                    <a:pt x="0" y="169"/>
                    <a:pt x="31" y="137"/>
                    <a:pt x="70" y="135"/>
                  </a:cubicBezTo>
                  <a:cubicBezTo>
                    <a:pt x="67" y="126"/>
                    <a:pt x="66" y="117"/>
                    <a:pt x="66" y="107"/>
                  </a:cubicBezTo>
                  <a:cubicBezTo>
                    <a:pt x="66" y="48"/>
                    <a:pt x="114" y="0"/>
                    <a:pt x="173" y="0"/>
                  </a:cubicBezTo>
                  <a:cubicBezTo>
                    <a:pt x="217" y="0"/>
                    <a:pt x="257" y="27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311" y="69"/>
                    <a:pt x="343" y="98"/>
                    <a:pt x="346" y="135"/>
                  </a:cubicBezTo>
                  <a:cubicBezTo>
                    <a:pt x="384" y="139"/>
                    <a:pt x="413" y="171"/>
                    <a:pt x="413" y="209"/>
                  </a:cubicBezTo>
                  <a:cubicBezTo>
                    <a:pt x="413" y="249"/>
                    <a:pt x="381" y="282"/>
                    <a:pt x="341" y="283"/>
                  </a:cubicBezTo>
                  <a:cubicBezTo>
                    <a:pt x="340" y="283"/>
                    <a:pt x="340" y="283"/>
                    <a:pt x="340" y="283"/>
                  </a:cubicBezTo>
                  <a:close/>
                  <a:moveTo>
                    <a:pt x="73" y="268"/>
                  </a:moveTo>
                  <a:cubicBezTo>
                    <a:pt x="339" y="268"/>
                    <a:pt x="339" y="268"/>
                    <a:pt x="339" y="268"/>
                  </a:cubicBezTo>
                  <a:cubicBezTo>
                    <a:pt x="339" y="268"/>
                    <a:pt x="340" y="268"/>
                    <a:pt x="340" y="268"/>
                  </a:cubicBezTo>
                  <a:cubicBezTo>
                    <a:pt x="372" y="268"/>
                    <a:pt x="398" y="241"/>
                    <a:pt x="398" y="209"/>
                  </a:cubicBezTo>
                  <a:cubicBezTo>
                    <a:pt x="398" y="176"/>
                    <a:pt x="372" y="150"/>
                    <a:pt x="339" y="150"/>
                  </a:cubicBezTo>
                  <a:cubicBezTo>
                    <a:pt x="335" y="150"/>
                    <a:pt x="332" y="146"/>
                    <a:pt x="332" y="142"/>
                  </a:cubicBezTo>
                  <a:cubicBezTo>
                    <a:pt x="332" y="110"/>
                    <a:pt x="305" y="83"/>
                    <a:pt x="273" y="83"/>
                  </a:cubicBezTo>
                  <a:cubicBezTo>
                    <a:pt x="271" y="83"/>
                    <a:pt x="270" y="83"/>
                    <a:pt x="268" y="84"/>
                  </a:cubicBezTo>
                  <a:cubicBezTo>
                    <a:pt x="265" y="84"/>
                    <a:pt x="262" y="82"/>
                    <a:pt x="261" y="79"/>
                  </a:cubicBezTo>
                  <a:cubicBezTo>
                    <a:pt x="248" y="40"/>
                    <a:pt x="213" y="15"/>
                    <a:pt x="173" y="15"/>
                  </a:cubicBezTo>
                  <a:cubicBezTo>
                    <a:pt x="122" y="15"/>
                    <a:pt x="81" y="56"/>
                    <a:pt x="81" y="107"/>
                  </a:cubicBezTo>
                  <a:cubicBezTo>
                    <a:pt x="81" y="118"/>
                    <a:pt x="83" y="129"/>
                    <a:pt x="87" y="140"/>
                  </a:cubicBezTo>
                  <a:cubicBezTo>
                    <a:pt x="88" y="142"/>
                    <a:pt x="87" y="145"/>
                    <a:pt x="86" y="147"/>
                  </a:cubicBezTo>
                  <a:cubicBezTo>
                    <a:pt x="84" y="149"/>
                    <a:pt x="82" y="150"/>
                    <a:pt x="79" y="150"/>
                  </a:cubicBezTo>
                  <a:cubicBezTo>
                    <a:pt x="77" y="150"/>
                    <a:pt x="75" y="150"/>
                    <a:pt x="73" y="150"/>
                  </a:cubicBezTo>
                  <a:cubicBezTo>
                    <a:pt x="41" y="150"/>
                    <a:pt x="14" y="176"/>
                    <a:pt x="14" y="209"/>
                  </a:cubicBezTo>
                  <a:cubicBezTo>
                    <a:pt x="14" y="241"/>
                    <a:pt x="41" y="268"/>
                    <a:pt x="73" y="268"/>
                  </a:cubicBezTo>
                  <a:cubicBezTo>
                    <a:pt x="73" y="268"/>
                    <a:pt x="73" y="268"/>
                    <a:pt x="73" y="26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14" name="Connector 14"/>
          <p:cNvCxnSpPr/>
          <p:nvPr/>
        </p:nvCxnSpPr>
        <p:spPr>
          <a:xfrm>
            <a:off x="2517318" y="3043767"/>
            <a:ext cx="1407583" cy="956733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5034034" y="3103033"/>
            <a:ext cx="1409700" cy="8974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Connector 16"/>
          <p:cNvCxnSpPr/>
          <p:nvPr/>
        </p:nvCxnSpPr>
        <p:spPr>
          <a:xfrm flipH="1" flipV="1">
            <a:off x="7129534" y="3103033"/>
            <a:ext cx="1407584" cy="8974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6623651" y="-565151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193034" y="-342900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参数设置与调整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154710" y="4728342"/>
            <a:ext cx="2553340" cy="1269499"/>
            <a:chOff x="4154710" y="4728342"/>
            <a:chExt cx="2553340" cy="1269499"/>
          </a:xfrm>
        </p:grpSpPr>
        <p:sp>
          <p:nvSpPr>
            <p:cNvPr id="42" name="TextBox 42"/>
            <p:cNvSpPr txBox="1"/>
            <p:nvPr/>
          </p:nvSpPr>
          <p:spPr>
            <a:xfrm>
              <a:off x="4154710" y="4728342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调整分辨率带宽（RBW）和视频带宽（VBW），以优化信号显示和测量精度。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799789" y="4728342"/>
            <a:ext cx="2553340" cy="1269499"/>
            <a:chOff x="8799789" y="4728342"/>
            <a:chExt cx="2553340" cy="1269499"/>
          </a:xfrm>
        </p:grpSpPr>
        <p:sp>
          <p:nvSpPr>
            <p:cNvPr id="44" name="TextBox 44"/>
            <p:cNvSpPr txBox="1"/>
            <p:nvPr/>
          </p:nvSpPr>
          <p:spPr>
            <a:xfrm>
              <a:off x="8799789" y="4728342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根据需要，启用或禁用某些高级功能，如噪声标记、干扰分析等。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202747" y="1746786"/>
            <a:ext cx="2553340" cy="1269499"/>
            <a:chOff x="3202747" y="1746786"/>
            <a:chExt cx="2553340" cy="1269499"/>
          </a:xfrm>
        </p:grpSpPr>
        <p:sp>
          <p:nvSpPr>
            <p:cNvPr id="46" name="TextBox 46"/>
            <p:cNvSpPr txBox="1"/>
            <p:nvPr/>
          </p:nvSpPr>
          <p:spPr>
            <a:xfrm>
              <a:off x="3202747" y="1746786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设置中心频率和扫频宽度，以覆盖所需测试频段。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15038" y="1615818"/>
            <a:ext cx="2553340" cy="1269499"/>
            <a:chOff x="7815038" y="1615818"/>
            <a:chExt cx="2553340" cy="1269499"/>
          </a:xfrm>
        </p:grpSpPr>
        <p:sp>
          <p:nvSpPr>
            <p:cNvPr id="48" name="TextBox 48"/>
            <p:cNvSpPr txBox="1"/>
            <p:nvPr/>
          </p:nvSpPr>
          <p:spPr>
            <a:xfrm>
              <a:off x="7815038" y="1615818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选择合适的检波方式，如峰值检波、平均值检波等。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数据存储与导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307454" y="4456549"/>
            <a:ext cx="2267763" cy="1552257"/>
            <a:chOff x="4307454" y="4456549"/>
            <a:chExt cx="2267763" cy="1552257"/>
          </a:xfrm>
        </p:grpSpPr>
        <p:sp>
          <p:nvSpPr>
            <p:cNvPr id="33" name="TextBox 33"/>
            <p:cNvSpPr txBox="1"/>
            <p:nvPr/>
          </p:nvSpPr>
          <p:spPr>
            <a:xfrm>
              <a:off x="4307454" y="445654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使用数据导出功能，将测量数据导出为常见文件格式，如CSV、TXT等。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838206" y="1281416"/>
            <a:ext cx="2267763" cy="1552257"/>
            <a:chOff x="2838206" y="1281416"/>
            <a:chExt cx="2267763" cy="1552257"/>
          </a:xfrm>
        </p:grpSpPr>
        <p:sp>
          <p:nvSpPr>
            <p:cNvPr id="35" name="TextBox 35"/>
            <p:cNvSpPr txBox="1"/>
            <p:nvPr/>
          </p:nvSpPr>
          <p:spPr>
            <a:xfrm>
              <a:off x="2838206" y="128141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将测量数据保存到内部存储器或外部存储设备中。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245950" y="4449809"/>
            <a:ext cx="2267763" cy="1552257"/>
            <a:chOff x="7245950" y="4449809"/>
            <a:chExt cx="2267763" cy="1552257"/>
          </a:xfrm>
        </p:grpSpPr>
        <p:sp>
          <p:nvSpPr>
            <p:cNvPr id="37" name="TextBox 37"/>
            <p:cNvSpPr txBox="1"/>
            <p:nvPr/>
          </p:nvSpPr>
          <p:spPr>
            <a:xfrm>
              <a:off x="7245950" y="444980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及时备份重要数据，以防数据丢失或损坏。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76701" y="1281416"/>
            <a:ext cx="2267763" cy="1552257"/>
            <a:chOff x="5776701" y="1281416"/>
            <a:chExt cx="2267763" cy="1552257"/>
          </a:xfrm>
        </p:grpSpPr>
        <p:sp>
          <p:nvSpPr>
            <p:cNvPr id="39" name="TextBox 39"/>
            <p:cNvSpPr txBox="1"/>
            <p:nvPr/>
          </p:nvSpPr>
          <p:spPr>
            <a:xfrm>
              <a:off x="5776701" y="128141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对导出数据进行后处理和分析，如绘制图表、计算统计量等。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主要射频指标测试方法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通过频谱仪的标记功能，直接读取信号的中心频率。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中心频率测量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833" r="188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频率偏移测量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频率误差测量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测量信号频率与标称频率的偏差，以评估信号的稳定性。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通过比较信号的实际频率与理论值，计算频率误差。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频率测量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https://d.book118.com/828100030011006035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2024-09-13T17:45:12.220</cp:lastPrinted>
  <dcterms:created xsi:type="dcterms:W3CDTF">2024-09-13T09:45:12Z</dcterms:created>
  <dcterms:modified xsi:type="dcterms:W3CDTF">2024-09-13T09:45:14Z</dcterms:modified>
</cp:coreProperties>
</file>